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4"/>
  </p:sldMasterIdLst>
  <p:notesMasterIdLst>
    <p:notesMasterId r:id="rId22"/>
  </p:notesMasterIdLst>
  <p:handoutMasterIdLst>
    <p:handoutMasterId r:id="rId23"/>
  </p:handoutMasterIdLst>
  <p:sldIdLst>
    <p:sldId id="291" r:id="rId5"/>
    <p:sldId id="257" r:id="rId6"/>
    <p:sldId id="282" r:id="rId7"/>
    <p:sldId id="286" r:id="rId8"/>
    <p:sldId id="288" r:id="rId9"/>
    <p:sldId id="273" r:id="rId10"/>
    <p:sldId id="271" r:id="rId11"/>
    <p:sldId id="272" r:id="rId12"/>
    <p:sldId id="263" r:id="rId13"/>
    <p:sldId id="259" r:id="rId14"/>
    <p:sldId id="280" r:id="rId15"/>
    <p:sldId id="262" r:id="rId16"/>
    <p:sldId id="266" r:id="rId17"/>
    <p:sldId id="287" r:id="rId18"/>
    <p:sldId id="267" r:id="rId19"/>
    <p:sldId id="268" r:id="rId20"/>
    <p:sldId id="290" r:id="rId2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192"/>
    <a:srgbClr val="2E83C3"/>
    <a:srgbClr val="246BA1"/>
    <a:srgbClr val="EAF6FC"/>
    <a:srgbClr val="174261"/>
    <a:srgbClr val="499FBC"/>
    <a:srgbClr val="17B0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46CE4C-5CE5-42BD-852E-49A03AB3A257}" v="10" dt="2021-08-12T11:07:06.842"/>
    <p1510:client id="{46B1C483-2BA0-4D64-81CC-BDDB4845E544}" v="124" dt="2021-08-13T11:28:17.439"/>
    <p1510:client id="{4993E161-1199-4F83-8332-0D6368EB15A2}" v="155" dt="2021-08-12T08:48:10.956"/>
    <p1510:client id="{4AB52BEE-DE04-4584-ACAC-A6A2D1E12EDB}" v="109" dt="2021-08-16T04:13:20.487"/>
    <p1510:client id="{62D180B8-4146-4706-8EB4-2DAED7D86A96}" v="37" dt="2021-08-12T11:32:53.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likarjuna Thatipalli" userId="S::1645@natcopharma.co.in::1c74cba5-872f-4824-9554-d8a7080e1c6b" providerId="AD" clId="Web-{4AB52BEE-DE04-4584-ACAC-A6A2D1E12EDB}"/>
    <pc:docChg chg="modSld">
      <pc:chgData name="Mallikarjuna Thatipalli" userId="S::1645@natcopharma.co.in::1c74cba5-872f-4824-9554-d8a7080e1c6b" providerId="AD" clId="Web-{4AB52BEE-DE04-4584-ACAC-A6A2D1E12EDB}" dt="2021-08-16T04:13:20.487" v="28"/>
      <pc:docMkLst>
        <pc:docMk/>
      </pc:docMkLst>
      <pc:sldChg chg="modSp">
        <pc:chgData name="Mallikarjuna Thatipalli" userId="S::1645@natcopharma.co.in::1c74cba5-872f-4824-9554-d8a7080e1c6b" providerId="AD" clId="Web-{4AB52BEE-DE04-4584-ACAC-A6A2D1E12EDB}" dt="2021-08-16T04:11:43.065" v="2" actId="20577"/>
        <pc:sldMkLst>
          <pc:docMk/>
          <pc:sldMk cId="1031322072" sldId="266"/>
        </pc:sldMkLst>
        <pc:spChg chg="mod">
          <ac:chgData name="Mallikarjuna Thatipalli" userId="S::1645@natcopharma.co.in::1c74cba5-872f-4824-9554-d8a7080e1c6b" providerId="AD" clId="Web-{4AB52BEE-DE04-4584-ACAC-A6A2D1E12EDB}" dt="2021-08-16T04:11:09.862" v="0" actId="20577"/>
          <ac:spMkLst>
            <pc:docMk/>
            <pc:sldMk cId="1031322072" sldId="266"/>
            <ac:spMk id="4" creationId="{F1AF85C6-8197-4E40-941A-75A966EA5C35}"/>
          </ac:spMkLst>
        </pc:spChg>
        <pc:spChg chg="mod">
          <ac:chgData name="Mallikarjuna Thatipalli" userId="S::1645@natcopharma.co.in::1c74cba5-872f-4824-9554-d8a7080e1c6b" providerId="AD" clId="Web-{4AB52BEE-DE04-4584-ACAC-A6A2D1E12EDB}" dt="2021-08-16T04:11:43.065" v="2" actId="20577"/>
          <ac:spMkLst>
            <pc:docMk/>
            <pc:sldMk cId="1031322072" sldId="266"/>
            <ac:spMk id="8" creationId="{EF562947-102D-45CC-A524-C9F33B176733}"/>
          </ac:spMkLst>
        </pc:spChg>
      </pc:sldChg>
      <pc:sldChg chg="modSp">
        <pc:chgData name="Mallikarjuna Thatipalli" userId="S::1645@natcopharma.co.in::1c74cba5-872f-4824-9554-d8a7080e1c6b" providerId="AD" clId="Web-{4AB52BEE-DE04-4584-ACAC-A6A2D1E12EDB}" dt="2021-08-16T04:13:20.487" v="28"/>
        <pc:sldMkLst>
          <pc:docMk/>
          <pc:sldMk cId="1357263308" sldId="268"/>
        </pc:sldMkLst>
        <pc:graphicFrameChg chg="mod modGraphic">
          <ac:chgData name="Mallikarjuna Thatipalli" userId="S::1645@natcopharma.co.in::1c74cba5-872f-4824-9554-d8a7080e1c6b" providerId="AD" clId="Web-{4AB52BEE-DE04-4584-ACAC-A6A2D1E12EDB}" dt="2021-08-16T04:13:20.487" v="28"/>
          <ac:graphicFrameMkLst>
            <pc:docMk/>
            <pc:sldMk cId="1357263308" sldId="268"/>
            <ac:graphicFrameMk id="3" creationId="{DF7A4F36-BD37-44ED-BA04-97B32412BFA1}"/>
          </ac:graphicFrameMkLst>
        </pc:graphicFrameChg>
        <pc:graphicFrameChg chg="mod modGraphic">
          <ac:chgData name="Mallikarjuna Thatipalli" userId="S::1645@natcopharma.co.in::1c74cba5-872f-4824-9554-d8a7080e1c6b" providerId="AD" clId="Web-{4AB52BEE-DE04-4584-ACAC-A6A2D1E12EDB}" dt="2021-08-16T04:13:00.706" v="23"/>
          <ac:graphicFrameMkLst>
            <pc:docMk/>
            <pc:sldMk cId="1357263308" sldId="268"/>
            <ac:graphicFrameMk id="6" creationId="{C725C5FA-9FBE-4224-AA44-CE646CB1DFF1}"/>
          </ac:graphicFrameMkLst>
        </pc:graphicFrameChg>
      </pc:sldChg>
    </pc:docChg>
  </pc:docChgLst>
  <pc:docChgLst>
    <pc:chgData name="Mallikarjuna Thatipalli" userId="S::1645@natcopharma.co.in::1c74cba5-872f-4824-9554-d8a7080e1c6b" providerId="AD" clId="Web-{46B1C483-2BA0-4D64-81CC-BDDB4845E544}"/>
    <pc:docChg chg="modSld">
      <pc:chgData name="Mallikarjuna Thatipalli" userId="S::1645@natcopharma.co.in::1c74cba5-872f-4824-9554-d8a7080e1c6b" providerId="AD" clId="Web-{46B1C483-2BA0-4D64-81CC-BDDB4845E544}" dt="2021-08-13T11:28:15.705" v="33"/>
      <pc:docMkLst>
        <pc:docMk/>
      </pc:docMkLst>
      <pc:sldChg chg="modSp">
        <pc:chgData name="Mallikarjuna Thatipalli" userId="S::1645@natcopharma.co.in::1c74cba5-872f-4824-9554-d8a7080e1c6b" providerId="AD" clId="Web-{46B1C483-2BA0-4D64-81CC-BDDB4845E544}" dt="2021-08-13T11:28:15.705" v="33"/>
        <pc:sldMkLst>
          <pc:docMk/>
          <pc:sldMk cId="1357263308" sldId="268"/>
        </pc:sldMkLst>
        <pc:graphicFrameChg chg="mod modGraphic">
          <ac:chgData name="Mallikarjuna Thatipalli" userId="S::1645@natcopharma.co.in::1c74cba5-872f-4824-9554-d8a7080e1c6b" providerId="AD" clId="Web-{46B1C483-2BA0-4D64-81CC-BDDB4845E544}" dt="2021-08-13T11:27:56.078" v="25"/>
          <ac:graphicFrameMkLst>
            <pc:docMk/>
            <pc:sldMk cId="1357263308" sldId="268"/>
            <ac:graphicFrameMk id="3" creationId="{DF7A4F36-BD37-44ED-BA04-97B32412BFA1}"/>
          </ac:graphicFrameMkLst>
        </pc:graphicFrameChg>
        <pc:graphicFrameChg chg="mod modGraphic">
          <ac:chgData name="Mallikarjuna Thatipalli" userId="S::1645@natcopharma.co.in::1c74cba5-872f-4824-9554-d8a7080e1c6b" providerId="AD" clId="Web-{46B1C483-2BA0-4D64-81CC-BDDB4845E544}" dt="2021-08-13T11:28:15.705" v="33"/>
          <ac:graphicFrameMkLst>
            <pc:docMk/>
            <pc:sldMk cId="1357263308" sldId="268"/>
            <ac:graphicFrameMk id="6" creationId="{C725C5FA-9FBE-4224-AA44-CE646CB1DFF1}"/>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E_2C1EF435.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1666\AppData\Local\Microsoft\Windows\INetCache\Content.Outlook\Z0F0GZ80\RnD'%20Mar%202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1666\AppData\Local\Microsoft\Windows\INetCache\Content.Outlook\Z0F0GZ80\RnD'%20Mar%2021.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1666\Desktop\NATCO%20IR%20Shee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6648763134063624"/>
          <c:y val="0.1405759954601343"/>
          <c:w val="0.46702473731872746"/>
          <c:h val="0.74287146505249224"/>
        </c:manualLayout>
      </c:layout>
      <c:doughnutChart>
        <c:varyColors val="1"/>
        <c:dLbls>
          <c:showLegendKey val="0"/>
          <c:showVal val="1"/>
          <c:showCatName val="1"/>
          <c:showSerName val="0"/>
          <c:showPercent val="0"/>
          <c:showBubbleSize val="0"/>
          <c:showLeaderLines val="0"/>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pivotSource>
    <c:name>[RnD' Mar 21.XLSX]DEPT!PivotTable1</c:name>
    <c:fmtId val="3"/>
  </c:pivotSource>
  <c:chart>
    <c:autoTitleDeleted val="1"/>
    <c:pivotFmts>
      <c:pivotFmt>
        <c:idx val="0"/>
        <c:spPr>
          <a:solidFill>
            <a:schemeClr val="accent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2"/>
          </a:solidFill>
          <a:ln w="19050">
            <a:solidFill>
              <a:schemeClr val="lt1"/>
            </a:solidFill>
          </a:ln>
          <a:effectLst/>
        </c:spPr>
      </c:pivotFmt>
      <c:pivotFmt>
        <c:idx val="3"/>
        <c:spPr>
          <a:solidFill>
            <a:schemeClr val="accent2"/>
          </a:solidFill>
          <a:ln w="19050">
            <a:solidFill>
              <a:schemeClr val="lt1"/>
            </a:solidFill>
          </a:ln>
          <a:effectLst/>
        </c:spPr>
      </c:pivotFmt>
      <c:pivotFmt>
        <c:idx val="4"/>
        <c:spPr>
          <a:solidFill>
            <a:schemeClr val="accent2"/>
          </a:solidFill>
          <a:ln w="19050">
            <a:solidFill>
              <a:schemeClr val="lt1"/>
            </a:solidFill>
          </a:ln>
          <a:effectLst/>
        </c:spPr>
      </c:pivotFmt>
      <c:pivotFmt>
        <c:idx val="5"/>
        <c:spPr>
          <a:solidFill>
            <a:schemeClr val="accent2"/>
          </a:solidFill>
          <a:ln w="19050">
            <a:solidFill>
              <a:schemeClr val="lt1"/>
            </a:solidFill>
          </a:ln>
          <a:effectLst/>
        </c:spPr>
      </c:pivotFmt>
      <c:pivotFmt>
        <c:idx val="6"/>
        <c:spPr>
          <a:solidFill>
            <a:schemeClr val="accent2"/>
          </a:solidFill>
          <a:ln w="19050">
            <a:solidFill>
              <a:schemeClr val="lt1"/>
            </a:solidFill>
          </a:ln>
          <a:effectLst/>
        </c:spPr>
      </c:pivotFmt>
      <c:pivotFmt>
        <c:idx val="7"/>
        <c:spPr>
          <a:solidFill>
            <a:schemeClr val="accent2"/>
          </a:solidFill>
          <a:ln w="19050">
            <a:solidFill>
              <a:schemeClr val="lt1"/>
            </a:solidFill>
          </a:ln>
          <a:effectLst/>
        </c:spPr>
      </c:pivotFmt>
      <c:pivotFmt>
        <c:idx val="8"/>
        <c:spPr>
          <a:solidFill>
            <a:schemeClr val="accent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2"/>
          </a:solidFill>
          <a:ln w="19050">
            <a:solidFill>
              <a:schemeClr val="lt1"/>
            </a:solidFill>
          </a:ln>
          <a:effectLst/>
        </c:spPr>
      </c:pivotFmt>
      <c:pivotFmt>
        <c:idx val="10"/>
        <c:spPr>
          <a:solidFill>
            <a:schemeClr val="accent2"/>
          </a:solidFill>
          <a:ln w="19050">
            <a:solidFill>
              <a:schemeClr val="lt1"/>
            </a:solidFill>
          </a:ln>
          <a:effectLst/>
        </c:spPr>
      </c:pivotFmt>
      <c:pivotFmt>
        <c:idx val="11"/>
        <c:spPr>
          <a:solidFill>
            <a:schemeClr val="accent2"/>
          </a:solidFill>
          <a:ln w="19050">
            <a:solidFill>
              <a:schemeClr val="lt1"/>
            </a:solidFill>
          </a:ln>
          <a:effectLst/>
        </c:spPr>
      </c:pivotFmt>
      <c:pivotFmt>
        <c:idx val="12"/>
        <c:spPr>
          <a:solidFill>
            <a:schemeClr val="accent2"/>
          </a:solidFill>
          <a:ln w="19050">
            <a:solidFill>
              <a:schemeClr val="lt1"/>
            </a:solidFill>
          </a:ln>
          <a:effectLst/>
        </c:spPr>
      </c:pivotFmt>
      <c:pivotFmt>
        <c:idx val="13"/>
        <c:spPr>
          <a:solidFill>
            <a:schemeClr val="accent2"/>
          </a:solidFill>
          <a:ln w="19050">
            <a:solidFill>
              <a:schemeClr val="lt1"/>
            </a:solidFill>
          </a:ln>
          <a:effectLst/>
        </c:spPr>
      </c:pivotFmt>
      <c:pivotFmt>
        <c:idx val="14"/>
        <c:spPr>
          <a:solidFill>
            <a:schemeClr val="accent2"/>
          </a:solidFill>
          <a:ln w="19050">
            <a:solidFill>
              <a:schemeClr val="lt1"/>
            </a:solidFill>
          </a:ln>
          <a:effectLst/>
        </c:spPr>
      </c:pivotFmt>
    </c:pivotFmts>
    <c:plotArea>
      <c:layout>
        <c:manualLayout>
          <c:layoutTarget val="inner"/>
          <c:xMode val="edge"/>
          <c:yMode val="edge"/>
          <c:x val="0.20673048356270451"/>
          <c:y val="7.5546428650309805E-2"/>
          <c:w val="0.39553632627089902"/>
          <c:h val="0.86847702644605274"/>
        </c:manualLayout>
      </c:layout>
      <c:pieChart>
        <c:varyColors val="1"/>
        <c:ser>
          <c:idx val="0"/>
          <c:order val="0"/>
          <c:tx>
            <c:strRef>
              <c:f>DEPT!$G$3</c:f>
              <c:strCache>
                <c:ptCount val="1"/>
                <c:pt idx="0">
                  <c:v>Total</c:v>
                </c:pt>
              </c:strCache>
            </c:strRef>
          </c:tx>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F8DC-4FBA-8A8B-49324AF5AEF1}"/>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F8DC-4FBA-8A8B-49324AF5AEF1}"/>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F8DC-4FBA-8A8B-49324AF5AEF1}"/>
              </c:ext>
            </c:extLst>
          </c:dPt>
          <c:dPt>
            <c:idx val="3"/>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7-F8DC-4FBA-8A8B-49324AF5AEF1}"/>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F8DC-4FBA-8A8B-49324AF5AEF1}"/>
              </c:ext>
            </c:extLst>
          </c:dPt>
          <c:dPt>
            <c:idx val="5"/>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B-F8DC-4FBA-8A8B-49324AF5AEF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DEPT!$F$4:$F$10</c:f>
              <c:strCache>
                <c:ptCount val="6"/>
                <c:pt idx="0">
                  <c:v>A R &amp; D</c:v>
                </c:pt>
                <c:pt idx="1">
                  <c:v>C R. &amp; D.</c:v>
                </c:pt>
                <c:pt idx="2">
                  <c:v>F. R. &amp; D.</c:v>
                </c:pt>
                <c:pt idx="3">
                  <c:v>NDDS</c:v>
                </c:pt>
                <c:pt idx="4">
                  <c:v>Others</c:v>
                </c:pt>
                <c:pt idx="5">
                  <c:v>R. A.</c:v>
                </c:pt>
              </c:strCache>
            </c:strRef>
          </c:cat>
          <c:val>
            <c:numRef>
              <c:f>DEPT!$G$4:$G$10</c:f>
              <c:numCache>
                <c:formatCode>General</c:formatCode>
                <c:ptCount val="6"/>
                <c:pt idx="0">
                  <c:v>218</c:v>
                </c:pt>
                <c:pt idx="1">
                  <c:v>139</c:v>
                </c:pt>
                <c:pt idx="2">
                  <c:v>38</c:v>
                </c:pt>
                <c:pt idx="3">
                  <c:v>22</c:v>
                </c:pt>
                <c:pt idx="4">
                  <c:v>99</c:v>
                </c:pt>
                <c:pt idx="5">
                  <c:v>18</c:v>
                </c:pt>
              </c:numCache>
            </c:numRef>
          </c:val>
          <c:extLst>
            <c:ext xmlns:c16="http://schemas.microsoft.com/office/drawing/2014/chart" uri="{C3380CC4-5D6E-409C-BE32-E72D297353CC}">
              <c16:uniqueId val="{0000000C-F8DC-4FBA-8A8B-49324AF5AEF1}"/>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pivotSource>
    <c:name>[RnD' Mar 21.XLSX]QUAL!PivotTable2</c:name>
    <c:fmtId val="7"/>
  </c:pivotSource>
  <c:chart>
    <c:autoTitleDeleted val="1"/>
    <c:pivotFmts>
      <c:pivotFmt>
        <c:idx val="0"/>
        <c:spPr>
          <a:solidFill>
            <a:schemeClr val="dk1">
              <a:tint val="88500"/>
            </a:schemeClr>
          </a:solidFill>
          <a:ln w="19050">
            <a:solidFill>
              <a:schemeClr val="lt1"/>
            </a:solidFill>
          </a:ln>
          <a:effectLst/>
        </c:spPr>
        <c:marker>
          <c:symbol val="circle"/>
          <c:size val="5"/>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dk1">
              <a:tint val="88500"/>
            </a:schemeClr>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
        <c:spPr>
          <a:solidFill>
            <a:schemeClr val="dk1">
              <a:tint val="88500"/>
            </a:schemeClr>
          </a:solidFill>
          <a:ln w="19050">
            <a:solidFill>
              <a:schemeClr val="lt1"/>
            </a:solidFill>
          </a:ln>
          <a:effectLst/>
        </c:spPr>
      </c:pivotFmt>
      <c:pivotFmt>
        <c:idx val="3"/>
        <c:spPr>
          <a:solidFill>
            <a:schemeClr val="dk1">
              <a:tint val="88500"/>
            </a:schemeClr>
          </a:solidFill>
          <a:ln w="19050">
            <a:solidFill>
              <a:schemeClr val="lt1"/>
            </a:solidFill>
          </a:ln>
          <a:effectLst/>
        </c:spPr>
      </c:pivotFmt>
      <c:pivotFmt>
        <c:idx val="4"/>
        <c:spPr>
          <a:solidFill>
            <a:schemeClr val="dk1">
              <a:tint val="88500"/>
            </a:schemeClr>
          </a:solidFill>
          <a:ln w="19050">
            <a:solidFill>
              <a:schemeClr val="lt1"/>
            </a:solidFill>
          </a:ln>
          <a:effectLst/>
        </c:spPr>
      </c:pivotFmt>
      <c:pivotFmt>
        <c:idx val="5"/>
        <c:spPr>
          <a:solidFill>
            <a:schemeClr val="dk1">
              <a:tint val="88500"/>
            </a:schemeClr>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6"/>
        <c:spPr>
          <a:solidFill>
            <a:schemeClr val="dk1">
              <a:tint val="88500"/>
            </a:schemeClr>
          </a:solidFill>
          <a:ln w="19050">
            <a:solidFill>
              <a:schemeClr val="lt1"/>
            </a:solidFill>
          </a:ln>
          <a:effectLst/>
        </c:spPr>
      </c:pivotFmt>
      <c:pivotFmt>
        <c:idx val="7"/>
        <c:spPr>
          <a:solidFill>
            <a:schemeClr val="dk1">
              <a:tint val="88500"/>
            </a:schemeClr>
          </a:solidFill>
          <a:ln w="19050">
            <a:solidFill>
              <a:schemeClr val="lt1"/>
            </a:solidFill>
          </a:ln>
          <a:effectLst/>
        </c:spPr>
      </c:pivotFmt>
      <c:pivotFmt>
        <c:idx val="8"/>
        <c:spPr>
          <a:solidFill>
            <a:schemeClr val="dk1">
              <a:tint val="88500"/>
            </a:schemeClr>
          </a:solidFill>
          <a:ln w="19050">
            <a:solidFill>
              <a:schemeClr val="lt1"/>
            </a:solidFill>
          </a:ln>
          <a:effectLst/>
        </c:spPr>
      </c:pivotFmt>
    </c:pivotFmts>
    <c:plotArea>
      <c:layout>
        <c:manualLayout>
          <c:layoutTarget val="inner"/>
          <c:xMode val="edge"/>
          <c:yMode val="edge"/>
          <c:x val="0.14625729717933331"/>
          <c:y val="5.604507920728171E-2"/>
          <c:w val="0.43979048564137452"/>
          <c:h val="0.86854574627749392"/>
        </c:manualLayout>
      </c:layout>
      <c:doughnutChart>
        <c:varyColors val="1"/>
        <c:ser>
          <c:idx val="0"/>
          <c:order val="0"/>
          <c:tx>
            <c:strRef>
              <c:f>QUAL!$F$3</c:f>
              <c:strCache>
                <c:ptCount val="1"/>
                <c:pt idx="0">
                  <c:v>Total</c:v>
                </c:pt>
              </c:strCache>
            </c:strRef>
          </c:tx>
          <c:dPt>
            <c:idx val="0"/>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1-A56B-42B8-BD0E-2AD1D508C055}"/>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A56B-42B8-BD0E-2AD1D508C055}"/>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A56B-42B8-BD0E-2AD1D508C05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QUAL!$E$4:$E$7</c:f>
              <c:strCache>
                <c:ptCount val="3"/>
                <c:pt idx="0">
                  <c:v>Masters</c:v>
                </c:pt>
                <c:pt idx="1">
                  <c:v>Others</c:v>
                </c:pt>
                <c:pt idx="2">
                  <c:v>PH.D</c:v>
                </c:pt>
              </c:strCache>
            </c:strRef>
          </c:cat>
          <c:val>
            <c:numRef>
              <c:f>QUAL!$F$4:$F$7</c:f>
              <c:numCache>
                <c:formatCode>General</c:formatCode>
                <c:ptCount val="3"/>
                <c:pt idx="0">
                  <c:v>377</c:v>
                </c:pt>
                <c:pt idx="1">
                  <c:v>113</c:v>
                </c:pt>
                <c:pt idx="2">
                  <c:v>43</c:v>
                </c:pt>
              </c:numCache>
            </c:numRef>
          </c:val>
          <c:extLst>
            <c:ext xmlns:c16="http://schemas.microsoft.com/office/drawing/2014/chart" uri="{C3380CC4-5D6E-409C-BE32-E72D297353CC}">
              <c16:uniqueId val="{00000006-A56B-42B8-BD0E-2AD1D508C055}"/>
            </c:ext>
          </c:extLst>
        </c:ser>
        <c:dLbls>
          <c:showLegendKey val="0"/>
          <c:showVal val="0"/>
          <c:showCatName val="1"/>
          <c:showSerName val="0"/>
          <c:showPercent val="1"/>
          <c:showBubbleSize val="0"/>
          <c:showLeaderLines val="1"/>
        </c:dLbls>
        <c:firstSliceAng val="0"/>
        <c:holeSize val="52"/>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2"/>
    </a:soli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Shareholding %</c:v>
                </c:pt>
              </c:strCache>
            </c:strRef>
          </c:tx>
          <c:dPt>
            <c:idx val="0"/>
            <c:bubble3D val="0"/>
            <c:spPr>
              <a:solidFill>
                <a:schemeClr val="bg1">
                  <a:lumMod val="85000"/>
                </a:schemeClr>
              </a:solidFill>
              <a:ln w="19050">
                <a:noFill/>
              </a:ln>
              <a:effectLst/>
            </c:spPr>
            <c:extLst>
              <c:ext xmlns:c16="http://schemas.microsoft.com/office/drawing/2014/chart" uri="{C3380CC4-5D6E-409C-BE32-E72D297353CC}">
                <c16:uniqueId val="{00000001-FE59-460E-B1C2-5F1BBDB9E7F9}"/>
              </c:ext>
            </c:extLst>
          </c:dPt>
          <c:dPt>
            <c:idx val="1"/>
            <c:bubble3D val="0"/>
            <c:spPr>
              <a:solidFill>
                <a:schemeClr val="bg1"/>
              </a:solidFill>
              <a:ln w="19050">
                <a:noFill/>
              </a:ln>
              <a:effectLst/>
            </c:spPr>
            <c:extLst>
              <c:ext xmlns:c16="http://schemas.microsoft.com/office/drawing/2014/chart" uri="{C3380CC4-5D6E-409C-BE32-E72D297353CC}">
                <c16:uniqueId val="{00000003-FE59-460E-B1C2-5F1BBDB9E7F9}"/>
              </c:ext>
            </c:extLst>
          </c:dPt>
          <c:dLbls>
            <c:dLbl>
              <c:idx val="0"/>
              <c:layout>
                <c:manualLayout>
                  <c:x val="0.19166666666666676"/>
                  <c:y val="-0.14351851851851857"/>
                </c:manualLayout>
              </c:layout>
              <c:tx>
                <c:rich>
                  <a:bodyPr rot="0" spcFirstLastPara="1" vertOverflow="ellipsis" vert="horz" wrap="square" lIns="38100" tIns="19050" rIns="38100" bIns="19050" anchor="b" anchorCtr="1">
                    <a:spAutoFit/>
                  </a:bodyPr>
                  <a:lstStyle/>
                  <a:p>
                    <a:pPr>
                      <a:defRPr sz="900" b="0" i="0" u="none" strike="noStrike" kern="1200" baseline="0">
                        <a:solidFill>
                          <a:schemeClr val="bg1"/>
                        </a:solidFill>
                        <a:latin typeface="+mn-lt"/>
                        <a:ea typeface="+mn-ea"/>
                        <a:cs typeface="+mn-cs"/>
                      </a:defRPr>
                    </a:pPr>
                    <a:fld id="{9C4FAAEC-BDD0-4CAD-8463-985CA605FF2D}" type="CATEGORYNAME">
                      <a:rPr lang="en-US"/>
                      <a:pPr>
                        <a:defRPr>
                          <a:solidFill>
                            <a:schemeClr val="bg1"/>
                          </a:solidFill>
                        </a:defRPr>
                      </a:pPr>
                      <a:t>[CATEGORY NAME]</a:t>
                    </a:fld>
                    <a:r>
                      <a:rPr lang="en-US" baseline="0"/>
                      <a:t>, 48.87%</a:t>
                    </a:r>
                  </a:p>
                </c:rich>
              </c:tx>
              <c:spPr>
                <a:noFill/>
                <a:ln>
                  <a:noFill/>
                </a:ln>
                <a:effectLst/>
              </c:spPr>
              <c:txPr>
                <a:bodyPr rot="0" spcFirstLastPara="1" vertOverflow="ellipsis" vert="horz" wrap="square" lIns="38100" tIns="19050" rIns="38100" bIns="19050" anchor="b"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E59-460E-B1C2-5F1BBDB9E7F9}"/>
                </c:ext>
              </c:extLst>
            </c:dLbl>
            <c:dLbl>
              <c:idx val="1"/>
              <c:layout>
                <c:manualLayout>
                  <c:x val="-0.16388888888888889"/>
                  <c:y val="-0.15972203995333917"/>
                </c:manualLayout>
              </c:layout>
              <c:tx>
                <c:rich>
                  <a:bodyPr rot="0" spcFirstLastPara="1" vertOverflow="ellipsis" vert="horz" wrap="square" lIns="38100" tIns="19050" rIns="38100" bIns="19050" anchor="b" anchorCtr="1">
                    <a:noAutofit/>
                  </a:bodyPr>
                  <a:lstStyle/>
                  <a:p>
                    <a:pPr>
                      <a:defRPr sz="900" b="0" i="0" u="none" strike="noStrike" kern="1200" baseline="0">
                        <a:solidFill>
                          <a:schemeClr val="bg1"/>
                        </a:solidFill>
                        <a:latin typeface="+mn-lt"/>
                        <a:ea typeface="+mn-ea"/>
                        <a:cs typeface="+mn-cs"/>
                      </a:defRPr>
                    </a:pPr>
                    <a:fld id="{FB23F9A8-22BB-4723-9CE0-BDBE0A6B0BF5}" type="CATEGORYNAME">
                      <a:rPr lang="en-US" dirty="0"/>
                      <a:pPr>
                        <a:defRPr>
                          <a:solidFill>
                            <a:schemeClr val="bg1"/>
                          </a:solidFill>
                        </a:defRPr>
                      </a:pPr>
                      <a:t>[CATEGORY NAME]</a:t>
                    </a:fld>
                    <a:r>
                      <a:rPr lang="en-US" baseline="0"/>
                      <a:t>, 51.13%</a:t>
                    </a:r>
                  </a:p>
                </c:rich>
              </c:tx>
              <c:spPr>
                <a:noFill/>
                <a:ln>
                  <a:noFill/>
                </a:ln>
                <a:effectLst/>
              </c:spPr>
              <c:txPr>
                <a:bodyPr rot="0" spcFirstLastPara="1" vertOverflow="ellipsis" vert="horz" wrap="square" lIns="38100" tIns="19050" rIns="38100" bIns="19050" anchor="b" anchorCtr="1">
                  <a:no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4241666666666666"/>
                      <c:h val="0.1434492563429571"/>
                    </c:manualLayout>
                  </c15:layout>
                  <c15:dlblFieldTable/>
                  <c15:showDataLabelsRange val="0"/>
                </c:ext>
                <c:ext xmlns:c16="http://schemas.microsoft.com/office/drawing/2014/chart" uri="{C3380CC4-5D6E-409C-BE32-E72D297353CC}">
                  <c16:uniqueId val="{00000003-FE59-460E-B1C2-5F1BBDB9E7F9}"/>
                </c:ext>
              </c:extLst>
            </c:dLbl>
            <c:spPr>
              <a:noFill/>
              <a:ln>
                <a:noFill/>
              </a:ln>
              <a:effectLst/>
            </c:spPr>
            <c:txPr>
              <a:bodyPr rot="0" spcFirstLastPara="1" vertOverflow="ellipsis" vert="horz" wrap="square" lIns="38100" tIns="19050" rIns="38100" bIns="19050" anchor="b"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Promoter</c:v>
                </c:pt>
                <c:pt idx="1">
                  <c:v>Public</c:v>
                </c:pt>
              </c:strCache>
            </c:strRef>
          </c:cat>
          <c:val>
            <c:numRef>
              <c:f>Sheet1!$B$2:$B$3</c:f>
              <c:numCache>
                <c:formatCode>0.00%</c:formatCode>
                <c:ptCount val="2"/>
                <c:pt idx="0">
                  <c:v>0.48909999999999998</c:v>
                </c:pt>
                <c:pt idx="1">
                  <c:v>0.51090000000000002</c:v>
                </c:pt>
              </c:numCache>
            </c:numRef>
          </c:val>
          <c:extLst>
            <c:ext xmlns:c16="http://schemas.microsoft.com/office/drawing/2014/chart" uri="{C3380CC4-5D6E-409C-BE32-E72D297353CC}">
              <c16:uniqueId val="{00000004-FE59-460E-B1C2-5F1BBDB9E7F9}"/>
            </c:ext>
          </c:extLst>
        </c:ser>
        <c:dLbls>
          <c:showLegendKey val="0"/>
          <c:showVal val="1"/>
          <c:showCatName val="1"/>
          <c:showSerName val="0"/>
          <c:showPercent val="0"/>
          <c:showBubbleSize val="0"/>
          <c:showLeaderLines val="1"/>
        </c:dLbls>
        <c:firstSliceAng val="0"/>
        <c:holeSize val="6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2E83C3"/>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Financial Performance</a:t>
            </a:r>
            <a:r>
              <a:rPr lang="en-IN" baseline="30000"/>
              <a:t>(1) (2)</a:t>
            </a:r>
            <a:r>
              <a:rPr lang="en-IN"/>
              <a:t> ₹ million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'Revenue, Profit, Efficiency'!$A$2</c:f>
              <c:strCache>
                <c:ptCount val="1"/>
                <c:pt idx="0">
                  <c:v>Revenue</c:v>
                </c:pt>
              </c:strCache>
            </c:strRef>
          </c:tx>
          <c:spPr>
            <a:solidFill>
              <a:schemeClr val="accent2">
                <a:shade val="65000"/>
              </a:schemeClr>
            </a:solidFill>
            <a:ln>
              <a:noFill/>
            </a:ln>
            <a:effectLst/>
          </c:spPr>
          <c:invertIfNegative val="0"/>
          <c:dLbls>
            <c:dLbl>
              <c:idx val="4"/>
              <c:tx>
                <c:rich>
                  <a:bodyPr/>
                  <a:lstStyle/>
                  <a:p>
                    <a:r>
                      <a:rPr lang="en-US"/>
                      <a:t>20,224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FE1-406F-ABCA-39FA9B97D4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 Profit, Efficiency'!$B$1:$G$1</c:f>
              <c:numCache>
                <c:formatCode>General</c:formatCode>
                <c:ptCount val="6"/>
                <c:pt idx="0">
                  <c:v>2016</c:v>
                </c:pt>
                <c:pt idx="1">
                  <c:v>2017</c:v>
                </c:pt>
                <c:pt idx="2">
                  <c:v>2018</c:v>
                </c:pt>
                <c:pt idx="3">
                  <c:v>2019</c:v>
                </c:pt>
                <c:pt idx="4">
                  <c:v>2020</c:v>
                </c:pt>
                <c:pt idx="5">
                  <c:v>2021</c:v>
                </c:pt>
              </c:numCache>
            </c:numRef>
          </c:cat>
          <c:val>
            <c:numRef>
              <c:f>'Revenue, Profit, Efficiency'!$B$2:$G$2</c:f>
              <c:numCache>
                <c:formatCode>_ * #,##0_ ;_ * \-#,##0_ ;_ * "-"??_ ;_ @_ </c:formatCode>
                <c:ptCount val="6"/>
                <c:pt idx="0">
                  <c:v>10897</c:v>
                </c:pt>
                <c:pt idx="1">
                  <c:v>20789</c:v>
                </c:pt>
                <c:pt idx="2">
                  <c:v>22424</c:v>
                </c:pt>
                <c:pt idx="3">
                  <c:v>22247</c:v>
                </c:pt>
                <c:pt idx="4">
                  <c:v>20225</c:v>
                </c:pt>
                <c:pt idx="5">
                  <c:v>21557</c:v>
                </c:pt>
              </c:numCache>
            </c:numRef>
          </c:val>
          <c:extLst>
            <c:ext xmlns:c16="http://schemas.microsoft.com/office/drawing/2014/chart" uri="{C3380CC4-5D6E-409C-BE32-E72D297353CC}">
              <c16:uniqueId val="{00000000-A587-4693-B1E5-1324B014A955}"/>
            </c:ext>
          </c:extLst>
        </c:ser>
        <c:ser>
          <c:idx val="1"/>
          <c:order val="1"/>
          <c:tx>
            <c:strRef>
              <c:f>'Revenue, Profit, Efficiency'!$A$3</c:f>
              <c:strCache>
                <c:ptCount val="1"/>
                <c:pt idx="0">
                  <c:v>EBIDTA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 Profit, Efficiency'!$B$1:$G$1</c:f>
              <c:numCache>
                <c:formatCode>General</c:formatCode>
                <c:ptCount val="6"/>
                <c:pt idx="0">
                  <c:v>2016</c:v>
                </c:pt>
                <c:pt idx="1">
                  <c:v>2017</c:v>
                </c:pt>
                <c:pt idx="2">
                  <c:v>2018</c:v>
                </c:pt>
                <c:pt idx="3">
                  <c:v>2019</c:v>
                </c:pt>
                <c:pt idx="4">
                  <c:v>2020</c:v>
                </c:pt>
                <c:pt idx="5">
                  <c:v>2021</c:v>
                </c:pt>
              </c:numCache>
            </c:numRef>
          </c:cat>
          <c:val>
            <c:numRef>
              <c:f>'Revenue, Profit, Efficiency'!$B$3:$G$3</c:f>
              <c:numCache>
                <c:formatCode>_ * #,##0_ ;_ * \-#,##0_ ;_ * "-"??_ ;_ @_ </c:formatCode>
                <c:ptCount val="6"/>
                <c:pt idx="0">
                  <c:v>2823</c:v>
                </c:pt>
                <c:pt idx="1">
                  <c:v>6973</c:v>
                </c:pt>
                <c:pt idx="2">
                  <c:v>9688</c:v>
                </c:pt>
                <c:pt idx="3">
                  <c:v>9250</c:v>
                </c:pt>
                <c:pt idx="4">
                  <c:v>6900</c:v>
                </c:pt>
                <c:pt idx="5">
                  <c:v>7098</c:v>
                </c:pt>
              </c:numCache>
            </c:numRef>
          </c:val>
          <c:extLst>
            <c:ext xmlns:c16="http://schemas.microsoft.com/office/drawing/2014/chart" uri="{C3380CC4-5D6E-409C-BE32-E72D297353CC}">
              <c16:uniqueId val="{00000001-A587-4693-B1E5-1324B014A955}"/>
            </c:ext>
          </c:extLst>
        </c:ser>
        <c:ser>
          <c:idx val="2"/>
          <c:order val="2"/>
          <c:tx>
            <c:strRef>
              <c:f>'Revenue, Profit, Efficiency'!$A$5</c:f>
              <c:strCache>
                <c:ptCount val="1"/>
                <c:pt idx="0">
                  <c:v>PAT</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 Profit, Efficiency'!$B$1:$G$1</c:f>
              <c:numCache>
                <c:formatCode>General</c:formatCode>
                <c:ptCount val="6"/>
                <c:pt idx="0">
                  <c:v>2016</c:v>
                </c:pt>
                <c:pt idx="1">
                  <c:v>2017</c:v>
                </c:pt>
                <c:pt idx="2">
                  <c:v>2018</c:v>
                </c:pt>
                <c:pt idx="3">
                  <c:v>2019</c:v>
                </c:pt>
                <c:pt idx="4">
                  <c:v>2020</c:v>
                </c:pt>
                <c:pt idx="5">
                  <c:v>2021</c:v>
                </c:pt>
              </c:numCache>
            </c:numRef>
          </c:cat>
          <c:val>
            <c:numRef>
              <c:f>'Revenue, Profit, Efficiency'!$B$5:$G$5</c:f>
              <c:numCache>
                <c:formatCode>_ * #,##0_ ;_ * \-#,##0_ ;_ * "-"??_ ;_ @_ </c:formatCode>
                <c:ptCount val="6"/>
                <c:pt idx="0">
                  <c:v>1571</c:v>
                </c:pt>
                <c:pt idx="1">
                  <c:v>4860</c:v>
                </c:pt>
                <c:pt idx="2">
                  <c:v>6962</c:v>
                </c:pt>
                <c:pt idx="3">
                  <c:v>6444</c:v>
                </c:pt>
                <c:pt idx="4">
                  <c:v>4608</c:v>
                </c:pt>
                <c:pt idx="5">
                  <c:v>4409</c:v>
                </c:pt>
              </c:numCache>
            </c:numRef>
          </c:val>
          <c:extLst>
            <c:ext xmlns:c16="http://schemas.microsoft.com/office/drawing/2014/chart" uri="{C3380CC4-5D6E-409C-BE32-E72D297353CC}">
              <c16:uniqueId val="{00000002-A587-4693-B1E5-1324B014A955}"/>
            </c:ext>
          </c:extLst>
        </c:ser>
        <c:dLbls>
          <c:showLegendKey val="0"/>
          <c:showVal val="1"/>
          <c:showCatName val="0"/>
          <c:showSerName val="0"/>
          <c:showPercent val="0"/>
          <c:showBubbleSize val="0"/>
        </c:dLbls>
        <c:gapWidth val="75"/>
        <c:axId val="1733298896"/>
        <c:axId val="1676339936"/>
      </c:barChart>
      <c:catAx>
        <c:axId val="1733298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6339936"/>
        <c:crosses val="autoZero"/>
        <c:auto val="1"/>
        <c:lblAlgn val="ctr"/>
        <c:lblOffset val="100"/>
        <c:noMultiLvlLbl val="0"/>
      </c:catAx>
      <c:valAx>
        <c:axId val="1676339936"/>
        <c:scaling>
          <c:orientation val="minMax"/>
        </c:scaling>
        <c:delete val="1"/>
        <c:axPos val="b"/>
        <c:numFmt formatCode="_ * #,##0_ ;_ * \-#,##0_ ;_ * &quot;-&quot;??_ ;_ @_ " sourceLinked="1"/>
        <c:majorTickMark val="none"/>
        <c:minorTickMark val="none"/>
        <c:tickLblPos val="nextTo"/>
        <c:crossAx val="1733298896"/>
        <c:crosses val="autoZero"/>
        <c:crossBetween val="between"/>
      </c:valAx>
      <c:spPr>
        <a:noFill/>
        <a:ln>
          <a:noFill/>
        </a:ln>
        <a:effectLst/>
      </c:spPr>
    </c:plotArea>
    <c:legend>
      <c:legendPos val="b"/>
      <c:layout>
        <c:manualLayout>
          <c:xMode val="edge"/>
          <c:yMode val="edge"/>
          <c:x val="0.69489541322031578"/>
          <c:y val="0.83015383520785258"/>
          <c:w val="0.23099212683911488"/>
          <c:h val="7.239999386165851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2E83C3"/>
      </a:solid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Efficiency Ratios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'Revenue, Profit, Efficiency'!$A$8</c:f>
              <c:strCache>
                <c:ptCount val="1"/>
                <c:pt idx="0">
                  <c:v>RoCE</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 Profit, Efficiency'!$B$1:$G$1</c:f>
              <c:numCache>
                <c:formatCode>General</c:formatCode>
                <c:ptCount val="6"/>
                <c:pt idx="0">
                  <c:v>2016</c:v>
                </c:pt>
                <c:pt idx="1">
                  <c:v>2017</c:v>
                </c:pt>
                <c:pt idx="2">
                  <c:v>2018</c:v>
                </c:pt>
                <c:pt idx="3">
                  <c:v>2019</c:v>
                </c:pt>
                <c:pt idx="4">
                  <c:v>2020</c:v>
                </c:pt>
                <c:pt idx="5">
                  <c:v>2021</c:v>
                </c:pt>
              </c:numCache>
            </c:numRef>
          </c:cat>
          <c:val>
            <c:numRef>
              <c:f>'Revenue, Profit, Efficiency'!$B$8:$G$8</c:f>
              <c:numCache>
                <c:formatCode>0%</c:formatCode>
                <c:ptCount val="6"/>
                <c:pt idx="0">
                  <c:v>0.17</c:v>
                </c:pt>
                <c:pt idx="1">
                  <c:v>0.38</c:v>
                </c:pt>
                <c:pt idx="2">
                  <c:v>0.28999999999999998</c:v>
                </c:pt>
                <c:pt idx="3">
                  <c:v>0.24</c:v>
                </c:pt>
                <c:pt idx="4">
                  <c:v>0.15</c:v>
                </c:pt>
                <c:pt idx="5">
                  <c:v>0.13897288048191642</c:v>
                </c:pt>
              </c:numCache>
            </c:numRef>
          </c:val>
          <c:extLst>
            <c:ext xmlns:c16="http://schemas.microsoft.com/office/drawing/2014/chart" uri="{C3380CC4-5D6E-409C-BE32-E72D297353CC}">
              <c16:uniqueId val="{00000000-1CA6-4395-AB89-4F6249520015}"/>
            </c:ext>
          </c:extLst>
        </c:ser>
        <c:ser>
          <c:idx val="1"/>
          <c:order val="1"/>
          <c:tx>
            <c:strRef>
              <c:f>'Revenue, Profit, Efficiency'!$A$7</c:f>
              <c:strCache>
                <c:ptCount val="1"/>
                <c:pt idx="0">
                  <c:v>RoE</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 Profit, Efficiency'!$B$1:$G$1</c:f>
              <c:numCache>
                <c:formatCode>General</c:formatCode>
                <c:ptCount val="6"/>
                <c:pt idx="0">
                  <c:v>2016</c:v>
                </c:pt>
                <c:pt idx="1">
                  <c:v>2017</c:v>
                </c:pt>
                <c:pt idx="2">
                  <c:v>2018</c:v>
                </c:pt>
                <c:pt idx="3">
                  <c:v>2019</c:v>
                </c:pt>
                <c:pt idx="4">
                  <c:v>2020</c:v>
                </c:pt>
                <c:pt idx="5">
                  <c:v>2021</c:v>
                </c:pt>
              </c:numCache>
            </c:numRef>
          </c:cat>
          <c:val>
            <c:numRef>
              <c:f>'Revenue, Profit, Efficiency'!$B$7:$G$7</c:f>
              <c:numCache>
                <c:formatCode>0%</c:formatCode>
                <c:ptCount val="6"/>
                <c:pt idx="0">
                  <c:v>0.12</c:v>
                </c:pt>
                <c:pt idx="1">
                  <c:v>0.28999999999999998</c:v>
                </c:pt>
                <c:pt idx="2">
                  <c:v>0.23</c:v>
                </c:pt>
                <c:pt idx="3">
                  <c:v>0.18</c:v>
                </c:pt>
                <c:pt idx="4">
                  <c:v>0.12</c:v>
                </c:pt>
                <c:pt idx="5">
                  <c:v>0.10692632293738177</c:v>
                </c:pt>
              </c:numCache>
            </c:numRef>
          </c:val>
          <c:extLst>
            <c:ext xmlns:c16="http://schemas.microsoft.com/office/drawing/2014/chart" uri="{C3380CC4-5D6E-409C-BE32-E72D297353CC}">
              <c16:uniqueId val="{00000001-1CA6-4395-AB89-4F6249520015}"/>
            </c:ext>
          </c:extLst>
        </c:ser>
        <c:dLbls>
          <c:showLegendKey val="0"/>
          <c:showVal val="1"/>
          <c:showCatName val="0"/>
          <c:showSerName val="0"/>
          <c:showPercent val="0"/>
          <c:showBubbleSize val="0"/>
        </c:dLbls>
        <c:gapWidth val="75"/>
        <c:axId val="1892416176"/>
        <c:axId val="1676428544"/>
      </c:barChart>
      <c:catAx>
        <c:axId val="1892416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6428544"/>
        <c:crosses val="autoZero"/>
        <c:auto val="1"/>
        <c:lblAlgn val="ctr"/>
        <c:lblOffset val="100"/>
        <c:noMultiLvlLbl val="0"/>
      </c:catAx>
      <c:valAx>
        <c:axId val="1676428544"/>
        <c:scaling>
          <c:orientation val="minMax"/>
        </c:scaling>
        <c:delete val="1"/>
        <c:axPos val="b"/>
        <c:numFmt formatCode="0%" sourceLinked="1"/>
        <c:majorTickMark val="none"/>
        <c:minorTickMark val="none"/>
        <c:tickLblPos val="nextTo"/>
        <c:crossAx val="1892416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2E83C3"/>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Profit Margins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'Revenue, Profit, Efficiency'!$A$4</c:f>
              <c:strCache>
                <c:ptCount val="1"/>
                <c:pt idx="0">
                  <c:v>EBIDTA%</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 Profit, Efficiency'!$B$1:$G$1</c:f>
              <c:numCache>
                <c:formatCode>General</c:formatCode>
                <c:ptCount val="6"/>
                <c:pt idx="0">
                  <c:v>2016</c:v>
                </c:pt>
                <c:pt idx="1">
                  <c:v>2017</c:v>
                </c:pt>
                <c:pt idx="2">
                  <c:v>2018</c:v>
                </c:pt>
                <c:pt idx="3">
                  <c:v>2019</c:v>
                </c:pt>
                <c:pt idx="4">
                  <c:v>2020</c:v>
                </c:pt>
                <c:pt idx="5">
                  <c:v>2021</c:v>
                </c:pt>
              </c:numCache>
            </c:numRef>
          </c:cat>
          <c:val>
            <c:numRef>
              <c:f>'Revenue, Profit, Efficiency'!$B$4:$G$4</c:f>
              <c:numCache>
                <c:formatCode>0.0%</c:formatCode>
                <c:ptCount val="6"/>
                <c:pt idx="0">
                  <c:v>0.25906212719096999</c:v>
                </c:pt>
                <c:pt idx="1">
                  <c:v>0.33541776901245851</c:v>
                </c:pt>
                <c:pt idx="2">
                  <c:v>0.43203710310381732</c:v>
                </c:pt>
                <c:pt idx="3">
                  <c:v>0.41578639816604485</c:v>
                </c:pt>
                <c:pt idx="4">
                  <c:v>0.34116192830655129</c:v>
                </c:pt>
                <c:pt idx="5">
                  <c:v>0.32926659553741244</c:v>
                </c:pt>
              </c:numCache>
            </c:numRef>
          </c:val>
          <c:extLst>
            <c:ext xmlns:c16="http://schemas.microsoft.com/office/drawing/2014/chart" uri="{C3380CC4-5D6E-409C-BE32-E72D297353CC}">
              <c16:uniqueId val="{00000000-B2C7-4448-BC6D-D5BB13BCAFC4}"/>
            </c:ext>
          </c:extLst>
        </c:ser>
        <c:ser>
          <c:idx val="1"/>
          <c:order val="1"/>
          <c:tx>
            <c:strRef>
              <c:f>'Revenue, Profit, Efficiency'!$A$6</c:f>
              <c:strCache>
                <c:ptCount val="1"/>
                <c:pt idx="0">
                  <c:v>PAT%</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 Profit, Efficiency'!$B$1:$G$1</c:f>
              <c:numCache>
                <c:formatCode>General</c:formatCode>
                <c:ptCount val="6"/>
                <c:pt idx="0">
                  <c:v>2016</c:v>
                </c:pt>
                <c:pt idx="1">
                  <c:v>2017</c:v>
                </c:pt>
                <c:pt idx="2">
                  <c:v>2018</c:v>
                </c:pt>
                <c:pt idx="3">
                  <c:v>2019</c:v>
                </c:pt>
                <c:pt idx="4">
                  <c:v>2020</c:v>
                </c:pt>
                <c:pt idx="5">
                  <c:v>2021</c:v>
                </c:pt>
              </c:numCache>
            </c:numRef>
          </c:cat>
          <c:val>
            <c:numRef>
              <c:f>'Revenue, Profit, Efficiency'!$B$6:$G$6</c:f>
              <c:numCache>
                <c:formatCode>0.0%</c:formatCode>
                <c:ptCount val="6"/>
                <c:pt idx="0">
                  <c:v>0.1441681196659631</c:v>
                </c:pt>
                <c:pt idx="1">
                  <c:v>0.23377747847419308</c:v>
                </c:pt>
                <c:pt idx="2">
                  <c:v>0.31047092400998932</c:v>
                </c:pt>
                <c:pt idx="3">
                  <c:v>0.28965703240886409</c:v>
                </c:pt>
                <c:pt idx="4">
                  <c:v>0.22783683559950557</c:v>
                </c:pt>
                <c:pt idx="5">
                  <c:v>0.20452753166024956</c:v>
                </c:pt>
              </c:numCache>
            </c:numRef>
          </c:val>
          <c:extLst>
            <c:ext xmlns:c16="http://schemas.microsoft.com/office/drawing/2014/chart" uri="{C3380CC4-5D6E-409C-BE32-E72D297353CC}">
              <c16:uniqueId val="{00000001-B2C7-4448-BC6D-D5BB13BCAFC4}"/>
            </c:ext>
          </c:extLst>
        </c:ser>
        <c:dLbls>
          <c:showLegendKey val="0"/>
          <c:showVal val="1"/>
          <c:showCatName val="0"/>
          <c:showSerName val="0"/>
          <c:showPercent val="0"/>
          <c:showBubbleSize val="0"/>
        </c:dLbls>
        <c:gapWidth val="75"/>
        <c:axId val="1733381696"/>
        <c:axId val="1676412736"/>
      </c:barChart>
      <c:catAx>
        <c:axId val="1733381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6412736"/>
        <c:crosses val="autoZero"/>
        <c:auto val="1"/>
        <c:lblAlgn val="ctr"/>
        <c:lblOffset val="100"/>
        <c:noMultiLvlLbl val="0"/>
      </c:catAx>
      <c:valAx>
        <c:axId val="1676412736"/>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3381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2E83C3"/>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3.0555555555555555E-2"/>
          <c:y val="0.27777777777777779"/>
          <c:w val="0.93888888888888888"/>
          <c:h val="0.61482283464566923"/>
        </c:manualLayout>
      </c:layout>
      <c:barChart>
        <c:barDir val="col"/>
        <c:grouping val="clustered"/>
        <c:varyColors val="0"/>
        <c:ser>
          <c:idx val="0"/>
          <c:order val="0"/>
          <c:tx>
            <c:strRef>
              <c:f>'Domestic Formulation Sales'!$A$2</c:f>
              <c:strCache>
                <c:ptCount val="1"/>
                <c:pt idx="0">
                  <c:v>Domestic Formulation Sales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'Domestic Formulation Sales'!$B$1:$G$1</c:f>
              <c:numCache>
                <c:formatCode>General</c:formatCode>
                <c:ptCount val="6"/>
                <c:pt idx="0">
                  <c:v>2016</c:v>
                </c:pt>
                <c:pt idx="1">
                  <c:v>2017</c:v>
                </c:pt>
                <c:pt idx="2">
                  <c:v>2018</c:v>
                </c:pt>
                <c:pt idx="3">
                  <c:v>2019</c:v>
                </c:pt>
                <c:pt idx="4">
                  <c:v>2020</c:v>
                </c:pt>
                <c:pt idx="5">
                  <c:v>2021</c:v>
                </c:pt>
              </c:numCache>
            </c:numRef>
          </c:cat>
          <c:val>
            <c:numRef>
              <c:f>'Domestic Formulation Sales'!$B$2:$G$2</c:f>
              <c:numCache>
                <c:formatCode>_ * #,##0_ ;_ * \-#,##0_ ;_ * "-"??_ ;_ @_ </c:formatCode>
                <c:ptCount val="6"/>
                <c:pt idx="0">
                  <c:v>6342</c:v>
                </c:pt>
                <c:pt idx="1">
                  <c:v>8810</c:v>
                </c:pt>
                <c:pt idx="2">
                  <c:v>7202</c:v>
                </c:pt>
                <c:pt idx="3">
                  <c:v>7347</c:v>
                </c:pt>
                <c:pt idx="4">
                  <c:v>5405</c:v>
                </c:pt>
                <c:pt idx="5" formatCode="#,##0">
                  <c:v>4101</c:v>
                </c:pt>
              </c:numCache>
            </c:numRef>
          </c:val>
          <c:extLst>
            <c:ext xmlns:c16="http://schemas.microsoft.com/office/drawing/2014/chart" uri="{C3380CC4-5D6E-409C-BE32-E72D297353CC}">
              <c16:uniqueId val="{00000000-BC83-48B4-BC8F-5B7905558845}"/>
            </c:ext>
          </c:extLst>
        </c:ser>
        <c:dLbls>
          <c:dLblPos val="outEnd"/>
          <c:showLegendKey val="0"/>
          <c:showVal val="1"/>
          <c:showCatName val="0"/>
          <c:showSerName val="0"/>
          <c:showPercent val="0"/>
          <c:showBubbleSize val="0"/>
        </c:dLbls>
        <c:gapWidth val="219"/>
        <c:overlap val="-27"/>
        <c:axId val="1892445376"/>
        <c:axId val="1771069920"/>
      </c:barChart>
      <c:catAx>
        <c:axId val="189244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1069920"/>
        <c:crosses val="autoZero"/>
        <c:auto val="1"/>
        <c:lblAlgn val="ctr"/>
        <c:lblOffset val="100"/>
        <c:noMultiLvlLbl val="0"/>
      </c:catAx>
      <c:valAx>
        <c:axId val="1771069920"/>
        <c:scaling>
          <c:orientation val="minMax"/>
        </c:scaling>
        <c:delete val="1"/>
        <c:axPos val="l"/>
        <c:numFmt formatCode="_ * #,##0_ ;_ * \-#,##0_ ;_ * &quot;-&quot;??_ ;_ @_ " sourceLinked="1"/>
        <c:majorTickMark val="none"/>
        <c:minorTickMark val="none"/>
        <c:tickLblPos val="nextTo"/>
        <c:crossAx val="1892445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2E83C3"/>
      </a:solid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6960784313725492E-2"/>
          <c:y val="0.3031124637935742"/>
          <c:w val="0.94607843137254899"/>
          <c:h val="0.55998237651627836"/>
        </c:manualLayout>
      </c:layout>
      <c:barChart>
        <c:barDir val="col"/>
        <c:grouping val="clustered"/>
        <c:varyColors val="0"/>
        <c:ser>
          <c:idx val="0"/>
          <c:order val="0"/>
          <c:tx>
            <c:strRef>
              <c:f>'Domestic Formulation Sales'!$A$3</c:f>
              <c:strCache>
                <c:ptCount val="1"/>
                <c:pt idx="0">
                  <c:v>Oncology Revenue</c:v>
                </c:pt>
              </c:strCache>
            </c:strRef>
          </c:tx>
          <c:spPr>
            <a:solidFill>
              <a:schemeClr val="accent2"/>
            </a:solidFill>
            <a:ln>
              <a:noFill/>
            </a:ln>
            <a:effectLst/>
          </c:spPr>
          <c:invertIfNegative val="0"/>
          <c:dLbls>
            <c:dLbl>
              <c:idx val="2"/>
              <c:tx>
                <c:rich>
                  <a:bodyPr/>
                  <a:lstStyle/>
                  <a:p>
                    <a:r>
                      <a:rPr lang="en-US"/>
                      <a:t>3,339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15F-4A56-914D-D4312FB32D7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'Domestic Formulation Sales'!$B$1:$G$1</c:f>
              <c:numCache>
                <c:formatCode>General</c:formatCode>
                <c:ptCount val="6"/>
                <c:pt idx="0">
                  <c:v>2016</c:v>
                </c:pt>
                <c:pt idx="1">
                  <c:v>2017</c:v>
                </c:pt>
                <c:pt idx="2">
                  <c:v>2018</c:v>
                </c:pt>
                <c:pt idx="3">
                  <c:v>2019</c:v>
                </c:pt>
                <c:pt idx="4">
                  <c:v>2020</c:v>
                </c:pt>
                <c:pt idx="5">
                  <c:v>2021</c:v>
                </c:pt>
              </c:numCache>
            </c:numRef>
          </c:cat>
          <c:val>
            <c:numRef>
              <c:f>'Domestic Formulation Sales'!$B$3:$G$3</c:f>
              <c:numCache>
                <c:formatCode>_ * #,##0_ ;_ * \-#,##0_ ;_ * "-"??_ ;_ @_ </c:formatCode>
                <c:ptCount val="6"/>
                <c:pt idx="0">
                  <c:v>2526</c:v>
                </c:pt>
                <c:pt idx="1">
                  <c:v>3224</c:v>
                </c:pt>
                <c:pt idx="2">
                  <c:v>3335</c:v>
                </c:pt>
                <c:pt idx="3">
                  <c:v>3968</c:v>
                </c:pt>
                <c:pt idx="4">
                  <c:v>3078</c:v>
                </c:pt>
                <c:pt idx="5">
                  <c:v>2411.1631620500002</c:v>
                </c:pt>
              </c:numCache>
            </c:numRef>
          </c:val>
          <c:extLst>
            <c:ext xmlns:c16="http://schemas.microsoft.com/office/drawing/2014/chart" uri="{C3380CC4-5D6E-409C-BE32-E72D297353CC}">
              <c16:uniqueId val="{00000000-5EC2-4D53-8336-615EEAE2CA51}"/>
            </c:ext>
          </c:extLst>
        </c:ser>
        <c:dLbls>
          <c:dLblPos val="outEnd"/>
          <c:showLegendKey val="0"/>
          <c:showVal val="1"/>
          <c:showCatName val="0"/>
          <c:showSerName val="0"/>
          <c:showPercent val="0"/>
          <c:showBubbleSize val="0"/>
        </c:dLbls>
        <c:gapWidth val="219"/>
        <c:overlap val="-27"/>
        <c:axId val="1813915632"/>
        <c:axId val="1771056192"/>
      </c:barChart>
      <c:catAx>
        <c:axId val="181391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1056192"/>
        <c:crosses val="autoZero"/>
        <c:auto val="1"/>
        <c:lblAlgn val="ctr"/>
        <c:lblOffset val="100"/>
        <c:noMultiLvlLbl val="0"/>
      </c:catAx>
      <c:valAx>
        <c:axId val="1771056192"/>
        <c:scaling>
          <c:orientation val="minMax"/>
        </c:scaling>
        <c:delete val="1"/>
        <c:axPos val="l"/>
        <c:numFmt formatCode="_ * #,##0_ ;_ * \-#,##0_ ;_ * &quot;-&quot;??_ ;_ @_ " sourceLinked="1"/>
        <c:majorTickMark val="none"/>
        <c:minorTickMark val="none"/>
        <c:tickLblPos val="nextTo"/>
        <c:crossAx val="1813915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2E83C3"/>
      </a:solid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'Domestic Formulation Sales'!$A$4</c:f>
              <c:strCache>
                <c:ptCount val="1"/>
                <c:pt idx="0">
                  <c:v>Subsidiaries Performance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'Domestic Formulation Sales'!$B$1:$G$1</c:f>
              <c:numCache>
                <c:formatCode>General</c:formatCode>
                <c:ptCount val="6"/>
                <c:pt idx="0">
                  <c:v>2016</c:v>
                </c:pt>
                <c:pt idx="1">
                  <c:v>2017</c:v>
                </c:pt>
                <c:pt idx="2">
                  <c:v>2018</c:v>
                </c:pt>
                <c:pt idx="3">
                  <c:v>2019</c:v>
                </c:pt>
                <c:pt idx="4">
                  <c:v>2020</c:v>
                </c:pt>
                <c:pt idx="5">
                  <c:v>2021</c:v>
                </c:pt>
              </c:numCache>
            </c:numRef>
          </c:cat>
          <c:val>
            <c:numRef>
              <c:f>'Domestic Formulation Sales'!$B$4:$G$4</c:f>
              <c:numCache>
                <c:formatCode>_ * #,##0_ ;_ * \-#,##0_ ;_ * "-"??_ ;_ @_ </c:formatCode>
                <c:ptCount val="6"/>
                <c:pt idx="0">
                  <c:v>1194</c:v>
                </c:pt>
                <c:pt idx="1">
                  <c:v>630</c:v>
                </c:pt>
                <c:pt idx="2">
                  <c:v>946</c:v>
                </c:pt>
                <c:pt idx="3">
                  <c:v>1086</c:v>
                </c:pt>
                <c:pt idx="4">
                  <c:v>1085</c:v>
                </c:pt>
                <c:pt idx="5">
                  <c:v>4011</c:v>
                </c:pt>
              </c:numCache>
            </c:numRef>
          </c:val>
          <c:extLst>
            <c:ext xmlns:c16="http://schemas.microsoft.com/office/drawing/2014/chart" uri="{C3380CC4-5D6E-409C-BE32-E72D297353CC}">
              <c16:uniqueId val="{00000000-9AC6-45BA-BF51-D3D183551DD0}"/>
            </c:ext>
          </c:extLst>
        </c:ser>
        <c:dLbls>
          <c:showLegendKey val="0"/>
          <c:showVal val="0"/>
          <c:showCatName val="0"/>
          <c:showSerName val="0"/>
          <c:showPercent val="0"/>
          <c:showBubbleSize val="0"/>
        </c:dLbls>
        <c:gapWidth val="219"/>
        <c:overlap val="-27"/>
        <c:axId val="1901181312"/>
        <c:axId val="1771075328"/>
      </c:barChart>
      <c:catAx>
        <c:axId val="190118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1075328"/>
        <c:crosses val="autoZero"/>
        <c:auto val="1"/>
        <c:lblAlgn val="ctr"/>
        <c:lblOffset val="100"/>
        <c:noMultiLvlLbl val="0"/>
      </c:catAx>
      <c:valAx>
        <c:axId val="1771075328"/>
        <c:scaling>
          <c:orientation val="minMax"/>
        </c:scaling>
        <c:delete val="1"/>
        <c:axPos val="l"/>
        <c:numFmt formatCode="_ * #,##0_ ;_ * \-#,##0_ ;_ * &quot;-&quot;??_ ;_ @_ " sourceLinked="1"/>
        <c:majorTickMark val="none"/>
        <c:minorTickMark val="none"/>
        <c:tickLblPos val="nextTo"/>
        <c:crossAx val="1901181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'Domestic Formulation Sales'!$A$5</c:f>
              <c:strCache>
                <c:ptCount val="1"/>
                <c:pt idx="0">
                  <c:v>R&amp;D Expense</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'Domestic Formulation Sales'!$B$1:$G$1</c:f>
              <c:numCache>
                <c:formatCode>General</c:formatCode>
                <c:ptCount val="6"/>
                <c:pt idx="0">
                  <c:v>2016</c:v>
                </c:pt>
                <c:pt idx="1">
                  <c:v>2017</c:v>
                </c:pt>
                <c:pt idx="2">
                  <c:v>2018</c:v>
                </c:pt>
                <c:pt idx="3">
                  <c:v>2019</c:v>
                </c:pt>
                <c:pt idx="4">
                  <c:v>2020</c:v>
                </c:pt>
                <c:pt idx="5">
                  <c:v>2021</c:v>
                </c:pt>
              </c:numCache>
            </c:numRef>
          </c:cat>
          <c:val>
            <c:numRef>
              <c:f>'Domestic Formulation Sales'!$B$5:$G$5</c:f>
              <c:numCache>
                <c:formatCode>_ * #,##0_ ;_ * \-#,##0_ ;_ * "-"??_ ;_ @_ </c:formatCode>
                <c:ptCount val="6"/>
                <c:pt idx="0">
                  <c:v>703</c:v>
                </c:pt>
                <c:pt idx="1">
                  <c:v>1216</c:v>
                </c:pt>
                <c:pt idx="2">
                  <c:v>1665</c:v>
                </c:pt>
                <c:pt idx="3">
                  <c:v>1976</c:v>
                </c:pt>
                <c:pt idx="4">
                  <c:v>1656</c:v>
                </c:pt>
                <c:pt idx="5">
                  <c:v>1596</c:v>
                </c:pt>
              </c:numCache>
            </c:numRef>
          </c:val>
          <c:extLst>
            <c:ext xmlns:c16="http://schemas.microsoft.com/office/drawing/2014/chart" uri="{C3380CC4-5D6E-409C-BE32-E72D297353CC}">
              <c16:uniqueId val="{00000000-56A7-4936-BE41-BF33270D621F}"/>
            </c:ext>
          </c:extLst>
        </c:ser>
        <c:dLbls>
          <c:showLegendKey val="0"/>
          <c:showVal val="0"/>
          <c:showCatName val="0"/>
          <c:showSerName val="0"/>
          <c:showPercent val="0"/>
          <c:showBubbleSize val="0"/>
        </c:dLbls>
        <c:gapWidth val="219"/>
        <c:axId val="1467586336"/>
        <c:axId val="1771062016"/>
      </c:barChart>
      <c:lineChart>
        <c:grouping val="standard"/>
        <c:varyColors val="0"/>
        <c:ser>
          <c:idx val="1"/>
          <c:order val="1"/>
          <c:tx>
            <c:strRef>
              <c:f>'Domestic Formulation Sales'!$A$7</c:f>
              <c:strCache>
                <c:ptCount val="1"/>
                <c:pt idx="0">
                  <c:v>R&amp;D Expense %</c:v>
                </c:pt>
              </c:strCache>
            </c:strRef>
          </c:tx>
          <c:spPr>
            <a:ln w="28575" cap="rnd">
              <a:solidFill>
                <a:schemeClr val="accent2">
                  <a:tint val="77000"/>
                </a:schemeClr>
              </a:solidFill>
              <a:round/>
            </a:ln>
            <a:effectLst/>
          </c:spPr>
          <c:marker>
            <c:symbol val="circle"/>
            <c:size val="5"/>
            <c:spPr>
              <a:solidFill>
                <a:schemeClr val="accent2">
                  <a:tint val="77000"/>
                </a:schemeClr>
              </a:solidFill>
              <a:ln w="9525">
                <a:solidFill>
                  <a:schemeClr val="accent2">
                    <a:tint val="77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'Domestic Formulation Sales'!$B$1:$G$1</c:f>
              <c:numCache>
                <c:formatCode>General</c:formatCode>
                <c:ptCount val="6"/>
                <c:pt idx="0">
                  <c:v>2016</c:v>
                </c:pt>
                <c:pt idx="1">
                  <c:v>2017</c:v>
                </c:pt>
                <c:pt idx="2">
                  <c:v>2018</c:v>
                </c:pt>
                <c:pt idx="3">
                  <c:v>2019</c:v>
                </c:pt>
                <c:pt idx="4">
                  <c:v>2020</c:v>
                </c:pt>
                <c:pt idx="5">
                  <c:v>2021</c:v>
                </c:pt>
              </c:numCache>
            </c:numRef>
          </c:cat>
          <c:val>
            <c:numRef>
              <c:f>'Domestic Formulation Sales'!$B$7:$G$7</c:f>
              <c:numCache>
                <c:formatCode>0.0%</c:formatCode>
                <c:ptCount val="6"/>
                <c:pt idx="0">
                  <c:v>6.8059794001671559E-2</c:v>
                </c:pt>
                <c:pt idx="1">
                  <c:v>6.1633489525577616E-2</c:v>
                </c:pt>
                <c:pt idx="2">
                  <c:v>7.7519957315137E-2</c:v>
                </c:pt>
                <c:pt idx="3">
                  <c:v>9.3378092952166217E-2</c:v>
                </c:pt>
                <c:pt idx="4">
                  <c:v>8.6522965754933012E-2</c:v>
                </c:pt>
                <c:pt idx="5">
                  <c:v>9.0961519277863223E-2</c:v>
                </c:pt>
              </c:numCache>
            </c:numRef>
          </c:val>
          <c:smooth val="0"/>
          <c:extLst>
            <c:ext xmlns:c16="http://schemas.microsoft.com/office/drawing/2014/chart" uri="{C3380CC4-5D6E-409C-BE32-E72D297353CC}">
              <c16:uniqueId val="{00000001-56A7-4936-BE41-BF33270D621F}"/>
            </c:ext>
          </c:extLst>
        </c:ser>
        <c:dLbls>
          <c:showLegendKey val="0"/>
          <c:showVal val="1"/>
          <c:showCatName val="0"/>
          <c:showSerName val="0"/>
          <c:showPercent val="0"/>
          <c:showBubbleSize val="0"/>
        </c:dLbls>
        <c:marker val="1"/>
        <c:smooth val="0"/>
        <c:axId val="1901407936"/>
        <c:axId val="1771069504"/>
      </c:lineChart>
      <c:catAx>
        <c:axId val="146758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1062016"/>
        <c:crosses val="autoZero"/>
        <c:auto val="1"/>
        <c:lblAlgn val="ctr"/>
        <c:lblOffset val="100"/>
        <c:noMultiLvlLbl val="0"/>
      </c:catAx>
      <c:valAx>
        <c:axId val="1771062016"/>
        <c:scaling>
          <c:orientation val="minMax"/>
        </c:scaling>
        <c:delete val="0"/>
        <c:axPos val="l"/>
        <c:numFmt formatCode="_ * #,##0_ ;_ * \-#,##0_ ;_ * &quot;-&quot;??_ ;_ @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7586336"/>
        <c:crosses val="autoZero"/>
        <c:crossBetween val="between"/>
      </c:valAx>
      <c:valAx>
        <c:axId val="1771069504"/>
        <c:scaling>
          <c:orientation val="minMax"/>
          <c:max val="9.5000000000000029E-2"/>
          <c:min val="6.0000000000000012E-2"/>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1407936"/>
        <c:crosses val="max"/>
        <c:crossBetween val="between"/>
      </c:valAx>
      <c:catAx>
        <c:axId val="1901407936"/>
        <c:scaling>
          <c:orientation val="minMax"/>
        </c:scaling>
        <c:delete val="1"/>
        <c:axPos val="b"/>
        <c:numFmt formatCode="General" sourceLinked="1"/>
        <c:majorTickMark val="out"/>
        <c:minorTickMark val="none"/>
        <c:tickLblPos val="nextTo"/>
        <c:crossAx val="1771069504"/>
        <c:crossesAt val="1"/>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447A6D-E5D6-4AD2-9FC7-97E30CEAB0B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IN"/>
        </a:p>
      </dgm:t>
    </dgm:pt>
    <dgm:pt modelId="{4932FDD8-1D08-4E8A-AFC8-78F13EA57656}">
      <dgm:prSet phldrT="[Text]" custT="1"/>
      <dgm:spPr/>
      <dgm:t>
        <a:bodyPr anchor="ctr"/>
        <a:lstStyle/>
        <a:p>
          <a:pPr algn="just" rtl="0">
            <a:buClr>
              <a:schemeClr val="tx2"/>
            </a:buClr>
            <a:buFont typeface="Wingdings" panose="05000000000000000000" pitchFamily="2" charset="2"/>
            <a:buNone/>
          </a:pPr>
          <a:r>
            <a:rPr lang="en-US" sz="1400">
              <a:ln w="0"/>
              <a:solidFill>
                <a:schemeClr val="bg1"/>
              </a:solidFill>
              <a:effectLst/>
              <a:latin typeface="+mn-lt"/>
              <a:cs typeface="Calibri"/>
            </a:rPr>
            <a:t> </a:t>
          </a:r>
          <a:r>
            <a:rPr lang="en-US" sz="1400" b="1">
              <a:ln w="0"/>
              <a:solidFill>
                <a:schemeClr val="bg1"/>
              </a:solidFill>
              <a:effectLst/>
              <a:latin typeface="+mn-lt"/>
              <a:cs typeface="Calibri"/>
            </a:rPr>
            <a:t>Vertically integrated</a:t>
          </a:r>
          <a:r>
            <a:rPr lang="en-US" sz="1400">
              <a:ln w="0"/>
              <a:solidFill>
                <a:schemeClr val="bg1"/>
              </a:solidFill>
              <a:effectLst/>
              <a:latin typeface="+mn-lt"/>
              <a:cs typeface="Calibri"/>
            </a:rPr>
            <a:t> pharmaceutical company with presence across geographies - India, US and ROW</a:t>
          </a:r>
          <a:endParaRPr lang="en-IN" sz="1400">
            <a:solidFill>
              <a:schemeClr val="bg1"/>
            </a:solidFill>
            <a:effectLst/>
            <a:latin typeface="+mn-lt"/>
            <a:cs typeface="Calibri"/>
          </a:endParaRPr>
        </a:p>
      </dgm:t>
    </dgm:pt>
    <dgm:pt modelId="{C6069ABB-902A-4EE8-9087-DD60E750A01B}" type="parTrans" cxnId="{BEA89E57-C42F-41E7-ACC8-B4E89D025734}">
      <dgm:prSet/>
      <dgm:spPr/>
      <dgm:t>
        <a:bodyPr/>
        <a:lstStyle/>
        <a:p>
          <a:pPr algn="just"/>
          <a:endParaRPr lang="en-IN" sz="1400">
            <a:solidFill>
              <a:schemeClr val="bg1"/>
            </a:solidFill>
            <a:effectLst/>
            <a:latin typeface="+mn-lt"/>
            <a:cs typeface="Calibri" panose="020F0502020204030204" pitchFamily="34" charset="0"/>
          </a:endParaRPr>
        </a:p>
      </dgm:t>
    </dgm:pt>
    <dgm:pt modelId="{AEF12F12-7E07-45CB-B6B5-C0CC9C4B9C9B}" type="sibTrans" cxnId="{BEA89E57-C42F-41E7-ACC8-B4E89D025734}">
      <dgm:prSet/>
      <dgm:spPr/>
      <dgm:t>
        <a:bodyPr/>
        <a:lstStyle/>
        <a:p>
          <a:pPr algn="just"/>
          <a:endParaRPr lang="en-IN" sz="1400">
            <a:solidFill>
              <a:schemeClr val="bg1"/>
            </a:solidFill>
            <a:effectLst/>
            <a:latin typeface="+mn-lt"/>
            <a:cs typeface="Calibri" panose="020F0502020204030204" pitchFamily="34" charset="0"/>
          </a:endParaRPr>
        </a:p>
      </dgm:t>
    </dgm:pt>
    <dgm:pt modelId="{5D173195-B9C4-4B28-8124-4AD809EE979B}">
      <dgm:prSet phldrT="[Text]" custT="1"/>
      <dgm:spPr>
        <a:solidFill>
          <a:schemeClr val="accent2"/>
        </a:solidFill>
      </dgm:spPr>
      <dgm:t>
        <a:bodyPr anchor="ctr"/>
        <a:lstStyle/>
        <a:p>
          <a:pPr algn="just">
            <a:buClr>
              <a:schemeClr val="tx2"/>
            </a:buClr>
          </a:pPr>
          <a:r>
            <a:rPr lang="en-US" sz="1400" b="1">
              <a:ln w="0"/>
              <a:solidFill>
                <a:schemeClr val="bg1"/>
              </a:solidFill>
              <a:effectLst/>
              <a:latin typeface="+mn-lt"/>
              <a:cs typeface="Calibri"/>
            </a:rPr>
            <a:t>Strong brand position </a:t>
          </a:r>
          <a:r>
            <a:rPr lang="en-US" sz="1400">
              <a:ln w="0"/>
              <a:solidFill>
                <a:schemeClr val="bg1"/>
              </a:solidFill>
              <a:effectLst/>
              <a:latin typeface="+mn-lt"/>
              <a:cs typeface="Calibri"/>
            </a:rPr>
            <a:t>in domestic pharma segments</a:t>
          </a:r>
        </a:p>
        <a:p>
          <a:pPr algn="just">
            <a:buClr>
              <a:schemeClr val="tx2"/>
            </a:buClr>
          </a:pPr>
          <a:r>
            <a:rPr lang="en-US" sz="1100">
              <a:ln w="0"/>
              <a:solidFill>
                <a:schemeClr val="bg1"/>
              </a:solidFill>
              <a:effectLst/>
              <a:latin typeface="+mn-lt"/>
              <a:cs typeface="Calibri"/>
            </a:rPr>
            <a:t>- Well established player in oncology with brands catering to diseases including breast, bone, lung and ovarian cancer</a:t>
          </a:r>
        </a:p>
        <a:p>
          <a:pPr algn="just">
            <a:buClr>
              <a:schemeClr val="tx2"/>
            </a:buClr>
          </a:pPr>
          <a:r>
            <a:rPr lang="en-US" sz="1100">
              <a:ln w="0"/>
              <a:solidFill>
                <a:schemeClr val="bg1"/>
              </a:solidFill>
              <a:effectLst/>
              <a:latin typeface="+mn-lt"/>
              <a:cs typeface="Calibri"/>
            </a:rPr>
            <a:t>- Growing presence in Cardio and Diabetes products</a:t>
          </a:r>
          <a:endParaRPr lang="en-IN" sz="1100">
            <a:solidFill>
              <a:schemeClr val="bg1"/>
            </a:solidFill>
            <a:effectLst/>
            <a:latin typeface="+mn-lt"/>
            <a:cs typeface="Calibri"/>
          </a:endParaRPr>
        </a:p>
      </dgm:t>
    </dgm:pt>
    <dgm:pt modelId="{BFDACB88-0CE9-4DEF-B0C3-B0119F93DEA6}" type="parTrans" cxnId="{D6D2E5DE-072A-4490-BCD1-EFDAB9D81EAE}">
      <dgm:prSet/>
      <dgm:spPr/>
      <dgm:t>
        <a:bodyPr/>
        <a:lstStyle/>
        <a:p>
          <a:pPr algn="just"/>
          <a:endParaRPr lang="en-IN" sz="1400">
            <a:solidFill>
              <a:schemeClr val="bg1"/>
            </a:solidFill>
            <a:effectLst/>
            <a:latin typeface="+mn-lt"/>
            <a:cs typeface="Calibri" panose="020F0502020204030204" pitchFamily="34" charset="0"/>
          </a:endParaRPr>
        </a:p>
      </dgm:t>
    </dgm:pt>
    <dgm:pt modelId="{34AA1C96-20BB-447B-B899-A67468A571D6}" type="sibTrans" cxnId="{D6D2E5DE-072A-4490-BCD1-EFDAB9D81EAE}">
      <dgm:prSet/>
      <dgm:spPr/>
      <dgm:t>
        <a:bodyPr/>
        <a:lstStyle/>
        <a:p>
          <a:pPr algn="just"/>
          <a:endParaRPr lang="en-IN" sz="1400">
            <a:solidFill>
              <a:schemeClr val="bg1"/>
            </a:solidFill>
            <a:effectLst/>
            <a:latin typeface="+mn-lt"/>
            <a:cs typeface="Calibri" panose="020F0502020204030204" pitchFamily="34" charset="0"/>
          </a:endParaRPr>
        </a:p>
      </dgm:t>
    </dgm:pt>
    <dgm:pt modelId="{8AAD781B-0C92-4EE7-BC52-C00FFE55CF78}">
      <dgm:prSet phldrT="[Text]" custT="1"/>
      <dgm:spPr/>
      <dgm:t>
        <a:bodyPr anchor="ctr"/>
        <a:lstStyle/>
        <a:p>
          <a:pPr algn="just" rtl="0">
            <a:buClr>
              <a:schemeClr val="tx2"/>
            </a:buClr>
            <a:buFont typeface="Wingdings" panose="05000000000000000000" pitchFamily="2" charset="2"/>
            <a:buNone/>
          </a:pPr>
          <a:r>
            <a:rPr lang="en-US" sz="1400">
              <a:ln w="0"/>
              <a:solidFill>
                <a:schemeClr val="bg1"/>
              </a:solidFill>
              <a:effectLst/>
              <a:latin typeface="+mn-lt"/>
              <a:cs typeface="Calibri"/>
            </a:rPr>
            <a:t> Focused on </a:t>
          </a:r>
          <a:r>
            <a:rPr lang="en-US" sz="1400" b="1">
              <a:ln w="0"/>
              <a:solidFill>
                <a:schemeClr val="bg1"/>
              </a:solidFill>
              <a:effectLst/>
              <a:latin typeface="+mn-lt"/>
              <a:cs typeface="Calibri"/>
            </a:rPr>
            <a:t>complex generics for the US Markets</a:t>
          </a:r>
          <a:r>
            <a:rPr lang="en-US" sz="1400">
              <a:ln w="0"/>
              <a:solidFill>
                <a:schemeClr val="bg1"/>
              </a:solidFill>
              <a:effectLst/>
              <a:latin typeface="+mn-lt"/>
              <a:cs typeface="Calibri"/>
            </a:rPr>
            <a:t> with niche Para IV and Para III filings</a:t>
          </a:r>
          <a:endParaRPr lang="en-IN" sz="1400">
            <a:solidFill>
              <a:schemeClr val="bg1"/>
            </a:solidFill>
            <a:effectLst/>
            <a:latin typeface="+mn-lt"/>
            <a:cs typeface="Calibri"/>
          </a:endParaRPr>
        </a:p>
      </dgm:t>
    </dgm:pt>
    <dgm:pt modelId="{A3C7A20A-EDC3-4425-9296-1CCB1758CDED}" type="parTrans" cxnId="{AB603646-F600-4B05-B241-AE41EC6B5D13}">
      <dgm:prSet/>
      <dgm:spPr/>
      <dgm:t>
        <a:bodyPr/>
        <a:lstStyle/>
        <a:p>
          <a:pPr algn="just"/>
          <a:endParaRPr lang="en-IN" sz="1400">
            <a:solidFill>
              <a:schemeClr val="bg1"/>
            </a:solidFill>
            <a:effectLst/>
            <a:latin typeface="+mn-lt"/>
            <a:cs typeface="Calibri" panose="020F0502020204030204" pitchFamily="34" charset="0"/>
          </a:endParaRPr>
        </a:p>
      </dgm:t>
    </dgm:pt>
    <dgm:pt modelId="{2B4FF2CE-2D04-4F8F-AB83-7D9F00ECF06E}" type="sibTrans" cxnId="{AB603646-F600-4B05-B241-AE41EC6B5D13}">
      <dgm:prSet/>
      <dgm:spPr/>
      <dgm:t>
        <a:bodyPr/>
        <a:lstStyle/>
        <a:p>
          <a:pPr algn="just"/>
          <a:endParaRPr lang="en-IN" sz="1400">
            <a:solidFill>
              <a:schemeClr val="bg1"/>
            </a:solidFill>
            <a:effectLst/>
            <a:latin typeface="+mn-lt"/>
            <a:cs typeface="Calibri" panose="020F0502020204030204" pitchFamily="34" charset="0"/>
          </a:endParaRPr>
        </a:p>
      </dgm:t>
    </dgm:pt>
    <dgm:pt modelId="{D4A65453-937B-4FA8-BBD6-D2B7D131D1E7}">
      <dgm:prSet phldrT="[Text]" custT="1"/>
      <dgm:spPr>
        <a:solidFill>
          <a:schemeClr val="accent2"/>
        </a:solidFill>
      </dgm:spPr>
      <dgm:t>
        <a:bodyPr anchor="ctr"/>
        <a:lstStyle/>
        <a:p>
          <a:pPr algn="just" rtl="0">
            <a:buClr>
              <a:schemeClr val="tx2"/>
            </a:buClr>
            <a:buFont typeface="Wingdings" panose="05000000000000000000" pitchFamily="2" charset="2"/>
            <a:buNone/>
          </a:pPr>
          <a:r>
            <a:rPr lang="en-US" sz="1400" b="1">
              <a:ln w="0"/>
              <a:solidFill>
                <a:schemeClr val="tx1"/>
              </a:solidFill>
              <a:effectLst/>
              <a:latin typeface="+mn-lt"/>
              <a:cs typeface="Calibri"/>
            </a:rPr>
            <a:t> </a:t>
          </a:r>
          <a:r>
            <a:rPr lang="en-US" sz="1400" b="1">
              <a:ln w="0"/>
              <a:solidFill>
                <a:schemeClr val="bg1"/>
              </a:solidFill>
              <a:effectLst/>
              <a:latin typeface="+mn-lt"/>
              <a:cs typeface="Calibri"/>
            </a:rPr>
            <a:t>Two R&amp;D centers </a:t>
          </a:r>
          <a:r>
            <a:rPr lang="en-US" sz="1400">
              <a:ln w="0"/>
              <a:solidFill>
                <a:schemeClr val="bg1"/>
              </a:solidFill>
              <a:effectLst/>
              <a:latin typeface="+mn-lt"/>
              <a:cs typeface="Calibri"/>
            </a:rPr>
            <a:t>with over 525 employees </a:t>
          </a:r>
          <a:r>
            <a:rPr lang="en-IN" sz="1400" baseline="30000">
              <a:solidFill>
                <a:schemeClr val="bg1"/>
              </a:solidFill>
              <a:effectLst/>
              <a:latin typeface="+mn-lt"/>
              <a:cs typeface="Calibri"/>
            </a:rPr>
            <a:t>(1)</a:t>
          </a:r>
          <a:endParaRPr lang="en-IN" sz="1400">
            <a:solidFill>
              <a:schemeClr val="bg1"/>
            </a:solidFill>
            <a:effectLst/>
            <a:latin typeface="+mn-lt"/>
            <a:cs typeface="Calibri"/>
          </a:endParaRPr>
        </a:p>
      </dgm:t>
    </dgm:pt>
    <dgm:pt modelId="{28E7F950-1D46-4D75-BD4B-268C920DDFBA}" type="parTrans" cxnId="{50CB7EC1-DF7B-4163-8088-0480316B3C22}">
      <dgm:prSet/>
      <dgm:spPr/>
      <dgm:t>
        <a:bodyPr/>
        <a:lstStyle/>
        <a:p>
          <a:pPr algn="just"/>
          <a:endParaRPr lang="en-IN" sz="1400">
            <a:solidFill>
              <a:schemeClr val="bg1"/>
            </a:solidFill>
            <a:effectLst/>
            <a:latin typeface="+mn-lt"/>
            <a:cs typeface="Calibri" panose="020F0502020204030204" pitchFamily="34" charset="0"/>
          </a:endParaRPr>
        </a:p>
      </dgm:t>
    </dgm:pt>
    <dgm:pt modelId="{133846A1-8B6C-49AB-9341-6E55D1283030}" type="sibTrans" cxnId="{50CB7EC1-DF7B-4163-8088-0480316B3C22}">
      <dgm:prSet/>
      <dgm:spPr/>
      <dgm:t>
        <a:bodyPr/>
        <a:lstStyle/>
        <a:p>
          <a:pPr algn="just"/>
          <a:endParaRPr lang="en-IN" sz="1400">
            <a:solidFill>
              <a:schemeClr val="bg1"/>
            </a:solidFill>
            <a:effectLst/>
            <a:latin typeface="+mn-lt"/>
            <a:cs typeface="Calibri" panose="020F0502020204030204" pitchFamily="34" charset="0"/>
          </a:endParaRPr>
        </a:p>
      </dgm:t>
    </dgm:pt>
    <dgm:pt modelId="{FEB7DF5A-E248-430E-B964-E06DA63519B2}">
      <dgm:prSet phldrT="[Text]" custT="1"/>
      <dgm:spPr/>
      <dgm:t>
        <a:bodyPr anchor="ctr"/>
        <a:lstStyle/>
        <a:p>
          <a:pPr algn="just" rtl="0">
            <a:buClr>
              <a:schemeClr val="tx2"/>
            </a:buClr>
            <a:buFont typeface="Wingdings" panose="05000000000000000000" pitchFamily="2" charset="2"/>
            <a:buNone/>
          </a:pPr>
          <a:r>
            <a:rPr lang="en-US" sz="1400">
              <a:ln w="0"/>
              <a:solidFill>
                <a:schemeClr val="bg1"/>
              </a:solidFill>
              <a:effectLst/>
              <a:latin typeface="+mn-lt"/>
              <a:cs typeface="Calibri"/>
            </a:rPr>
            <a:t>Poised for growth in the agrichemical space with launch of high potential products </a:t>
          </a:r>
          <a:endParaRPr lang="en-IN" sz="1400">
            <a:solidFill>
              <a:schemeClr val="bg1"/>
            </a:solidFill>
            <a:effectLst/>
            <a:latin typeface="+mn-lt"/>
            <a:cs typeface="Calibri"/>
          </a:endParaRPr>
        </a:p>
      </dgm:t>
    </dgm:pt>
    <dgm:pt modelId="{794BEA80-9226-48B5-BEC9-EA5361C325B0}" type="parTrans" cxnId="{B5E5482F-EDFA-41DF-8536-648E8EDAE238}">
      <dgm:prSet/>
      <dgm:spPr/>
      <dgm:t>
        <a:bodyPr/>
        <a:lstStyle/>
        <a:p>
          <a:pPr algn="just"/>
          <a:endParaRPr lang="en-IN" sz="1400">
            <a:solidFill>
              <a:schemeClr val="bg1"/>
            </a:solidFill>
            <a:effectLst/>
            <a:latin typeface="+mn-lt"/>
            <a:cs typeface="Calibri" panose="020F0502020204030204" pitchFamily="34" charset="0"/>
          </a:endParaRPr>
        </a:p>
      </dgm:t>
    </dgm:pt>
    <dgm:pt modelId="{174BE526-5C6B-45B7-917E-AEF074750666}" type="sibTrans" cxnId="{B5E5482F-EDFA-41DF-8536-648E8EDAE238}">
      <dgm:prSet/>
      <dgm:spPr/>
      <dgm:t>
        <a:bodyPr/>
        <a:lstStyle/>
        <a:p>
          <a:pPr algn="just"/>
          <a:endParaRPr lang="en-IN" sz="1400">
            <a:solidFill>
              <a:schemeClr val="bg1"/>
            </a:solidFill>
            <a:effectLst/>
            <a:latin typeface="+mn-lt"/>
            <a:cs typeface="Calibri" panose="020F0502020204030204" pitchFamily="34" charset="0"/>
          </a:endParaRPr>
        </a:p>
      </dgm:t>
    </dgm:pt>
    <dgm:pt modelId="{26A44537-18CE-4495-96E3-A2D06BEC9DFB}">
      <dgm:prSet phldrT="[Text]" custT="1"/>
      <dgm:spPr>
        <a:solidFill>
          <a:schemeClr val="accent2"/>
        </a:solidFill>
      </dgm:spPr>
      <dgm:t>
        <a:bodyPr anchor="ctr"/>
        <a:lstStyle/>
        <a:p>
          <a:pPr algn="just" rtl="0">
            <a:buClr>
              <a:schemeClr val="tx2"/>
            </a:buClr>
            <a:buFont typeface="Wingdings" panose="05000000000000000000" pitchFamily="2" charset="2"/>
            <a:buNone/>
          </a:pPr>
          <a:r>
            <a:rPr lang="en-US" sz="1400">
              <a:ln w="0"/>
              <a:solidFill>
                <a:schemeClr val="bg1"/>
              </a:solidFill>
              <a:effectLst/>
              <a:latin typeface="+mn-lt"/>
              <a:cs typeface="Calibri"/>
            </a:rPr>
            <a:t>Total revenues</a:t>
          </a:r>
          <a:r>
            <a:rPr lang="en-IN" sz="1400" baseline="30000">
              <a:solidFill>
                <a:schemeClr val="bg1"/>
              </a:solidFill>
              <a:effectLst/>
              <a:latin typeface="+mn-lt"/>
              <a:cs typeface="Calibri"/>
            </a:rPr>
            <a:t>(2)</a:t>
          </a:r>
          <a:r>
            <a:rPr lang="en-US" sz="1400">
              <a:ln w="0"/>
              <a:solidFill>
                <a:schemeClr val="bg1"/>
              </a:solidFill>
              <a:effectLst/>
              <a:latin typeface="+mn-lt"/>
              <a:cs typeface="Calibri"/>
            </a:rPr>
            <a:t> of INR 21,557 million for the financial year ended 31</a:t>
          </a:r>
          <a:r>
            <a:rPr lang="en-US" sz="1400" baseline="30000">
              <a:ln w="0"/>
              <a:solidFill>
                <a:schemeClr val="bg1"/>
              </a:solidFill>
              <a:effectLst/>
              <a:latin typeface="+mn-lt"/>
              <a:cs typeface="Calibri"/>
            </a:rPr>
            <a:t>st</a:t>
          </a:r>
          <a:r>
            <a:rPr lang="en-US" sz="1400">
              <a:ln w="0"/>
              <a:solidFill>
                <a:schemeClr val="bg1"/>
              </a:solidFill>
              <a:effectLst/>
              <a:latin typeface="+mn-lt"/>
              <a:cs typeface="Calibri"/>
            </a:rPr>
            <a:t> March 2021</a:t>
          </a:r>
          <a:r>
            <a:rPr lang="en-IN" sz="1400" baseline="30000">
              <a:solidFill>
                <a:schemeClr val="bg1"/>
              </a:solidFill>
              <a:effectLst/>
              <a:latin typeface="+mn-lt"/>
              <a:cs typeface="Calibri"/>
            </a:rPr>
            <a:t> </a:t>
          </a:r>
          <a:endParaRPr lang="en-IN" sz="1400">
            <a:solidFill>
              <a:schemeClr val="bg1"/>
            </a:solidFill>
            <a:effectLst/>
            <a:latin typeface="+mn-lt"/>
            <a:cs typeface="Calibri"/>
          </a:endParaRPr>
        </a:p>
      </dgm:t>
    </dgm:pt>
    <dgm:pt modelId="{29646863-66E2-4400-8605-22057E662A04}" type="parTrans" cxnId="{8AD121B1-4929-49C3-AD79-A572096DD753}">
      <dgm:prSet/>
      <dgm:spPr/>
      <dgm:t>
        <a:bodyPr/>
        <a:lstStyle/>
        <a:p>
          <a:pPr algn="just"/>
          <a:endParaRPr lang="en-IN" sz="1400">
            <a:solidFill>
              <a:schemeClr val="bg1"/>
            </a:solidFill>
            <a:effectLst/>
            <a:latin typeface="+mn-lt"/>
            <a:cs typeface="Calibri" panose="020F0502020204030204" pitchFamily="34" charset="0"/>
          </a:endParaRPr>
        </a:p>
      </dgm:t>
    </dgm:pt>
    <dgm:pt modelId="{70CE399C-A405-4573-9D06-1BFAE703D07F}" type="sibTrans" cxnId="{8AD121B1-4929-49C3-AD79-A572096DD753}">
      <dgm:prSet/>
      <dgm:spPr/>
      <dgm:t>
        <a:bodyPr/>
        <a:lstStyle/>
        <a:p>
          <a:pPr algn="just"/>
          <a:endParaRPr lang="en-IN" sz="1400">
            <a:solidFill>
              <a:schemeClr val="bg1"/>
            </a:solidFill>
            <a:effectLst/>
            <a:latin typeface="+mn-lt"/>
            <a:cs typeface="Calibri" panose="020F0502020204030204" pitchFamily="34" charset="0"/>
          </a:endParaRPr>
        </a:p>
      </dgm:t>
    </dgm:pt>
    <dgm:pt modelId="{A8504AA9-DA83-4771-8DDA-5F32F99A94C1}">
      <dgm:prSet phldrT="[Text]" custT="1"/>
      <dgm:spPr/>
      <dgm:t>
        <a:bodyPr anchor="ctr"/>
        <a:lstStyle/>
        <a:p>
          <a:pPr algn="just" rtl="0">
            <a:buClr>
              <a:schemeClr val="tx2"/>
            </a:buClr>
            <a:buFont typeface="Wingdings" panose="05000000000000000000" pitchFamily="2" charset="2"/>
            <a:buNone/>
          </a:pPr>
          <a:r>
            <a:rPr lang="en-US" sz="1400">
              <a:ln w="0"/>
              <a:solidFill>
                <a:schemeClr val="bg1"/>
              </a:solidFill>
              <a:effectLst/>
              <a:latin typeface="+mn-lt"/>
              <a:cs typeface="Calibri"/>
            </a:rPr>
            <a:t> Listed on BSE and NSE with a market capitalization</a:t>
          </a:r>
          <a:r>
            <a:rPr lang="en-IN" sz="1400" baseline="30000">
              <a:solidFill>
                <a:schemeClr val="bg1"/>
              </a:solidFill>
              <a:effectLst/>
              <a:latin typeface="+mn-lt"/>
              <a:cs typeface="Calibri"/>
            </a:rPr>
            <a:t> (3)</a:t>
          </a:r>
          <a:r>
            <a:rPr lang="en-IN" sz="1400">
              <a:solidFill>
                <a:schemeClr val="bg1"/>
              </a:solidFill>
              <a:effectLst/>
              <a:latin typeface="+mn-lt"/>
              <a:cs typeface="Calibri"/>
            </a:rPr>
            <a:t> of </a:t>
          </a:r>
          <a:r>
            <a:rPr lang="en-IN" sz="1400" b="1">
              <a:solidFill>
                <a:schemeClr val="bg1"/>
              </a:solidFill>
              <a:effectLst/>
              <a:latin typeface="+mn-lt"/>
              <a:cs typeface="Calibri"/>
            </a:rPr>
            <a:t>USD 2.8 billion</a:t>
          </a:r>
          <a:endParaRPr lang="en-IN" sz="1400">
            <a:solidFill>
              <a:schemeClr val="bg1"/>
            </a:solidFill>
            <a:effectLst/>
            <a:latin typeface="+mn-lt"/>
            <a:cs typeface="Calibri"/>
          </a:endParaRPr>
        </a:p>
      </dgm:t>
    </dgm:pt>
    <dgm:pt modelId="{9B823CB7-F940-4784-ABE1-0DB0A28C0602}" type="parTrans" cxnId="{EB814801-4395-4717-8184-383E1B2DC382}">
      <dgm:prSet/>
      <dgm:spPr/>
      <dgm:t>
        <a:bodyPr/>
        <a:lstStyle/>
        <a:p>
          <a:pPr algn="just"/>
          <a:endParaRPr lang="en-IN" sz="1400">
            <a:solidFill>
              <a:schemeClr val="bg1"/>
            </a:solidFill>
            <a:effectLst/>
            <a:latin typeface="+mn-lt"/>
            <a:cs typeface="Calibri" panose="020F0502020204030204" pitchFamily="34" charset="0"/>
          </a:endParaRPr>
        </a:p>
      </dgm:t>
    </dgm:pt>
    <dgm:pt modelId="{FF6939AD-BA20-4DD4-9D4C-C240CB5F6655}" type="sibTrans" cxnId="{EB814801-4395-4717-8184-383E1B2DC382}">
      <dgm:prSet/>
      <dgm:spPr/>
      <dgm:t>
        <a:bodyPr/>
        <a:lstStyle/>
        <a:p>
          <a:pPr algn="just"/>
          <a:endParaRPr lang="en-IN" sz="1400">
            <a:solidFill>
              <a:schemeClr val="bg1"/>
            </a:solidFill>
            <a:effectLst/>
            <a:latin typeface="+mn-lt"/>
            <a:cs typeface="Calibri" panose="020F0502020204030204" pitchFamily="34" charset="0"/>
          </a:endParaRPr>
        </a:p>
      </dgm:t>
    </dgm:pt>
    <dgm:pt modelId="{ABB50DFF-C8B4-49A6-B9AC-AAE8ED74F48A}">
      <dgm:prSet phldrT="[Text]" custT="1"/>
      <dgm:spPr>
        <a:solidFill>
          <a:schemeClr val="accent2"/>
        </a:solidFill>
      </dgm:spPr>
      <dgm:t>
        <a:bodyPr anchor="ctr"/>
        <a:lstStyle/>
        <a:p>
          <a:pPr algn="just" rtl="0">
            <a:buClr>
              <a:schemeClr val="tx2"/>
            </a:buClr>
            <a:buFont typeface="Wingdings" panose="05000000000000000000" pitchFamily="2" charset="2"/>
            <a:buNone/>
          </a:pPr>
          <a:r>
            <a:rPr lang="en-US" sz="1400">
              <a:ln w="0"/>
              <a:solidFill>
                <a:schemeClr val="bg1"/>
              </a:solidFill>
              <a:effectLst/>
              <a:latin typeface="+mn-lt"/>
              <a:cs typeface="Calibri"/>
            </a:rPr>
            <a:t> Incorporated in 1981 and headquartered in Hyderabad with around 5,000 employees across all locations </a:t>
          </a:r>
          <a:r>
            <a:rPr lang="en-IN" sz="1400" baseline="30000">
              <a:solidFill>
                <a:schemeClr val="bg1"/>
              </a:solidFill>
              <a:effectLst/>
              <a:latin typeface="+mn-lt"/>
              <a:cs typeface="Calibri"/>
            </a:rPr>
            <a:t>(1)</a:t>
          </a:r>
          <a:endParaRPr lang="en-IN" sz="1400">
            <a:solidFill>
              <a:schemeClr val="bg1"/>
            </a:solidFill>
            <a:effectLst/>
            <a:latin typeface="+mn-lt"/>
            <a:cs typeface="Calibri" panose="020F0502020204030204" pitchFamily="34" charset="0"/>
          </a:endParaRPr>
        </a:p>
      </dgm:t>
    </dgm:pt>
    <dgm:pt modelId="{7957F949-A34D-4C31-A99C-752AA71276D6}" type="parTrans" cxnId="{0955A3F4-A783-45A5-9FB4-1AAD60EC1C69}">
      <dgm:prSet/>
      <dgm:spPr/>
      <dgm:t>
        <a:bodyPr/>
        <a:lstStyle/>
        <a:p>
          <a:pPr algn="just"/>
          <a:endParaRPr lang="en-IN" sz="1400">
            <a:solidFill>
              <a:schemeClr val="bg1"/>
            </a:solidFill>
            <a:effectLst/>
            <a:latin typeface="+mn-lt"/>
            <a:cs typeface="Calibri" panose="020F0502020204030204" pitchFamily="34" charset="0"/>
          </a:endParaRPr>
        </a:p>
      </dgm:t>
    </dgm:pt>
    <dgm:pt modelId="{822CE89A-9D96-4DAB-8695-91A2DE7588D8}" type="sibTrans" cxnId="{0955A3F4-A783-45A5-9FB4-1AAD60EC1C69}">
      <dgm:prSet/>
      <dgm:spPr/>
      <dgm:t>
        <a:bodyPr/>
        <a:lstStyle/>
        <a:p>
          <a:pPr algn="just"/>
          <a:endParaRPr lang="en-IN" sz="1400">
            <a:solidFill>
              <a:schemeClr val="bg1"/>
            </a:solidFill>
            <a:effectLst/>
            <a:latin typeface="+mn-lt"/>
            <a:cs typeface="Calibri" panose="020F0502020204030204" pitchFamily="34" charset="0"/>
          </a:endParaRPr>
        </a:p>
      </dgm:t>
    </dgm:pt>
    <dgm:pt modelId="{28852905-8D09-47FA-9D52-1910ABBB1C71}" type="pres">
      <dgm:prSet presAssocID="{E6447A6D-E5D6-4AD2-9FC7-97E30CEAB0B8}" presName="vert0" presStyleCnt="0">
        <dgm:presLayoutVars>
          <dgm:dir/>
          <dgm:animOne val="branch"/>
          <dgm:animLvl val="lvl"/>
        </dgm:presLayoutVars>
      </dgm:prSet>
      <dgm:spPr/>
    </dgm:pt>
    <dgm:pt modelId="{6824A784-E07B-4E21-B59F-101226B02571}" type="pres">
      <dgm:prSet presAssocID="{4932FDD8-1D08-4E8A-AFC8-78F13EA57656}" presName="thickLine" presStyleLbl="alignNode1" presStyleIdx="0" presStyleCnt="8"/>
      <dgm:spPr/>
    </dgm:pt>
    <dgm:pt modelId="{4AC92323-832D-429D-AE98-01EAD03FD1A5}" type="pres">
      <dgm:prSet presAssocID="{4932FDD8-1D08-4E8A-AFC8-78F13EA57656}" presName="horz1" presStyleCnt="0"/>
      <dgm:spPr/>
    </dgm:pt>
    <dgm:pt modelId="{894CA54E-AEB0-4E9F-80C4-1CDBA4DE5185}" type="pres">
      <dgm:prSet presAssocID="{4932FDD8-1D08-4E8A-AFC8-78F13EA57656}" presName="tx1" presStyleLbl="revTx" presStyleIdx="0" presStyleCnt="8"/>
      <dgm:spPr/>
    </dgm:pt>
    <dgm:pt modelId="{415F3778-8C7C-417E-8C6E-7B1E7F7D01CD}" type="pres">
      <dgm:prSet presAssocID="{4932FDD8-1D08-4E8A-AFC8-78F13EA57656}" presName="vert1" presStyleCnt="0"/>
      <dgm:spPr/>
    </dgm:pt>
    <dgm:pt modelId="{19F18198-5CAC-4699-AA68-5F02964C3796}" type="pres">
      <dgm:prSet presAssocID="{5D173195-B9C4-4B28-8124-4AD809EE979B}" presName="thickLine" presStyleLbl="alignNode1" presStyleIdx="1" presStyleCnt="8"/>
      <dgm:spPr/>
    </dgm:pt>
    <dgm:pt modelId="{7D0A878F-5EAA-433D-B23F-849E076319F8}" type="pres">
      <dgm:prSet presAssocID="{5D173195-B9C4-4B28-8124-4AD809EE979B}" presName="horz1" presStyleCnt="0"/>
      <dgm:spPr/>
    </dgm:pt>
    <dgm:pt modelId="{F4448D70-9DD2-4DF1-AB33-FEC6EF699E51}" type="pres">
      <dgm:prSet presAssocID="{5D173195-B9C4-4B28-8124-4AD809EE979B}" presName="tx1" presStyleLbl="revTx" presStyleIdx="1" presStyleCnt="8" custScaleY="168887" custLinFactNeighborX="635" custLinFactNeighborY="7243"/>
      <dgm:spPr/>
    </dgm:pt>
    <dgm:pt modelId="{5EBF3CB4-3758-45E1-AD57-316F80073594}" type="pres">
      <dgm:prSet presAssocID="{5D173195-B9C4-4B28-8124-4AD809EE979B}" presName="vert1" presStyleCnt="0"/>
      <dgm:spPr/>
    </dgm:pt>
    <dgm:pt modelId="{6068E2A2-6496-4DBD-916D-1B9116349E64}" type="pres">
      <dgm:prSet presAssocID="{8AAD781B-0C92-4EE7-BC52-C00FFE55CF78}" presName="thickLine" presStyleLbl="alignNode1" presStyleIdx="2" presStyleCnt="8" custLinFactNeighborY="14004"/>
      <dgm:spPr/>
    </dgm:pt>
    <dgm:pt modelId="{33B0B580-5EFE-479A-B29A-26ED68A1093B}" type="pres">
      <dgm:prSet presAssocID="{8AAD781B-0C92-4EE7-BC52-C00FFE55CF78}" presName="horz1" presStyleCnt="0"/>
      <dgm:spPr/>
    </dgm:pt>
    <dgm:pt modelId="{E70580A5-56CE-4474-B5C5-9DB93765A1D9}" type="pres">
      <dgm:prSet presAssocID="{8AAD781B-0C92-4EE7-BC52-C00FFE55CF78}" presName="tx1" presStyleLbl="revTx" presStyleIdx="2" presStyleCnt="8" custScaleY="100976" custLinFactNeighborY="8712"/>
      <dgm:spPr/>
    </dgm:pt>
    <dgm:pt modelId="{193292C2-2BC9-4B90-ADE5-4201D1D87C25}" type="pres">
      <dgm:prSet presAssocID="{8AAD781B-0C92-4EE7-BC52-C00FFE55CF78}" presName="vert1" presStyleCnt="0"/>
      <dgm:spPr/>
    </dgm:pt>
    <dgm:pt modelId="{DA2333A5-1F09-468E-8DA3-E131A32256C2}" type="pres">
      <dgm:prSet presAssocID="{D4A65453-937B-4FA8-BBD6-D2B7D131D1E7}" presName="thickLine" presStyleLbl="alignNode1" presStyleIdx="3" presStyleCnt="8"/>
      <dgm:spPr/>
    </dgm:pt>
    <dgm:pt modelId="{A8F3EC60-B8A6-4E65-8831-27DEFB56B981}" type="pres">
      <dgm:prSet presAssocID="{D4A65453-937B-4FA8-BBD6-D2B7D131D1E7}" presName="horz1" presStyleCnt="0"/>
      <dgm:spPr/>
    </dgm:pt>
    <dgm:pt modelId="{39D0FEE7-2E6B-4B19-A58D-B7675D443A36}" type="pres">
      <dgm:prSet presAssocID="{D4A65453-937B-4FA8-BBD6-D2B7D131D1E7}" presName="tx1" presStyleLbl="revTx" presStyleIdx="3" presStyleCnt="8"/>
      <dgm:spPr/>
    </dgm:pt>
    <dgm:pt modelId="{57163DF1-7869-445C-B0A8-388645C28F84}" type="pres">
      <dgm:prSet presAssocID="{D4A65453-937B-4FA8-BBD6-D2B7D131D1E7}" presName="vert1" presStyleCnt="0"/>
      <dgm:spPr/>
    </dgm:pt>
    <dgm:pt modelId="{5C37FC7C-0185-41CF-A0B2-32693F8266A4}" type="pres">
      <dgm:prSet presAssocID="{FEB7DF5A-E248-430E-B964-E06DA63519B2}" presName="thickLine" presStyleLbl="alignNode1" presStyleIdx="4" presStyleCnt="8"/>
      <dgm:spPr/>
    </dgm:pt>
    <dgm:pt modelId="{B1FF1AA3-6575-4BD9-ADBC-A61CA40CBC77}" type="pres">
      <dgm:prSet presAssocID="{FEB7DF5A-E248-430E-B964-E06DA63519B2}" presName="horz1" presStyleCnt="0"/>
      <dgm:spPr/>
    </dgm:pt>
    <dgm:pt modelId="{3121D81B-E2B4-4335-AC36-FD889ADA0EC6}" type="pres">
      <dgm:prSet presAssocID="{FEB7DF5A-E248-430E-B964-E06DA63519B2}" presName="tx1" presStyleLbl="revTx" presStyleIdx="4" presStyleCnt="8"/>
      <dgm:spPr/>
    </dgm:pt>
    <dgm:pt modelId="{004EC2C4-DC77-4992-B52C-BCF50E7F78FA}" type="pres">
      <dgm:prSet presAssocID="{FEB7DF5A-E248-430E-B964-E06DA63519B2}" presName="vert1" presStyleCnt="0"/>
      <dgm:spPr/>
    </dgm:pt>
    <dgm:pt modelId="{2748DBD7-9383-49E2-8C14-3FCC953D13C8}" type="pres">
      <dgm:prSet presAssocID="{26A44537-18CE-4495-96E3-A2D06BEC9DFB}" presName="thickLine" presStyleLbl="alignNode1" presStyleIdx="5" presStyleCnt="8"/>
      <dgm:spPr/>
    </dgm:pt>
    <dgm:pt modelId="{BA53230D-E233-44F4-BB67-517F04AE142F}" type="pres">
      <dgm:prSet presAssocID="{26A44537-18CE-4495-96E3-A2D06BEC9DFB}" presName="horz1" presStyleCnt="0"/>
      <dgm:spPr/>
    </dgm:pt>
    <dgm:pt modelId="{3E277D74-E044-427B-AC1A-DD85CDEE656F}" type="pres">
      <dgm:prSet presAssocID="{26A44537-18CE-4495-96E3-A2D06BEC9DFB}" presName="tx1" presStyleLbl="revTx" presStyleIdx="5" presStyleCnt="8"/>
      <dgm:spPr/>
    </dgm:pt>
    <dgm:pt modelId="{16EA94A6-D9A3-4062-A885-A9CE4DEB9F4A}" type="pres">
      <dgm:prSet presAssocID="{26A44537-18CE-4495-96E3-A2D06BEC9DFB}" presName="vert1" presStyleCnt="0"/>
      <dgm:spPr/>
    </dgm:pt>
    <dgm:pt modelId="{1D16258E-70B2-4BB3-A44C-B5ECC8DB82F0}" type="pres">
      <dgm:prSet presAssocID="{A8504AA9-DA83-4771-8DDA-5F32F99A94C1}" presName="thickLine" presStyleLbl="alignNode1" presStyleIdx="6" presStyleCnt="8"/>
      <dgm:spPr/>
    </dgm:pt>
    <dgm:pt modelId="{7C8D70CA-A17B-4A0D-AB64-2D6B0E9FE888}" type="pres">
      <dgm:prSet presAssocID="{A8504AA9-DA83-4771-8DDA-5F32F99A94C1}" presName="horz1" presStyleCnt="0"/>
      <dgm:spPr/>
    </dgm:pt>
    <dgm:pt modelId="{F72C5E62-17D1-4E0F-9F5E-7BB4C34C0310}" type="pres">
      <dgm:prSet presAssocID="{A8504AA9-DA83-4771-8DDA-5F32F99A94C1}" presName="tx1" presStyleLbl="revTx" presStyleIdx="6" presStyleCnt="8"/>
      <dgm:spPr/>
    </dgm:pt>
    <dgm:pt modelId="{3B34F220-6232-4B2C-855A-A667AEAA48E9}" type="pres">
      <dgm:prSet presAssocID="{A8504AA9-DA83-4771-8DDA-5F32F99A94C1}" presName="vert1" presStyleCnt="0"/>
      <dgm:spPr/>
    </dgm:pt>
    <dgm:pt modelId="{82BD1EE9-EE51-4B63-9F10-ACAE210A292B}" type="pres">
      <dgm:prSet presAssocID="{ABB50DFF-C8B4-49A6-B9AC-AAE8ED74F48A}" presName="thickLine" presStyleLbl="alignNode1" presStyleIdx="7" presStyleCnt="8"/>
      <dgm:spPr/>
    </dgm:pt>
    <dgm:pt modelId="{69F4D7C9-C348-4F3F-9EA1-F35E6330C715}" type="pres">
      <dgm:prSet presAssocID="{ABB50DFF-C8B4-49A6-B9AC-AAE8ED74F48A}" presName="horz1" presStyleCnt="0"/>
      <dgm:spPr/>
    </dgm:pt>
    <dgm:pt modelId="{CD263197-F942-46FE-A35F-80B3DBF1E775}" type="pres">
      <dgm:prSet presAssocID="{ABB50DFF-C8B4-49A6-B9AC-AAE8ED74F48A}" presName="tx1" presStyleLbl="revTx" presStyleIdx="7" presStyleCnt="8"/>
      <dgm:spPr/>
    </dgm:pt>
    <dgm:pt modelId="{A4FF2356-9073-4B87-B74A-FD766D0F2F63}" type="pres">
      <dgm:prSet presAssocID="{ABB50DFF-C8B4-49A6-B9AC-AAE8ED74F48A}" presName="vert1" presStyleCnt="0"/>
      <dgm:spPr/>
    </dgm:pt>
  </dgm:ptLst>
  <dgm:cxnLst>
    <dgm:cxn modelId="{EB814801-4395-4717-8184-383E1B2DC382}" srcId="{E6447A6D-E5D6-4AD2-9FC7-97E30CEAB0B8}" destId="{A8504AA9-DA83-4771-8DDA-5F32F99A94C1}" srcOrd="6" destOrd="0" parTransId="{9B823CB7-F940-4784-ABE1-0DB0A28C0602}" sibTransId="{FF6939AD-BA20-4DD4-9D4C-C240CB5F6655}"/>
    <dgm:cxn modelId="{B5E5482F-EDFA-41DF-8536-648E8EDAE238}" srcId="{E6447A6D-E5D6-4AD2-9FC7-97E30CEAB0B8}" destId="{FEB7DF5A-E248-430E-B964-E06DA63519B2}" srcOrd="4" destOrd="0" parTransId="{794BEA80-9226-48B5-BEC9-EA5361C325B0}" sibTransId="{174BE526-5C6B-45B7-917E-AEF074750666}"/>
    <dgm:cxn modelId="{AB603646-F600-4B05-B241-AE41EC6B5D13}" srcId="{E6447A6D-E5D6-4AD2-9FC7-97E30CEAB0B8}" destId="{8AAD781B-0C92-4EE7-BC52-C00FFE55CF78}" srcOrd="2" destOrd="0" parTransId="{A3C7A20A-EDC3-4425-9296-1CCB1758CDED}" sibTransId="{2B4FF2CE-2D04-4F8F-AB83-7D9F00ECF06E}"/>
    <dgm:cxn modelId="{BEA89E57-C42F-41E7-ACC8-B4E89D025734}" srcId="{E6447A6D-E5D6-4AD2-9FC7-97E30CEAB0B8}" destId="{4932FDD8-1D08-4E8A-AFC8-78F13EA57656}" srcOrd="0" destOrd="0" parTransId="{C6069ABB-902A-4EE8-9087-DD60E750A01B}" sibTransId="{AEF12F12-7E07-45CB-B6B5-C0CC9C4B9C9B}"/>
    <dgm:cxn modelId="{2A5DA581-7949-4EB6-AC1E-0C7207F3514A}" type="presOf" srcId="{8AAD781B-0C92-4EE7-BC52-C00FFE55CF78}" destId="{E70580A5-56CE-4474-B5C5-9DB93765A1D9}" srcOrd="0" destOrd="0" presId="urn:microsoft.com/office/officeart/2008/layout/LinedList"/>
    <dgm:cxn modelId="{17C6D794-78AF-4759-9D9F-B10E92BD34ED}" type="presOf" srcId="{A8504AA9-DA83-4771-8DDA-5F32F99A94C1}" destId="{F72C5E62-17D1-4E0F-9F5E-7BB4C34C0310}" srcOrd="0" destOrd="0" presId="urn:microsoft.com/office/officeart/2008/layout/LinedList"/>
    <dgm:cxn modelId="{E3162F95-AAF5-4636-BE2E-A0CAABF2162B}" type="presOf" srcId="{E6447A6D-E5D6-4AD2-9FC7-97E30CEAB0B8}" destId="{28852905-8D09-47FA-9D52-1910ABBB1C71}" srcOrd="0" destOrd="0" presId="urn:microsoft.com/office/officeart/2008/layout/LinedList"/>
    <dgm:cxn modelId="{A35EB396-FB0A-409E-ADDA-0635D177DB54}" type="presOf" srcId="{FEB7DF5A-E248-430E-B964-E06DA63519B2}" destId="{3121D81B-E2B4-4335-AC36-FD889ADA0EC6}" srcOrd="0" destOrd="0" presId="urn:microsoft.com/office/officeart/2008/layout/LinedList"/>
    <dgm:cxn modelId="{F212F6A6-221B-4FB7-82A3-5669C3481595}" type="presOf" srcId="{ABB50DFF-C8B4-49A6-B9AC-AAE8ED74F48A}" destId="{CD263197-F942-46FE-A35F-80B3DBF1E775}" srcOrd="0" destOrd="0" presId="urn:microsoft.com/office/officeart/2008/layout/LinedList"/>
    <dgm:cxn modelId="{AB4152AC-8E1A-4ECB-91FB-384AEE104122}" type="presOf" srcId="{5D173195-B9C4-4B28-8124-4AD809EE979B}" destId="{F4448D70-9DD2-4DF1-AB33-FEC6EF699E51}" srcOrd="0" destOrd="0" presId="urn:microsoft.com/office/officeart/2008/layout/LinedList"/>
    <dgm:cxn modelId="{8AD121B1-4929-49C3-AD79-A572096DD753}" srcId="{E6447A6D-E5D6-4AD2-9FC7-97E30CEAB0B8}" destId="{26A44537-18CE-4495-96E3-A2D06BEC9DFB}" srcOrd="5" destOrd="0" parTransId="{29646863-66E2-4400-8605-22057E662A04}" sibTransId="{70CE399C-A405-4573-9D06-1BFAE703D07F}"/>
    <dgm:cxn modelId="{339329BC-C7C7-4595-8409-3FF47308063A}" type="presOf" srcId="{26A44537-18CE-4495-96E3-A2D06BEC9DFB}" destId="{3E277D74-E044-427B-AC1A-DD85CDEE656F}" srcOrd="0" destOrd="0" presId="urn:microsoft.com/office/officeart/2008/layout/LinedList"/>
    <dgm:cxn modelId="{50CB7EC1-DF7B-4163-8088-0480316B3C22}" srcId="{E6447A6D-E5D6-4AD2-9FC7-97E30CEAB0B8}" destId="{D4A65453-937B-4FA8-BBD6-D2B7D131D1E7}" srcOrd="3" destOrd="0" parTransId="{28E7F950-1D46-4D75-BD4B-268C920DDFBA}" sibTransId="{133846A1-8B6C-49AB-9341-6E55D1283030}"/>
    <dgm:cxn modelId="{63F30FD4-71EB-45A3-9AEC-6BF1288FD090}" type="presOf" srcId="{4932FDD8-1D08-4E8A-AFC8-78F13EA57656}" destId="{894CA54E-AEB0-4E9F-80C4-1CDBA4DE5185}" srcOrd="0" destOrd="0" presId="urn:microsoft.com/office/officeart/2008/layout/LinedList"/>
    <dgm:cxn modelId="{D6D2E5DE-072A-4490-BCD1-EFDAB9D81EAE}" srcId="{E6447A6D-E5D6-4AD2-9FC7-97E30CEAB0B8}" destId="{5D173195-B9C4-4B28-8124-4AD809EE979B}" srcOrd="1" destOrd="0" parTransId="{BFDACB88-0CE9-4DEF-B0C3-B0119F93DEA6}" sibTransId="{34AA1C96-20BB-447B-B899-A67468A571D6}"/>
    <dgm:cxn modelId="{C8E216F1-5895-46F8-9C86-B1A4E256527D}" type="presOf" srcId="{D4A65453-937B-4FA8-BBD6-D2B7D131D1E7}" destId="{39D0FEE7-2E6B-4B19-A58D-B7675D443A36}" srcOrd="0" destOrd="0" presId="urn:microsoft.com/office/officeart/2008/layout/LinedList"/>
    <dgm:cxn modelId="{0955A3F4-A783-45A5-9FB4-1AAD60EC1C69}" srcId="{E6447A6D-E5D6-4AD2-9FC7-97E30CEAB0B8}" destId="{ABB50DFF-C8B4-49A6-B9AC-AAE8ED74F48A}" srcOrd="7" destOrd="0" parTransId="{7957F949-A34D-4C31-A99C-752AA71276D6}" sibTransId="{822CE89A-9D96-4DAB-8695-91A2DE7588D8}"/>
    <dgm:cxn modelId="{8332A4AA-8D75-4ED9-B88E-008C0D7E25DA}" type="presParOf" srcId="{28852905-8D09-47FA-9D52-1910ABBB1C71}" destId="{6824A784-E07B-4E21-B59F-101226B02571}" srcOrd="0" destOrd="0" presId="urn:microsoft.com/office/officeart/2008/layout/LinedList"/>
    <dgm:cxn modelId="{475F40C5-373C-4A1A-A644-EFBB0E8E7BC4}" type="presParOf" srcId="{28852905-8D09-47FA-9D52-1910ABBB1C71}" destId="{4AC92323-832D-429D-AE98-01EAD03FD1A5}" srcOrd="1" destOrd="0" presId="urn:microsoft.com/office/officeart/2008/layout/LinedList"/>
    <dgm:cxn modelId="{F9CD10B6-8EB7-4661-87EA-804F7671C49F}" type="presParOf" srcId="{4AC92323-832D-429D-AE98-01EAD03FD1A5}" destId="{894CA54E-AEB0-4E9F-80C4-1CDBA4DE5185}" srcOrd="0" destOrd="0" presId="urn:microsoft.com/office/officeart/2008/layout/LinedList"/>
    <dgm:cxn modelId="{A699C854-90A1-40A6-9039-F342FB734727}" type="presParOf" srcId="{4AC92323-832D-429D-AE98-01EAD03FD1A5}" destId="{415F3778-8C7C-417E-8C6E-7B1E7F7D01CD}" srcOrd="1" destOrd="0" presId="urn:microsoft.com/office/officeart/2008/layout/LinedList"/>
    <dgm:cxn modelId="{89C86442-63D3-4914-AE1B-6BD295ACAADD}" type="presParOf" srcId="{28852905-8D09-47FA-9D52-1910ABBB1C71}" destId="{19F18198-5CAC-4699-AA68-5F02964C3796}" srcOrd="2" destOrd="0" presId="urn:microsoft.com/office/officeart/2008/layout/LinedList"/>
    <dgm:cxn modelId="{6AAB7095-D21D-4862-A61F-485D697040AA}" type="presParOf" srcId="{28852905-8D09-47FA-9D52-1910ABBB1C71}" destId="{7D0A878F-5EAA-433D-B23F-849E076319F8}" srcOrd="3" destOrd="0" presId="urn:microsoft.com/office/officeart/2008/layout/LinedList"/>
    <dgm:cxn modelId="{6F94F225-8F51-4FEE-AB4C-847A0B148FB9}" type="presParOf" srcId="{7D0A878F-5EAA-433D-B23F-849E076319F8}" destId="{F4448D70-9DD2-4DF1-AB33-FEC6EF699E51}" srcOrd="0" destOrd="0" presId="urn:microsoft.com/office/officeart/2008/layout/LinedList"/>
    <dgm:cxn modelId="{C2D86A5E-978A-4E2F-8EDB-A8E03F710496}" type="presParOf" srcId="{7D0A878F-5EAA-433D-B23F-849E076319F8}" destId="{5EBF3CB4-3758-45E1-AD57-316F80073594}" srcOrd="1" destOrd="0" presId="urn:microsoft.com/office/officeart/2008/layout/LinedList"/>
    <dgm:cxn modelId="{997A43F3-F61F-40C8-8872-B3C7A0D9CA8E}" type="presParOf" srcId="{28852905-8D09-47FA-9D52-1910ABBB1C71}" destId="{6068E2A2-6496-4DBD-916D-1B9116349E64}" srcOrd="4" destOrd="0" presId="urn:microsoft.com/office/officeart/2008/layout/LinedList"/>
    <dgm:cxn modelId="{6BFD196C-99C3-4294-8388-ED49B0DA2637}" type="presParOf" srcId="{28852905-8D09-47FA-9D52-1910ABBB1C71}" destId="{33B0B580-5EFE-479A-B29A-26ED68A1093B}" srcOrd="5" destOrd="0" presId="urn:microsoft.com/office/officeart/2008/layout/LinedList"/>
    <dgm:cxn modelId="{80EEC840-974B-4F34-A299-D5F036C8F669}" type="presParOf" srcId="{33B0B580-5EFE-479A-B29A-26ED68A1093B}" destId="{E70580A5-56CE-4474-B5C5-9DB93765A1D9}" srcOrd="0" destOrd="0" presId="urn:microsoft.com/office/officeart/2008/layout/LinedList"/>
    <dgm:cxn modelId="{605320FD-6168-4658-819F-D3E08BC11985}" type="presParOf" srcId="{33B0B580-5EFE-479A-B29A-26ED68A1093B}" destId="{193292C2-2BC9-4B90-ADE5-4201D1D87C25}" srcOrd="1" destOrd="0" presId="urn:microsoft.com/office/officeart/2008/layout/LinedList"/>
    <dgm:cxn modelId="{3317B789-9A08-4E48-9255-75BE57C8011C}" type="presParOf" srcId="{28852905-8D09-47FA-9D52-1910ABBB1C71}" destId="{DA2333A5-1F09-468E-8DA3-E131A32256C2}" srcOrd="6" destOrd="0" presId="urn:microsoft.com/office/officeart/2008/layout/LinedList"/>
    <dgm:cxn modelId="{7D8A4995-310B-441F-8837-61FD50782191}" type="presParOf" srcId="{28852905-8D09-47FA-9D52-1910ABBB1C71}" destId="{A8F3EC60-B8A6-4E65-8831-27DEFB56B981}" srcOrd="7" destOrd="0" presId="urn:microsoft.com/office/officeart/2008/layout/LinedList"/>
    <dgm:cxn modelId="{30CE430E-4C22-4E01-B5FC-E7B04F64FAD4}" type="presParOf" srcId="{A8F3EC60-B8A6-4E65-8831-27DEFB56B981}" destId="{39D0FEE7-2E6B-4B19-A58D-B7675D443A36}" srcOrd="0" destOrd="0" presId="urn:microsoft.com/office/officeart/2008/layout/LinedList"/>
    <dgm:cxn modelId="{144BA2A7-4E8D-4A8F-948D-302F346D6096}" type="presParOf" srcId="{A8F3EC60-B8A6-4E65-8831-27DEFB56B981}" destId="{57163DF1-7869-445C-B0A8-388645C28F84}" srcOrd="1" destOrd="0" presId="urn:microsoft.com/office/officeart/2008/layout/LinedList"/>
    <dgm:cxn modelId="{43566F83-4E99-4511-B6D0-7F7D9B9B57FB}" type="presParOf" srcId="{28852905-8D09-47FA-9D52-1910ABBB1C71}" destId="{5C37FC7C-0185-41CF-A0B2-32693F8266A4}" srcOrd="8" destOrd="0" presId="urn:microsoft.com/office/officeart/2008/layout/LinedList"/>
    <dgm:cxn modelId="{EB4F4706-C2D6-45B2-94C5-6D8085979DDD}" type="presParOf" srcId="{28852905-8D09-47FA-9D52-1910ABBB1C71}" destId="{B1FF1AA3-6575-4BD9-ADBC-A61CA40CBC77}" srcOrd="9" destOrd="0" presId="urn:microsoft.com/office/officeart/2008/layout/LinedList"/>
    <dgm:cxn modelId="{BC819C52-C5F8-4DBD-89E4-1E0BDB8A1B8D}" type="presParOf" srcId="{B1FF1AA3-6575-4BD9-ADBC-A61CA40CBC77}" destId="{3121D81B-E2B4-4335-AC36-FD889ADA0EC6}" srcOrd="0" destOrd="0" presId="urn:microsoft.com/office/officeart/2008/layout/LinedList"/>
    <dgm:cxn modelId="{99EF4635-624C-4F60-A453-F010F7BE039C}" type="presParOf" srcId="{B1FF1AA3-6575-4BD9-ADBC-A61CA40CBC77}" destId="{004EC2C4-DC77-4992-B52C-BCF50E7F78FA}" srcOrd="1" destOrd="0" presId="urn:microsoft.com/office/officeart/2008/layout/LinedList"/>
    <dgm:cxn modelId="{E211D678-B510-47DB-BD4B-5903F634847D}" type="presParOf" srcId="{28852905-8D09-47FA-9D52-1910ABBB1C71}" destId="{2748DBD7-9383-49E2-8C14-3FCC953D13C8}" srcOrd="10" destOrd="0" presId="urn:microsoft.com/office/officeart/2008/layout/LinedList"/>
    <dgm:cxn modelId="{515A8449-7620-4216-9398-DE6210F0AADD}" type="presParOf" srcId="{28852905-8D09-47FA-9D52-1910ABBB1C71}" destId="{BA53230D-E233-44F4-BB67-517F04AE142F}" srcOrd="11" destOrd="0" presId="urn:microsoft.com/office/officeart/2008/layout/LinedList"/>
    <dgm:cxn modelId="{B60A92EF-E258-40E6-AFDB-C0C98E7136BF}" type="presParOf" srcId="{BA53230D-E233-44F4-BB67-517F04AE142F}" destId="{3E277D74-E044-427B-AC1A-DD85CDEE656F}" srcOrd="0" destOrd="0" presId="urn:microsoft.com/office/officeart/2008/layout/LinedList"/>
    <dgm:cxn modelId="{830C3406-A393-4E94-B38B-75D66A180A28}" type="presParOf" srcId="{BA53230D-E233-44F4-BB67-517F04AE142F}" destId="{16EA94A6-D9A3-4062-A885-A9CE4DEB9F4A}" srcOrd="1" destOrd="0" presId="urn:microsoft.com/office/officeart/2008/layout/LinedList"/>
    <dgm:cxn modelId="{72E2CF08-DC6B-4250-865F-DB31CD6BD101}" type="presParOf" srcId="{28852905-8D09-47FA-9D52-1910ABBB1C71}" destId="{1D16258E-70B2-4BB3-A44C-B5ECC8DB82F0}" srcOrd="12" destOrd="0" presId="urn:microsoft.com/office/officeart/2008/layout/LinedList"/>
    <dgm:cxn modelId="{EA0DC71D-4B91-44E2-9142-91D604183BC7}" type="presParOf" srcId="{28852905-8D09-47FA-9D52-1910ABBB1C71}" destId="{7C8D70CA-A17B-4A0D-AB64-2D6B0E9FE888}" srcOrd="13" destOrd="0" presId="urn:microsoft.com/office/officeart/2008/layout/LinedList"/>
    <dgm:cxn modelId="{93D600F9-D10F-437B-B8C2-935F8259A6B7}" type="presParOf" srcId="{7C8D70CA-A17B-4A0D-AB64-2D6B0E9FE888}" destId="{F72C5E62-17D1-4E0F-9F5E-7BB4C34C0310}" srcOrd="0" destOrd="0" presId="urn:microsoft.com/office/officeart/2008/layout/LinedList"/>
    <dgm:cxn modelId="{C7824949-B1AB-4697-869D-DED5253EF1BE}" type="presParOf" srcId="{7C8D70CA-A17B-4A0D-AB64-2D6B0E9FE888}" destId="{3B34F220-6232-4B2C-855A-A667AEAA48E9}" srcOrd="1" destOrd="0" presId="urn:microsoft.com/office/officeart/2008/layout/LinedList"/>
    <dgm:cxn modelId="{F2A35C72-BC62-493A-B1EC-9BBAAEE21491}" type="presParOf" srcId="{28852905-8D09-47FA-9D52-1910ABBB1C71}" destId="{82BD1EE9-EE51-4B63-9F10-ACAE210A292B}" srcOrd="14" destOrd="0" presId="urn:microsoft.com/office/officeart/2008/layout/LinedList"/>
    <dgm:cxn modelId="{8C715DDE-AE80-4523-8C77-897B6C44469D}" type="presParOf" srcId="{28852905-8D09-47FA-9D52-1910ABBB1C71}" destId="{69F4D7C9-C348-4F3F-9EA1-F35E6330C715}" srcOrd="15" destOrd="0" presId="urn:microsoft.com/office/officeart/2008/layout/LinedList"/>
    <dgm:cxn modelId="{9E4E0CCC-5559-443A-A234-65AC5578C2BA}" type="presParOf" srcId="{69F4D7C9-C348-4F3F-9EA1-F35E6330C715}" destId="{CD263197-F942-46FE-A35F-80B3DBF1E775}" srcOrd="0" destOrd="0" presId="urn:microsoft.com/office/officeart/2008/layout/LinedList"/>
    <dgm:cxn modelId="{2B951F21-0799-4008-8E26-6DE87665188D}" type="presParOf" srcId="{69F4D7C9-C348-4F3F-9EA1-F35E6330C715}" destId="{A4FF2356-9073-4B87-B74A-FD766D0F2F63}" srcOrd="1" destOrd="0" presId="urn:microsoft.com/office/officeart/2008/layout/LinedList"/>
  </dgm:cxnLst>
  <dgm:bg>
    <a:solidFill>
      <a:schemeClr val="accent2"/>
    </a:solidFill>
  </dgm:bg>
  <dgm:whole>
    <a:ln>
      <a:solidFill>
        <a:srgbClr val="499FBC"/>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89DAB9-1C8F-41A1-B313-2DE59E91CD8C}" type="doc">
      <dgm:prSet loTypeId="urn:microsoft.com/office/officeart/2005/8/layout/cycle8" loCatId="cycle" qsTypeId="urn:microsoft.com/office/officeart/2005/8/quickstyle/simple1" qsCatId="simple" csTypeId="urn:microsoft.com/office/officeart/2005/8/colors/accent1_1" csCatId="accent1" phldr="1"/>
      <dgm:spPr/>
    </dgm:pt>
    <dgm:pt modelId="{D4D42A66-9F16-4F84-81E2-941FCB80C449}">
      <dgm:prSet phldrT="[Text]" custT="1"/>
      <dgm:spPr/>
      <dgm:t>
        <a:bodyPr/>
        <a:lstStyle/>
        <a:p>
          <a:r>
            <a:rPr lang="en-IN" sz="1600" b="1"/>
            <a:t>10</a:t>
          </a:r>
          <a:r>
            <a:rPr lang="en-IN" sz="1200" b="1"/>
            <a:t>+ </a:t>
          </a:r>
          <a:r>
            <a:rPr lang="en-IN" sz="1100" b="1"/>
            <a:t>B</a:t>
          </a:r>
          <a:r>
            <a:rPr lang="en-IN" sz="1100"/>
            <a:t>rands in #1 position in indicated prescription</a:t>
          </a:r>
          <a:endParaRPr lang="en-IN" sz="1200"/>
        </a:p>
      </dgm:t>
    </dgm:pt>
    <dgm:pt modelId="{66D1E551-2B48-4CBD-848E-A6960328715F}" type="parTrans" cxnId="{BA75DF06-3E3F-461F-B936-A5098EB0A943}">
      <dgm:prSet/>
      <dgm:spPr/>
      <dgm:t>
        <a:bodyPr/>
        <a:lstStyle/>
        <a:p>
          <a:endParaRPr lang="en-IN"/>
        </a:p>
      </dgm:t>
    </dgm:pt>
    <dgm:pt modelId="{906EF00C-2523-4FB3-A9A0-EA6F0693B9DF}" type="sibTrans" cxnId="{BA75DF06-3E3F-461F-B936-A5098EB0A943}">
      <dgm:prSet/>
      <dgm:spPr/>
      <dgm:t>
        <a:bodyPr/>
        <a:lstStyle/>
        <a:p>
          <a:endParaRPr lang="en-IN"/>
        </a:p>
      </dgm:t>
    </dgm:pt>
    <dgm:pt modelId="{D1C18862-EB94-44B9-9363-CA6353478BC3}">
      <dgm:prSet phldrT="[Text]" custT="1"/>
      <dgm:spPr/>
      <dgm:t>
        <a:bodyPr/>
        <a:lstStyle/>
        <a:p>
          <a:r>
            <a:rPr lang="en-IN" sz="1200" b="1"/>
            <a:t>Around 400</a:t>
          </a:r>
        </a:p>
        <a:p>
          <a:r>
            <a:rPr lang="en-IN" sz="1100" b="0"/>
            <a:t>Sales force in India</a:t>
          </a:r>
          <a:endParaRPr lang="en-IN" sz="1200" b="0"/>
        </a:p>
      </dgm:t>
    </dgm:pt>
    <dgm:pt modelId="{5F81E25F-9294-49E7-A1F0-6BBE535A9EB9}" type="parTrans" cxnId="{E1369089-229F-4DE8-9D2F-88C57014EFCA}">
      <dgm:prSet/>
      <dgm:spPr/>
      <dgm:t>
        <a:bodyPr/>
        <a:lstStyle/>
        <a:p>
          <a:endParaRPr lang="en-IN"/>
        </a:p>
      </dgm:t>
    </dgm:pt>
    <dgm:pt modelId="{AD5BAEC5-BC04-48F3-8218-400B150E26A4}" type="sibTrans" cxnId="{E1369089-229F-4DE8-9D2F-88C57014EFCA}">
      <dgm:prSet/>
      <dgm:spPr/>
      <dgm:t>
        <a:bodyPr/>
        <a:lstStyle/>
        <a:p>
          <a:endParaRPr lang="en-IN"/>
        </a:p>
      </dgm:t>
    </dgm:pt>
    <dgm:pt modelId="{3B74987B-3CCA-48A3-BBEC-C8075FDEB895}">
      <dgm:prSet phldrT="[Text]" custT="1"/>
      <dgm:spPr/>
      <dgm:t>
        <a:bodyPr/>
        <a:lstStyle/>
        <a:p>
          <a:r>
            <a:rPr lang="en-IN" sz="1600" b="1"/>
            <a:t>9</a:t>
          </a:r>
          <a:r>
            <a:rPr lang="en-IN" sz="800"/>
            <a:t> </a:t>
          </a:r>
        </a:p>
        <a:p>
          <a:r>
            <a:rPr lang="en-IN" sz="1100"/>
            <a:t>Brands in excess of INR 100mn+ sales</a:t>
          </a:r>
          <a:endParaRPr lang="en-IN" sz="1200"/>
        </a:p>
      </dgm:t>
    </dgm:pt>
    <dgm:pt modelId="{C6D93143-0C10-4991-8A6D-27E3D549B008}" type="parTrans" cxnId="{768AB374-C59C-4379-9A24-A69937E14022}">
      <dgm:prSet/>
      <dgm:spPr/>
      <dgm:t>
        <a:bodyPr/>
        <a:lstStyle/>
        <a:p>
          <a:endParaRPr lang="en-IN"/>
        </a:p>
      </dgm:t>
    </dgm:pt>
    <dgm:pt modelId="{0B866D74-6F89-4AE6-AFF3-261A7B52418A}" type="sibTrans" cxnId="{768AB374-C59C-4379-9A24-A69937E14022}">
      <dgm:prSet/>
      <dgm:spPr/>
      <dgm:t>
        <a:bodyPr/>
        <a:lstStyle/>
        <a:p>
          <a:endParaRPr lang="en-IN"/>
        </a:p>
      </dgm:t>
    </dgm:pt>
    <dgm:pt modelId="{88BB2BF9-D469-43C3-9E21-92410264FD70}" type="pres">
      <dgm:prSet presAssocID="{7C89DAB9-1C8F-41A1-B313-2DE59E91CD8C}" presName="compositeShape" presStyleCnt="0">
        <dgm:presLayoutVars>
          <dgm:chMax val="7"/>
          <dgm:dir/>
          <dgm:resizeHandles val="exact"/>
        </dgm:presLayoutVars>
      </dgm:prSet>
      <dgm:spPr/>
    </dgm:pt>
    <dgm:pt modelId="{9626B5C7-0E97-45DE-807E-77DA2AA4FFA0}" type="pres">
      <dgm:prSet presAssocID="{7C89DAB9-1C8F-41A1-B313-2DE59E91CD8C}" presName="wedge1" presStyleLbl="node1" presStyleIdx="0" presStyleCnt="3" custScaleX="102635"/>
      <dgm:spPr/>
    </dgm:pt>
    <dgm:pt modelId="{47E81D82-BC65-44A1-8099-0BD1966ED5CD}" type="pres">
      <dgm:prSet presAssocID="{7C89DAB9-1C8F-41A1-B313-2DE59E91CD8C}" presName="dummy1a" presStyleCnt="0"/>
      <dgm:spPr/>
    </dgm:pt>
    <dgm:pt modelId="{4B5CE58C-F2BF-4080-A138-704B43A5378F}" type="pres">
      <dgm:prSet presAssocID="{7C89DAB9-1C8F-41A1-B313-2DE59E91CD8C}" presName="dummy1b" presStyleCnt="0"/>
      <dgm:spPr/>
    </dgm:pt>
    <dgm:pt modelId="{13BD29A0-63AB-4EE8-98D3-A0855DC17F3C}" type="pres">
      <dgm:prSet presAssocID="{7C89DAB9-1C8F-41A1-B313-2DE59E91CD8C}" presName="wedge1Tx" presStyleLbl="node1" presStyleIdx="0" presStyleCnt="3">
        <dgm:presLayoutVars>
          <dgm:chMax val="0"/>
          <dgm:chPref val="0"/>
          <dgm:bulletEnabled val="1"/>
        </dgm:presLayoutVars>
      </dgm:prSet>
      <dgm:spPr/>
    </dgm:pt>
    <dgm:pt modelId="{6F2E6D96-2B6F-4113-B83C-ED1AB8ED7520}" type="pres">
      <dgm:prSet presAssocID="{7C89DAB9-1C8F-41A1-B313-2DE59E91CD8C}" presName="wedge2" presStyleLbl="node1" presStyleIdx="1" presStyleCnt="3"/>
      <dgm:spPr/>
    </dgm:pt>
    <dgm:pt modelId="{72D8120E-41C4-4522-A06F-B81FBF945923}" type="pres">
      <dgm:prSet presAssocID="{7C89DAB9-1C8F-41A1-B313-2DE59E91CD8C}" presName="dummy2a" presStyleCnt="0"/>
      <dgm:spPr/>
    </dgm:pt>
    <dgm:pt modelId="{11F67187-2776-4E69-A900-691C34EE01EF}" type="pres">
      <dgm:prSet presAssocID="{7C89DAB9-1C8F-41A1-B313-2DE59E91CD8C}" presName="dummy2b" presStyleCnt="0"/>
      <dgm:spPr/>
    </dgm:pt>
    <dgm:pt modelId="{49CFC16D-49B8-4D07-870C-40700BDF7F46}" type="pres">
      <dgm:prSet presAssocID="{7C89DAB9-1C8F-41A1-B313-2DE59E91CD8C}" presName="wedge2Tx" presStyleLbl="node1" presStyleIdx="1" presStyleCnt="3">
        <dgm:presLayoutVars>
          <dgm:chMax val="0"/>
          <dgm:chPref val="0"/>
          <dgm:bulletEnabled val="1"/>
        </dgm:presLayoutVars>
      </dgm:prSet>
      <dgm:spPr/>
    </dgm:pt>
    <dgm:pt modelId="{F8766CE7-0F45-4D12-9B64-DA8D48F3B3B8}" type="pres">
      <dgm:prSet presAssocID="{7C89DAB9-1C8F-41A1-B313-2DE59E91CD8C}" presName="wedge3" presStyleLbl="node1" presStyleIdx="2" presStyleCnt="3"/>
      <dgm:spPr/>
    </dgm:pt>
    <dgm:pt modelId="{63B8561D-A270-43F0-B00B-15B74FCD96C0}" type="pres">
      <dgm:prSet presAssocID="{7C89DAB9-1C8F-41A1-B313-2DE59E91CD8C}" presName="dummy3a" presStyleCnt="0"/>
      <dgm:spPr/>
    </dgm:pt>
    <dgm:pt modelId="{54793853-47CE-4021-9A45-690316906FEA}" type="pres">
      <dgm:prSet presAssocID="{7C89DAB9-1C8F-41A1-B313-2DE59E91CD8C}" presName="dummy3b" presStyleCnt="0"/>
      <dgm:spPr/>
    </dgm:pt>
    <dgm:pt modelId="{1715507B-F8F4-49D3-A131-7938602541BA}" type="pres">
      <dgm:prSet presAssocID="{7C89DAB9-1C8F-41A1-B313-2DE59E91CD8C}" presName="wedge3Tx" presStyleLbl="node1" presStyleIdx="2" presStyleCnt="3">
        <dgm:presLayoutVars>
          <dgm:chMax val="0"/>
          <dgm:chPref val="0"/>
          <dgm:bulletEnabled val="1"/>
        </dgm:presLayoutVars>
      </dgm:prSet>
      <dgm:spPr/>
    </dgm:pt>
    <dgm:pt modelId="{C0E634C0-F2A5-465D-9284-12690C60D4A0}" type="pres">
      <dgm:prSet presAssocID="{906EF00C-2523-4FB3-A9A0-EA6F0693B9DF}" presName="arrowWedge1" presStyleLbl="fgSibTrans2D1" presStyleIdx="0" presStyleCnt="3"/>
      <dgm:spPr/>
    </dgm:pt>
    <dgm:pt modelId="{F34683D7-3AC9-485B-B4E3-16C5FDCF6904}" type="pres">
      <dgm:prSet presAssocID="{AD5BAEC5-BC04-48F3-8218-400B150E26A4}" presName="arrowWedge2" presStyleLbl="fgSibTrans2D1" presStyleIdx="1" presStyleCnt="3"/>
      <dgm:spPr/>
    </dgm:pt>
    <dgm:pt modelId="{EF8D86FA-3BC0-47A2-B981-817A14905550}" type="pres">
      <dgm:prSet presAssocID="{0B866D74-6F89-4AE6-AFF3-261A7B52418A}" presName="arrowWedge3" presStyleLbl="fgSibTrans2D1" presStyleIdx="2" presStyleCnt="3"/>
      <dgm:spPr/>
    </dgm:pt>
  </dgm:ptLst>
  <dgm:cxnLst>
    <dgm:cxn modelId="{BA75DF06-3E3F-461F-B936-A5098EB0A943}" srcId="{7C89DAB9-1C8F-41A1-B313-2DE59E91CD8C}" destId="{D4D42A66-9F16-4F84-81E2-941FCB80C449}" srcOrd="0" destOrd="0" parTransId="{66D1E551-2B48-4CBD-848E-A6960328715F}" sibTransId="{906EF00C-2523-4FB3-A9A0-EA6F0693B9DF}"/>
    <dgm:cxn modelId="{1645D538-011D-4C8A-A28A-C106A26716C7}" type="presOf" srcId="{D1C18862-EB94-44B9-9363-CA6353478BC3}" destId="{6F2E6D96-2B6F-4113-B83C-ED1AB8ED7520}" srcOrd="0" destOrd="0" presId="urn:microsoft.com/office/officeart/2005/8/layout/cycle8"/>
    <dgm:cxn modelId="{D6457769-A85B-4E4F-ADB4-9825F44DA359}" type="presOf" srcId="{7C89DAB9-1C8F-41A1-B313-2DE59E91CD8C}" destId="{88BB2BF9-D469-43C3-9E21-92410264FD70}" srcOrd="0" destOrd="0" presId="urn:microsoft.com/office/officeart/2005/8/layout/cycle8"/>
    <dgm:cxn modelId="{768AB374-C59C-4379-9A24-A69937E14022}" srcId="{7C89DAB9-1C8F-41A1-B313-2DE59E91CD8C}" destId="{3B74987B-3CCA-48A3-BBEC-C8075FDEB895}" srcOrd="2" destOrd="0" parTransId="{C6D93143-0C10-4991-8A6D-27E3D549B008}" sibTransId="{0B866D74-6F89-4AE6-AFF3-261A7B52418A}"/>
    <dgm:cxn modelId="{E1369089-229F-4DE8-9D2F-88C57014EFCA}" srcId="{7C89DAB9-1C8F-41A1-B313-2DE59E91CD8C}" destId="{D1C18862-EB94-44B9-9363-CA6353478BC3}" srcOrd="1" destOrd="0" parTransId="{5F81E25F-9294-49E7-A1F0-6BBE535A9EB9}" sibTransId="{AD5BAEC5-BC04-48F3-8218-400B150E26A4}"/>
    <dgm:cxn modelId="{572637A5-E065-4AA5-B9C0-703904BA78F6}" type="presOf" srcId="{3B74987B-3CCA-48A3-BBEC-C8075FDEB895}" destId="{F8766CE7-0F45-4D12-9B64-DA8D48F3B3B8}" srcOrd="0" destOrd="0" presId="urn:microsoft.com/office/officeart/2005/8/layout/cycle8"/>
    <dgm:cxn modelId="{73F39AD5-68A9-48DF-A48B-20827F749374}" type="presOf" srcId="{D1C18862-EB94-44B9-9363-CA6353478BC3}" destId="{49CFC16D-49B8-4D07-870C-40700BDF7F46}" srcOrd="1" destOrd="0" presId="urn:microsoft.com/office/officeart/2005/8/layout/cycle8"/>
    <dgm:cxn modelId="{D339D5D6-305F-471B-B42D-9DFF0EA12B1C}" type="presOf" srcId="{D4D42A66-9F16-4F84-81E2-941FCB80C449}" destId="{13BD29A0-63AB-4EE8-98D3-A0855DC17F3C}" srcOrd="1" destOrd="0" presId="urn:microsoft.com/office/officeart/2005/8/layout/cycle8"/>
    <dgm:cxn modelId="{2BE1EEE8-34E2-4A78-B2D6-86D332AEDFA2}" type="presOf" srcId="{3B74987B-3CCA-48A3-BBEC-C8075FDEB895}" destId="{1715507B-F8F4-49D3-A131-7938602541BA}" srcOrd="1" destOrd="0" presId="urn:microsoft.com/office/officeart/2005/8/layout/cycle8"/>
    <dgm:cxn modelId="{001635E9-0306-445F-B28B-374DACB11DD0}" type="presOf" srcId="{D4D42A66-9F16-4F84-81E2-941FCB80C449}" destId="{9626B5C7-0E97-45DE-807E-77DA2AA4FFA0}" srcOrd="0" destOrd="0" presId="urn:microsoft.com/office/officeart/2005/8/layout/cycle8"/>
    <dgm:cxn modelId="{BECEBD3F-E304-4858-B8E7-CC2065319F5B}" type="presParOf" srcId="{88BB2BF9-D469-43C3-9E21-92410264FD70}" destId="{9626B5C7-0E97-45DE-807E-77DA2AA4FFA0}" srcOrd="0" destOrd="0" presId="urn:microsoft.com/office/officeart/2005/8/layout/cycle8"/>
    <dgm:cxn modelId="{29642EA7-AE41-4080-84EC-4D265F74A9CC}" type="presParOf" srcId="{88BB2BF9-D469-43C3-9E21-92410264FD70}" destId="{47E81D82-BC65-44A1-8099-0BD1966ED5CD}" srcOrd="1" destOrd="0" presId="urn:microsoft.com/office/officeart/2005/8/layout/cycle8"/>
    <dgm:cxn modelId="{8B8316A8-3C6D-41D9-AC5D-F9DD9D8663E0}" type="presParOf" srcId="{88BB2BF9-D469-43C3-9E21-92410264FD70}" destId="{4B5CE58C-F2BF-4080-A138-704B43A5378F}" srcOrd="2" destOrd="0" presId="urn:microsoft.com/office/officeart/2005/8/layout/cycle8"/>
    <dgm:cxn modelId="{43421E87-7BE7-4C68-A657-1DBAC615D1B9}" type="presParOf" srcId="{88BB2BF9-D469-43C3-9E21-92410264FD70}" destId="{13BD29A0-63AB-4EE8-98D3-A0855DC17F3C}" srcOrd="3" destOrd="0" presId="urn:microsoft.com/office/officeart/2005/8/layout/cycle8"/>
    <dgm:cxn modelId="{BD8E36EE-99E3-4959-AC29-245074FE0615}" type="presParOf" srcId="{88BB2BF9-D469-43C3-9E21-92410264FD70}" destId="{6F2E6D96-2B6F-4113-B83C-ED1AB8ED7520}" srcOrd="4" destOrd="0" presId="urn:microsoft.com/office/officeart/2005/8/layout/cycle8"/>
    <dgm:cxn modelId="{96CC21BE-DB40-496A-81BD-46F7F39FBDDD}" type="presParOf" srcId="{88BB2BF9-D469-43C3-9E21-92410264FD70}" destId="{72D8120E-41C4-4522-A06F-B81FBF945923}" srcOrd="5" destOrd="0" presId="urn:microsoft.com/office/officeart/2005/8/layout/cycle8"/>
    <dgm:cxn modelId="{2C82C4AA-4047-40B9-9478-214444660688}" type="presParOf" srcId="{88BB2BF9-D469-43C3-9E21-92410264FD70}" destId="{11F67187-2776-4E69-A900-691C34EE01EF}" srcOrd="6" destOrd="0" presId="urn:microsoft.com/office/officeart/2005/8/layout/cycle8"/>
    <dgm:cxn modelId="{22D82E55-7525-4302-BC4E-A78B956D2514}" type="presParOf" srcId="{88BB2BF9-D469-43C3-9E21-92410264FD70}" destId="{49CFC16D-49B8-4D07-870C-40700BDF7F46}" srcOrd="7" destOrd="0" presId="urn:microsoft.com/office/officeart/2005/8/layout/cycle8"/>
    <dgm:cxn modelId="{57221725-DDA6-413B-BC77-E44BAFB0803E}" type="presParOf" srcId="{88BB2BF9-D469-43C3-9E21-92410264FD70}" destId="{F8766CE7-0F45-4D12-9B64-DA8D48F3B3B8}" srcOrd="8" destOrd="0" presId="urn:microsoft.com/office/officeart/2005/8/layout/cycle8"/>
    <dgm:cxn modelId="{416DED17-AE23-4EA8-B55C-7869FBA331C1}" type="presParOf" srcId="{88BB2BF9-D469-43C3-9E21-92410264FD70}" destId="{63B8561D-A270-43F0-B00B-15B74FCD96C0}" srcOrd="9" destOrd="0" presId="urn:microsoft.com/office/officeart/2005/8/layout/cycle8"/>
    <dgm:cxn modelId="{ACE90A6A-3A63-428D-8FEB-B34039A4E0C1}" type="presParOf" srcId="{88BB2BF9-D469-43C3-9E21-92410264FD70}" destId="{54793853-47CE-4021-9A45-690316906FEA}" srcOrd="10" destOrd="0" presId="urn:microsoft.com/office/officeart/2005/8/layout/cycle8"/>
    <dgm:cxn modelId="{B57CFE70-49EC-44D8-B850-7E247A3B274E}" type="presParOf" srcId="{88BB2BF9-D469-43C3-9E21-92410264FD70}" destId="{1715507B-F8F4-49D3-A131-7938602541BA}" srcOrd="11" destOrd="0" presId="urn:microsoft.com/office/officeart/2005/8/layout/cycle8"/>
    <dgm:cxn modelId="{0EDECF4D-3E6B-4684-8ED7-F7CB8758C336}" type="presParOf" srcId="{88BB2BF9-D469-43C3-9E21-92410264FD70}" destId="{C0E634C0-F2A5-465D-9284-12690C60D4A0}" srcOrd="12" destOrd="0" presId="urn:microsoft.com/office/officeart/2005/8/layout/cycle8"/>
    <dgm:cxn modelId="{4CA4693A-D1A9-4EC9-8A67-4F43B10E3EAF}" type="presParOf" srcId="{88BB2BF9-D469-43C3-9E21-92410264FD70}" destId="{F34683D7-3AC9-485B-B4E3-16C5FDCF6904}" srcOrd="13" destOrd="0" presId="urn:microsoft.com/office/officeart/2005/8/layout/cycle8"/>
    <dgm:cxn modelId="{FF00BA75-D04C-4618-8355-22C1DE05681A}" type="presParOf" srcId="{88BB2BF9-D469-43C3-9E21-92410264FD70}" destId="{EF8D86FA-3BC0-47A2-B981-817A14905550}"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C8DCE1-B37F-47E0-B727-616E0EA7DD05}" type="doc">
      <dgm:prSet loTypeId="urn:microsoft.com/office/officeart/2005/8/layout/arrow5" loCatId="process" qsTypeId="urn:microsoft.com/office/officeart/2005/8/quickstyle/simple1" qsCatId="simple" csTypeId="urn:microsoft.com/office/officeart/2005/8/colors/accent2_1" csCatId="accent2" phldr="1"/>
      <dgm:spPr/>
      <dgm:t>
        <a:bodyPr/>
        <a:lstStyle/>
        <a:p>
          <a:endParaRPr lang="en-IN"/>
        </a:p>
      </dgm:t>
    </dgm:pt>
    <dgm:pt modelId="{6DE13EC9-70A3-46CF-A475-C71C4F910FC4}">
      <dgm:prSet phldrT="[Text]" custT="1"/>
      <dgm:spPr/>
      <dgm:t>
        <a:bodyPr/>
        <a:lstStyle/>
        <a:p>
          <a:r>
            <a:rPr lang="en-US" sz="1200" b="1"/>
            <a:t>HEMATOLOGY</a:t>
          </a:r>
        </a:p>
        <a:p>
          <a:r>
            <a:rPr lang="en-US" sz="1200"/>
            <a:t>16</a:t>
          </a:r>
          <a:endParaRPr lang="en-IN" sz="1200"/>
        </a:p>
      </dgm:t>
    </dgm:pt>
    <dgm:pt modelId="{BF8B10FB-AFB2-4F04-A5EA-501AFCE032FB}" type="parTrans" cxnId="{E95BA5F3-2555-4A8F-B3B6-886447558783}">
      <dgm:prSet/>
      <dgm:spPr/>
      <dgm:t>
        <a:bodyPr/>
        <a:lstStyle/>
        <a:p>
          <a:endParaRPr lang="en-IN" sz="1200"/>
        </a:p>
      </dgm:t>
    </dgm:pt>
    <dgm:pt modelId="{04B9CDE3-3A04-4BA9-93C2-8684087426EC}" type="sibTrans" cxnId="{E95BA5F3-2555-4A8F-B3B6-886447558783}">
      <dgm:prSet/>
      <dgm:spPr/>
      <dgm:t>
        <a:bodyPr/>
        <a:lstStyle/>
        <a:p>
          <a:endParaRPr lang="en-IN" sz="1200"/>
        </a:p>
      </dgm:t>
    </dgm:pt>
    <dgm:pt modelId="{06D69835-4A3C-4C27-B5A2-C1F48B4D783C}">
      <dgm:prSet phldrT="[Text]" custT="1"/>
      <dgm:spPr/>
      <dgm:t>
        <a:bodyPr/>
        <a:lstStyle/>
        <a:p>
          <a:r>
            <a:rPr lang="en-US" sz="1200" b="1"/>
            <a:t>SOLID TUMOURS</a:t>
          </a:r>
        </a:p>
        <a:p>
          <a:r>
            <a:rPr lang="en-IN" sz="1200"/>
            <a:t>22</a:t>
          </a:r>
        </a:p>
      </dgm:t>
    </dgm:pt>
    <dgm:pt modelId="{0BE9B4D2-0CC2-4216-9BE1-87686FAA82FA}" type="parTrans" cxnId="{E1BA30E6-5D80-4DA4-B33B-0CEF5DB30109}">
      <dgm:prSet/>
      <dgm:spPr/>
      <dgm:t>
        <a:bodyPr/>
        <a:lstStyle/>
        <a:p>
          <a:endParaRPr lang="en-IN" sz="1200"/>
        </a:p>
      </dgm:t>
    </dgm:pt>
    <dgm:pt modelId="{99A3DFF9-1396-4C8D-BEAD-C555F1A21F16}" type="sibTrans" cxnId="{E1BA30E6-5D80-4DA4-B33B-0CEF5DB30109}">
      <dgm:prSet/>
      <dgm:spPr/>
      <dgm:t>
        <a:bodyPr/>
        <a:lstStyle/>
        <a:p>
          <a:endParaRPr lang="en-IN" sz="1200"/>
        </a:p>
      </dgm:t>
    </dgm:pt>
    <dgm:pt modelId="{F4F23F1D-E85E-470C-8B2B-70AD886DF3D2}" type="pres">
      <dgm:prSet presAssocID="{D7C8DCE1-B37F-47E0-B727-616E0EA7DD05}" presName="diagram" presStyleCnt="0">
        <dgm:presLayoutVars>
          <dgm:dir/>
          <dgm:resizeHandles val="exact"/>
        </dgm:presLayoutVars>
      </dgm:prSet>
      <dgm:spPr/>
    </dgm:pt>
    <dgm:pt modelId="{0C0403F8-671E-4A01-B2D9-6E03917EDB2D}" type="pres">
      <dgm:prSet presAssocID="{6DE13EC9-70A3-46CF-A475-C71C4F910FC4}" presName="arrow" presStyleLbl="node1" presStyleIdx="0" presStyleCnt="2" custRadScaleRad="95923" custRadScaleInc="-1163">
        <dgm:presLayoutVars>
          <dgm:bulletEnabled val="1"/>
        </dgm:presLayoutVars>
      </dgm:prSet>
      <dgm:spPr/>
    </dgm:pt>
    <dgm:pt modelId="{F2D0F8BE-4CDC-4A6D-AE22-3DC100ACE44D}" type="pres">
      <dgm:prSet presAssocID="{06D69835-4A3C-4C27-B5A2-C1F48B4D783C}" presName="arrow" presStyleLbl="node1" presStyleIdx="1" presStyleCnt="2">
        <dgm:presLayoutVars>
          <dgm:bulletEnabled val="1"/>
        </dgm:presLayoutVars>
      </dgm:prSet>
      <dgm:spPr/>
    </dgm:pt>
  </dgm:ptLst>
  <dgm:cxnLst>
    <dgm:cxn modelId="{4FE77389-D878-41E4-A7FD-533C471B86B5}" type="presOf" srcId="{06D69835-4A3C-4C27-B5A2-C1F48B4D783C}" destId="{F2D0F8BE-4CDC-4A6D-AE22-3DC100ACE44D}" srcOrd="0" destOrd="0" presId="urn:microsoft.com/office/officeart/2005/8/layout/arrow5"/>
    <dgm:cxn modelId="{4A2D95A6-D9A8-4E04-ADE5-166A7FDC5D05}" type="presOf" srcId="{D7C8DCE1-B37F-47E0-B727-616E0EA7DD05}" destId="{F4F23F1D-E85E-470C-8B2B-70AD886DF3D2}" srcOrd="0" destOrd="0" presId="urn:microsoft.com/office/officeart/2005/8/layout/arrow5"/>
    <dgm:cxn modelId="{4F940CC4-F302-4037-B977-EED66E200211}" type="presOf" srcId="{6DE13EC9-70A3-46CF-A475-C71C4F910FC4}" destId="{0C0403F8-671E-4A01-B2D9-6E03917EDB2D}" srcOrd="0" destOrd="0" presId="urn:microsoft.com/office/officeart/2005/8/layout/arrow5"/>
    <dgm:cxn modelId="{E1BA30E6-5D80-4DA4-B33B-0CEF5DB30109}" srcId="{D7C8DCE1-B37F-47E0-B727-616E0EA7DD05}" destId="{06D69835-4A3C-4C27-B5A2-C1F48B4D783C}" srcOrd="1" destOrd="0" parTransId="{0BE9B4D2-0CC2-4216-9BE1-87686FAA82FA}" sibTransId="{99A3DFF9-1396-4C8D-BEAD-C555F1A21F16}"/>
    <dgm:cxn modelId="{E95BA5F3-2555-4A8F-B3B6-886447558783}" srcId="{D7C8DCE1-B37F-47E0-B727-616E0EA7DD05}" destId="{6DE13EC9-70A3-46CF-A475-C71C4F910FC4}" srcOrd="0" destOrd="0" parTransId="{BF8B10FB-AFB2-4F04-A5EA-501AFCE032FB}" sibTransId="{04B9CDE3-3A04-4BA9-93C2-8684087426EC}"/>
    <dgm:cxn modelId="{66019514-DBB9-4714-9613-3CA9530278CF}" type="presParOf" srcId="{F4F23F1D-E85E-470C-8B2B-70AD886DF3D2}" destId="{0C0403F8-671E-4A01-B2D9-6E03917EDB2D}" srcOrd="0" destOrd="0" presId="urn:microsoft.com/office/officeart/2005/8/layout/arrow5"/>
    <dgm:cxn modelId="{1EB43CFF-C077-4872-AC18-F43E9D0A6AFB}" type="presParOf" srcId="{F4F23F1D-E85E-470C-8B2B-70AD886DF3D2}" destId="{F2D0F8BE-4CDC-4A6D-AE22-3DC100ACE44D}"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1194E5-6F01-4C4D-B519-9151BBBA5AC2}" type="doc">
      <dgm:prSet loTypeId="urn:microsoft.com/office/officeart/2005/8/layout/radial6" loCatId="cycle" qsTypeId="urn:microsoft.com/office/officeart/2005/8/quickstyle/simple1" qsCatId="simple" csTypeId="urn:microsoft.com/office/officeart/2005/8/colors/accent2_2" csCatId="accent2" phldr="1"/>
      <dgm:spPr/>
      <dgm:t>
        <a:bodyPr/>
        <a:lstStyle/>
        <a:p>
          <a:endParaRPr lang="en-IN"/>
        </a:p>
      </dgm:t>
    </dgm:pt>
    <dgm:pt modelId="{5B6305F6-AB22-421E-A509-B3E6D21F1807}">
      <dgm:prSet phldrT="[Text]" custT="1"/>
      <dgm:spPr/>
      <dgm:t>
        <a:bodyPr/>
        <a:lstStyle/>
        <a:p>
          <a:pPr rtl="0"/>
          <a:r>
            <a:rPr lang="en-US" sz="1200" b="1">
              <a:latin typeface="+mn-lt"/>
            </a:rPr>
            <a:t>INR – 100 Mn+ brands </a:t>
          </a:r>
          <a:endParaRPr lang="en-IN" sz="1200" b="1">
            <a:latin typeface="+mn-lt"/>
          </a:endParaRPr>
        </a:p>
      </dgm:t>
    </dgm:pt>
    <dgm:pt modelId="{5D5594F7-32AB-4828-A38F-5F05818B5622}" type="parTrans" cxnId="{B4F5C681-823E-4FF8-A23A-FCD2341B7BFA}">
      <dgm:prSet/>
      <dgm:spPr/>
      <dgm:t>
        <a:bodyPr/>
        <a:lstStyle/>
        <a:p>
          <a:endParaRPr lang="en-IN" sz="1200">
            <a:latin typeface="+mn-lt"/>
          </a:endParaRPr>
        </a:p>
      </dgm:t>
    </dgm:pt>
    <dgm:pt modelId="{B2FA821A-059B-41D3-BB02-F540503F26D4}" type="sibTrans" cxnId="{B4F5C681-823E-4FF8-A23A-FCD2341B7BFA}">
      <dgm:prSet/>
      <dgm:spPr/>
      <dgm:t>
        <a:bodyPr/>
        <a:lstStyle/>
        <a:p>
          <a:endParaRPr lang="en-IN" sz="1200">
            <a:latin typeface="+mn-lt"/>
          </a:endParaRPr>
        </a:p>
      </dgm:t>
    </dgm:pt>
    <dgm:pt modelId="{53072E07-709C-4602-A7A9-28FBBF5F53A0}">
      <dgm:prSet phldrT="[Text]" custT="1"/>
      <dgm:spPr/>
      <dgm:t>
        <a:bodyPr/>
        <a:lstStyle/>
        <a:p>
          <a:r>
            <a:rPr lang="en-US" sz="1200" b="1">
              <a:latin typeface="+mn-lt"/>
            </a:rPr>
            <a:t>Veenat	</a:t>
          </a:r>
          <a:endParaRPr lang="en-IN" sz="1200" b="1">
            <a:latin typeface="+mn-lt"/>
          </a:endParaRPr>
        </a:p>
      </dgm:t>
    </dgm:pt>
    <dgm:pt modelId="{37A693D9-0A64-4DFF-85E7-09863614BE43}" type="parTrans" cxnId="{47D864C3-E9F8-4A71-964A-1CD3AD1205B0}">
      <dgm:prSet/>
      <dgm:spPr/>
      <dgm:t>
        <a:bodyPr/>
        <a:lstStyle/>
        <a:p>
          <a:endParaRPr lang="en-IN" sz="1200">
            <a:latin typeface="+mn-lt"/>
          </a:endParaRPr>
        </a:p>
      </dgm:t>
    </dgm:pt>
    <dgm:pt modelId="{6BF59AE8-E940-4FC2-B0A0-9144581C3E94}" type="sibTrans" cxnId="{47D864C3-E9F8-4A71-964A-1CD3AD1205B0}">
      <dgm:prSet/>
      <dgm:spPr/>
      <dgm:t>
        <a:bodyPr/>
        <a:lstStyle/>
        <a:p>
          <a:endParaRPr lang="en-IN" sz="1200">
            <a:latin typeface="+mn-lt"/>
          </a:endParaRPr>
        </a:p>
      </dgm:t>
    </dgm:pt>
    <dgm:pt modelId="{9B6FC35E-3C0E-44F2-9349-A1815DC2C1F0}">
      <dgm:prSet phldrT="[Text]" custT="1"/>
      <dgm:spPr/>
      <dgm:t>
        <a:bodyPr/>
        <a:lstStyle/>
        <a:p>
          <a:r>
            <a:rPr lang="en-US" sz="1200" b="1">
              <a:latin typeface="+mn-lt"/>
            </a:rPr>
            <a:t>Lenalid</a:t>
          </a:r>
          <a:endParaRPr lang="en-IN" sz="1200" b="1">
            <a:latin typeface="+mn-lt"/>
          </a:endParaRPr>
        </a:p>
      </dgm:t>
    </dgm:pt>
    <dgm:pt modelId="{AA3B7F4B-5F51-416C-8213-D3BA16E41B14}" type="parTrans" cxnId="{8931ECC3-3F23-4DAA-9F2A-1363E169246A}">
      <dgm:prSet/>
      <dgm:spPr/>
      <dgm:t>
        <a:bodyPr/>
        <a:lstStyle/>
        <a:p>
          <a:endParaRPr lang="en-IN" sz="1200">
            <a:latin typeface="+mn-lt"/>
          </a:endParaRPr>
        </a:p>
      </dgm:t>
    </dgm:pt>
    <dgm:pt modelId="{F33EC929-01EC-4F0A-9029-9C586780F83B}" type="sibTrans" cxnId="{8931ECC3-3F23-4DAA-9F2A-1363E169246A}">
      <dgm:prSet/>
      <dgm:spPr/>
      <dgm:t>
        <a:bodyPr/>
        <a:lstStyle/>
        <a:p>
          <a:endParaRPr lang="en-IN" sz="1200">
            <a:latin typeface="+mn-lt"/>
          </a:endParaRPr>
        </a:p>
      </dgm:t>
    </dgm:pt>
    <dgm:pt modelId="{B40461CA-DEBA-4DCF-B074-A0AF0791887B}">
      <dgm:prSet phldrT="[Text]" custT="1"/>
      <dgm:spPr/>
      <dgm:t>
        <a:bodyPr/>
        <a:lstStyle/>
        <a:p>
          <a:r>
            <a:rPr lang="en-US" sz="1200" b="1">
              <a:latin typeface="+mn-lt"/>
            </a:rPr>
            <a:t>Carfilnat</a:t>
          </a:r>
          <a:endParaRPr lang="en-IN" sz="1200" b="1">
            <a:latin typeface="+mn-lt"/>
          </a:endParaRPr>
        </a:p>
      </dgm:t>
    </dgm:pt>
    <dgm:pt modelId="{072C99E1-7DE5-4745-9D20-B7F3DCBD519C}" type="parTrans" cxnId="{9CC58499-50E2-410F-9D0A-7D0A833F02D5}">
      <dgm:prSet/>
      <dgm:spPr/>
      <dgm:t>
        <a:bodyPr/>
        <a:lstStyle/>
        <a:p>
          <a:endParaRPr lang="en-IN" sz="1200">
            <a:latin typeface="+mn-lt"/>
          </a:endParaRPr>
        </a:p>
      </dgm:t>
    </dgm:pt>
    <dgm:pt modelId="{6C9BA770-1527-41E0-9FC1-462E814ABBCC}" type="sibTrans" cxnId="{9CC58499-50E2-410F-9D0A-7D0A833F02D5}">
      <dgm:prSet/>
      <dgm:spPr/>
      <dgm:t>
        <a:bodyPr/>
        <a:lstStyle/>
        <a:p>
          <a:endParaRPr lang="en-IN" sz="1200">
            <a:latin typeface="+mn-lt"/>
          </a:endParaRPr>
        </a:p>
      </dgm:t>
    </dgm:pt>
    <dgm:pt modelId="{7FAA5936-9C3F-4504-952A-DB5014AC7258}">
      <dgm:prSet phldrT="[Text]" custT="1"/>
      <dgm:spPr/>
      <dgm:t>
        <a:bodyPr/>
        <a:lstStyle/>
        <a:p>
          <a:r>
            <a:rPr lang="en-US" sz="1200" b="1">
              <a:latin typeface="+mn-lt"/>
            </a:rPr>
            <a:t>Geftinat</a:t>
          </a:r>
          <a:endParaRPr lang="en-IN" sz="1200" b="1">
            <a:latin typeface="+mn-lt"/>
          </a:endParaRPr>
        </a:p>
      </dgm:t>
    </dgm:pt>
    <dgm:pt modelId="{C45F4E83-6A10-46F7-91AD-AC93A396B061}" type="parTrans" cxnId="{64C7A077-E8A7-4750-B249-48CCB403DF12}">
      <dgm:prSet/>
      <dgm:spPr/>
      <dgm:t>
        <a:bodyPr/>
        <a:lstStyle/>
        <a:p>
          <a:endParaRPr lang="en-IN" sz="1200">
            <a:latin typeface="+mn-lt"/>
          </a:endParaRPr>
        </a:p>
      </dgm:t>
    </dgm:pt>
    <dgm:pt modelId="{6C8DB3CE-25F1-4EF0-A2F1-32D93A05919C}" type="sibTrans" cxnId="{64C7A077-E8A7-4750-B249-48CCB403DF12}">
      <dgm:prSet/>
      <dgm:spPr/>
      <dgm:t>
        <a:bodyPr/>
        <a:lstStyle/>
        <a:p>
          <a:endParaRPr lang="en-IN" sz="1200">
            <a:latin typeface="+mn-lt"/>
          </a:endParaRPr>
        </a:p>
      </dgm:t>
    </dgm:pt>
    <dgm:pt modelId="{2753CB5B-690D-4108-AAE5-554AC6EC05F0}">
      <dgm:prSet phldrT="[Text]" custT="1"/>
      <dgm:spPr/>
      <dgm:t>
        <a:bodyPr/>
        <a:lstStyle/>
        <a:p>
          <a:r>
            <a:rPr lang="en-US" sz="1200" b="1">
              <a:latin typeface="+mn-lt"/>
            </a:rPr>
            <a:t>Erlonat</a:t>
          </a:r>
          <a:endParaRPr lang="en-IN" sz="1200" b="1">
            <a:latin typeface="+mn-lt"/>
          </a:endParaRPr>
        </a:p>
      </dgm:t>
    </dgm:pt>
    <dgm:pt modelId="{FF5A5D80-E66B-4930-927C-231268D234EF}" type="parTrans" cxnId="{12AC5B23-4264-4330-AA1F-F462CAEC3EFF}">
      <dgm:prSet/>
      <dgm:spPr/>
      <dgm:t>
        <a:bodyPr/>
        <a:lstStyle/>
        <a:p>
          <a:endParaRPr lang="en-IN" sz="1200">
            <a:latin typeface="+mn-lt"/>
          </a:endParaRPr>
        </a:p>
      </dgm:t>
    </dgm:pt>
    <dgm:pt modelId="{DC211DA6-67EB-4314-A3F1-18D7BCDA6B8D}" type="sibTrans" cxnId="{12AC5B23-4264-4330-AA1F-F462CAEC3EFF}">
      <dgm:prSet/>
      <dgm:spPr/>
      <dgm:t>
        <a:bodyPr/>
        <a:lstStyle/>
        <a:p>
          <a:endParaRPr lang="en-IN" sz="1200">
            <a:latin typeface="+mn-lt"/>
          </a:endParaRPr>
        </a:p>
      </dgm:t>
    </dgm:pt>
    <dgm:pt modelId="{1B996AC2-6363-4F15-BD1A-2D4C92256A18}">
      <dgm:prSet phldrT="[Text]" custT="1"/>
      <dgm:spPr/>
      <dgm:t>
        <a:bodyPr/>
        <a:lstStyle/>
        <a:p>
          <a:r>
            <a:rPr lang="en-US" sz="1200" b="1">
              <a:latin typeface="+mn-lt"/>
            </a:rPr>
            <a:t>Sorafenat</a:t>
          </a:r>
          <a:endParaRPr lang="en-IN" sz="1200" b="1">
            <a:latin typeface="+mn-lt"/>
          </a:endParaRPr>
        </a:p>
      </dgm:t>
    </dgm:pt>
    <dgm:pt modelId="{A9D9C9CF-AF64-4CCF-A7F3-C71EA659247C}" type="parTrans" cxnId="{C43CED54-0AD8-4B6F-AC0F-234650DB155C}">
      <dgm:prSet/>
      <dgm:spPr/>
      <dgm:t>
        <a:bodyPr/>
        <a:lstStyle/>
        <a:p>
          <a:endParaRPr lang="en-IN" sz="1200">
            <a:latin typeface="+mn-lt"/>
          </a:endParaRPr>
        </a:p>
      </dgm:t>
    </dgm:pt>
    <dgm:pt modelId="{4F367DD1-60A3-4523-8719-9CEC83CF6949}" type="sibTrans" cxnId="{C43CED54-0AD8-4B6F-AC0F-234650DB155C}">
      <dgm:prSet/>
      <dgm:spPr/>
      <dgm:t>
        <a:bodyPr/>
        <a:lstStyle/>
        <a:p>
          <a:endParaRPr lang="en-IN" sz="1200">
            <a:latin typeface="+mn-lt"/>
          </a:endParaRPr>
        </a:p>
      </dgm:t>
    </dgm:pt>
    <dgm:pt modelId="{FA0EADF7-5B8D-4EBE-AFF8-16A228CD1A07}">
      <dgm:prSet phldrT="[Text]" custT="1"/>
      <dgm:spPr/>
      <dgm:t>
        <a:bodyPr/>
        <a:lstStyle/>
        <a:p>
          <a:r>
            <a:rPr lang="en-US" sz="1200" b="1" err="1">
              <a:latin typeface="+mn-lt"/>
            </a:rPr>
            <a:t>Ibrunat</a:t>
          </a:r>
          <a:endParaRPr lang="en-IN" sz="1200" b="1">
            <a:latin typeface="+mn-lt"/>
          </a:endParaRPr>
        </a:p>
      </dgm:t>
    </dgm:pt>
    <dgm:pt modelId="{C4131865-9958-4A39-8C08-B32B3DEB1605}" type="parTrans" cxnId="{FE5BDF63-164D-4479-BFB6-118CEE96DA23}">
      <dgm:prSet/>
      <dgm:spPr/>
      <dgm:t>
        <a:bodyPr/>
        <a:lstStyle/>
        <a:p>
          <a:endParaRPr lang="en-IN" sz="1200">
            <a:latin typeface="+mn-lt"/>
          </a:endParaRPr>
        </a:p>
      </dgm:t>
    </dgm:pt>
    <dgm:pt modelId="{0534A77F-D6B1-42BD-A9BE-FDAD4E01FDCB}" type="sibTrans" cxnId="{FE5BDF63-164D-4479-BFB6-118CEE96DA23}">
      <dgm:prSet/>
      <dgm:spPr/>
      <dgm:t>
        <a:bodyPr/>
        <a:lstStyle/>
        <a:p>
          <a:endParaRPr lang="en-IN" sz="1200">
            <a:latin typeface="+mn-lt"/>
          </a:endParaRPr>
        </a:p>
      </dgm:t>
    </dgm:pt>
    <dgm:pt modelId="{4B1E4274-D048-40D2-BD55-B85940CD1364}" type="pres">
      <dgm:prSet presAssocID="{E31194E5-6F01-4C4D-B519-9151BBBA5AC2}" presName="Name0" presStyleCnt="0">
        <dgm:presLayoutVars>
          <dgm:chMax val="1"/>
          <dgm:dir/>
          <dgm:animLvl val="ctr"/>
          <dgm:resizeHandles val="exact"/>
        </dgm:presLayoutVars>
      </dgm:prSet>
      <dgm:spPr/>
    </dgm:pt>
    <dgm:pt modelId="{AF81D1CD-A835-441D-9B53-F5A048EA6150}" type="pres">
      <dgm:prSet presAssocID="{5B6305F6-AB22-421E-A509-B3E6D21F1807}" presName="centerShape" presStyleLbl="node0" presStyleIdx="0" presStyleCnt="1" custScaleX="137539" custScaleY="132037"/>
      <dgm:spPr/>
    </dgm:pt>
    <dgm:pt modelId="{DD2A5A8B-AA41-4EDE-91E5-A65C4A144579}" type="pres">
      <dgm:prSet presAssocID="{53072E07-709C-4602-A7A9-28FBBF5F53A0}" presName="node" presStyleLbl="node1" presStyleIdx="0" presStyleCnt="7" custScaleX="209391" custScaleY="165768" custRadScaleRad="99967" custRadScaleInc="-6723">
        <dgm:presLayoutVars>
          <dgm:bulletEnabled val="1"/>
        </dgm:presLayoutVars>
      </dgm:prSet>
      <dgm:spPr/>
    </dgm:pt>
    <dgm:pt modelId="{418EF9A6-757E-46A8-83CE-AF524876CE1B}" type="pres">
      <dgm:prSet presAssocID="{53072E07-709C-4602-A7A9-28FBBF5F53A0}" presName="dummy" presStyleCnt="0"/>
      <dgm:spPr/>
    </dgm:pt>
    <dgm:pt modelId="{D54CE102-D8BA-4A22-8116-F36DA1694E58}" type="pres">
      <dgm:prSet presAssocID="{6BF59AE8-E940-4FC2-B0A0-9144581C3E94}" presName="sibTrans" presStyleLbl="sibTrans2D1" presStyleIdx="0" presStyleCnt="7"/>
      <dgm:spPr/>
    </dgm:pt>
    <dgm:pt modelId="{A2AC6308-9096-4E81-9D6C-03EEF2DDDCFB}" type="pres">
      <dgm:prSet presAssocID="{9B6FC35E-3C0E-44F2-9349-A1815DC2C1F0}" presName="node" presStyleLbl="node1" presStyleIdx="1" presStyleCnt="7" custScaleX="209391" custScaleY="165768">
        <dgm:presLayoutVars>
          <dgm:bulletEnabled val="1"/>
        </dgm:presLayoutVars>
      </dgm:prSet>
      <dgm:spPr/>
    </dgm:pt>
    <dgm:pt modelId="{B5CEC3D3-0F1B-4175-885C-EB549F3DEBDA}" type="pres">
      <dgm:prSet presAssocID="{9B6FC35E-3C0E-44F2-9349-A1815DC2C1F0}" presName="dummy" presStyleCnt="0"/>
      <dgm:spPr/>
    </dgm:pt>
    <dgm:pt modelId="{92332A65-A087-49B8-A29F-E2047B74D1F7}" type="pres">
      <dgm:prSet presAssocID="{F33EC929-01EC-4F0A-9029-9C586780F83B}" presName="sibTrans" presStyleLbl="sibTrans2D1" presStyleIdx="1" presStyleCnt="7"/>
      <dgm:spPr/>
    </dgm:pt>
    <dgm:pt modelId="{A8AA62B5-2353-4197-8CB7-674E6ED762D8}" type="pres">
      <dgm:prSet presAssocID="{B40461CA-DEBA-4DCF-B074-A0AF0791887B}" presName="node" presStyleLbl="node1" presStyleIdx="2" presStyleCnt="7" custScaleX="209391" custScaleY="165768">
        <dgm:presLayoutVars>
          <dgm:bulletEnabled val="1"/>
        </dgm:presLayoutVars>
      </dgm:prSet>
      <dgm:spPr/>
    </dgm:pt>
    <dgm:pt modelId="{E1007626-FDF8-4C40-841D-98B3A3001A5E}" type="pres">
      <dgm:prSet presAssocID="{B40461CA-DEBA-4DCF-B074-A0AF0791887B}" presName="dummy" presStyleCnt="0"/>
      <dgm:spPr/>
    </dgm:pt>
    <dgm:pt modelId="{701A80F7-8C9C-4C59-9596-8B3301C942ED}" type="pres">
      <dgm:prSet presAssocID="{6C9BA770-1527-41E0-9FC1-462E814ABBCC}" presName="sibTrans" presStyleLbl="sibTrans2D1" presStyleIdx="2" presStyleCnt="7"/>
      <dgm:spPr/>
    </dgm:pt>
    <dgm:pt modelId="{841E9F9C-7271-477A-B3B9-21C66FE8EFED}" type="pres">
      <dgm:prSet presAssocID="{7FAA5936-9C3F-4504-952A-DB5014AC7258}" presName="node" presStyleLbl="node1" presStyleIdx="3" presStyleCnt="7" custScaleX="209391" custScaleY="165768">
        <dgm:presLayoutVars>
          <dgm:bulletEnabled val="1"/>
        </dgm:presLayoutVars>
      </dgm:prSet>
      <dgm:spPr/>
    </dgm:pt>
    <dgm:pt modelId="{94F892A6-E879-4DFC-9E66-E067CB021F72}" type="pres">
      <dgm:prSet presAssocID="{7FAA5936-9C3F-4504-952A-DB5014AC7258}" presName="dummy" presStyleCnt="0"/>
      <dgm:spPr/>
    </dgm:pt>
    <dgm:pt modelId="{A85DAEC4-BD19-49F3-9998-674EA6DA2561}" type="pres">
      <dgm:prSet presAssocID="{6C8DB3CE-25F1-4EF0-A2F1-32D93A05919C}" presName="sibTrans" presStyleLbl="sibTrans2D1" presStyleIdx="3" presStyleCnt="7"/>
      <dgm:spPr/>
    </dgm:pt>
    <dgm:pt modelId="{A5BC6A0C-052B-4A19-858E-0E88667BC64A}" type="pres">
      <dgm:prSet presAssocID="{2753CB5B-690D-4108-AAE5-554AC6EC05F0}" presName="node" presStyleLbl="node1" presStyleIdx="4" presStyleCnt="7" custScaleX="209391" custScaleY="165768">
        <dgm:presLayoutVars>
          <dgm:bulletEnabled val="1"/>
        </dgm:presLayoutVars>
      </dgm:prSet>
      <dgm:spPr/>
    </dgm:pt>
    <dgm:pt modelId="{7C04CCD8-E7A9-4AA2-8D09-DB22DEA87F04}" type="pres">
      <dgm:prSet presAssocID="{2753CB5B-690D-4108-AAE5-554AC6EC05F0}" presName="dummy" presStyleCnt="0"/>
      <dgm:spPr/>
    </dgm:pt>
    <dgm:pt modelId="{EB1449DD-6985-4041-9DB7-2877D4C41D60}" type="pres">
      <dgm:prSet presAssocID="{DC211DA6-67EB-4314-A3F1-18D7BCDA6B8D}" presName="sibTrans" presStyleLbl="sibTrans2D1" presStyleIdx="4" presStyleCnt="7"/>
      <dgm:spPr/>
    </dgm:pt>
    <dgm:pt modelId="{FD28610A-46DE-4F2B-BE31-7F3C846A870F}" type="pres">
      <dgm:prSet presAssocID="{1B996AC2-6363-4F15-BD1A-2D4C92256A18}" presName="node" presStyleLbl="node1" presStyleIdx="5" presStyleCnt="7" custScaleX="209391" custScaleY="165768">
        <dgm:presLayoutVars>
          <dgm:bulletEnabled val="1"/>
        </dgm:presLayoutVars>
      </dgm:prSet>
      <dgm:spPr/>
    </dgm:pt>
    <dgm:pt modelId="{A01F0D8C-4F91-4729-8405-E8A24FFA52E1}" type="pres">
      <dgm:prSet presAssocID="{1B996AC2-6363-4F15-BD1A-2D4C92256A18}" presName="dummy" presStyleCnt="0"/>
      <dgm:spPr/>
    </dgm:pt>
    <dgm:pt modelId="{2CFD213F-23B2-4407-B0D0-DDE67C4D9435}" type="pres">
      <dgm:prSet presAssocID="{4F367DD1-60A3-4523-8719-9CEC83CF6949}" presName="sibTrans" presStyleLbl="sibTrans2D1" presStyleIdx="5" presStyleCnt="7"/>
      <dgm:spPr/>
    </dgm:pt>
    <dgm:pt modelId="{B3046E75-BEA3-4217-B2CD-94564C7A9F35}" type="pres">
      <dgm:prSet presAssocID="{FA0EADF7-5B8D-4EBE-AFF8-16A228CD1A07}" presName="node" presStyleLbl="node1" presStyleIdx="6" presStyleCnt="7" custScaleX="209391" custScaleY="165768">
        <dgm:presLayoutVars>
          <dgm:bulletEnabled val="1"/>
        </dgm:presLayoutVars>
      </dgm:prSet>
      <dgm:spPr/>
    </dgm:pt>
    <dgm:pt modelId="{4A69E66F-AEAE-4FA0-A07E-958D97B03ECB}" type="pres">
      <dgm:prSet presAssocID="{FA0EADF7-5B8D-4EBE-AFF8-16A228CD1A07}" presName="dummy" presStyleCnt="0"/>
      <dgm:spPr/>
    </dgm:pt>
    <dgm:pt modelId="{81ED4BDC-53C8-42A3-A1A0-9D64AF71D2E5}" type="pres">
      <dgm:prSet presAssocID="{0534A77F-D6B1-42BD-A9BE-FDAD4E01FDCB}" presName="sibTrans" presStyleLbl="sibTrans2D1" presStyleIdx="6" presStyleCnt="7"/>
      <dgm:spPr/>
    </dgm:pt>
  </dgm:ptLst>
  <dgm:cxnLst>
    <dgm:cxn modelId="{31ABCE05-BD99-4B1A-9779-21849A243F15}" type="presOf" srcId="{0534A77F-D6B1-42BD-A9BE-FDAD4E01FDCB}" destId="{81ED4BDC-53C8-42A3-A1A0-9D64AF71D2E5}" srcOrd="0" destOrd="0" presId="urn:microsoft.com/office/officeart/2005/8/layout/radial6"/>
    <dgm:cxn modelId="{12AC5B23-4264-4330-AA1F-F462CAEC3EFF}" srcId="{5B6305F6-AB22-421E-A509-B3E6D21F1807}" destId="{2753CB5B-690D-4108-AAE5-554AC6EC05F0}" srcOrd="4" destOrd="0" parTransId="{FF5A5D80-E66B-4930-927C-231268D234EF}" sibTransId="{DC211DA6-67EB-4314-A3F1-18D7BCDA6B8D}"/>
    <dgm:cxn modelId="{6A8CB32D-AC7B-4FDD-A424-900384979A5E}" type="presOf" srcId="{F33EC929-01EC-4F0A-9029-9C586780F83B}" destId="{92332A65-A087-49B8-A29F-E2047B74D1F7}" srcOrd="0" destOrd="0" presId="urn:microsoft.com/office/officeart/2005/8/layout/radial6"/>
    <dgm:cxn modelId="{33E7535E-9E8D-4231-9628-119023829C46}" type="presOf" srcId="{53072E07-709C-4602-A7A9-28FBBF5F53A0}" destId="{DD2A5A8B-AA41-4EDE-91E5-A65C4A144579}" srcOrd="0" destOrd="0" presId="urn:microsoft.com/office/officeart/2005/8/layout/radial6"/>
    <dgm:cxn modelId="{CB6B7161-3277-4D66-9F3B-7AC2DCD1B1D5}" type="presOf" srcId="{6C9BA770-1527-41E0-9FC1-462E814ABBCC}" destId="{701A80F7-8C9C-4C59-9596-8B3301C942ED}" srcOrd="0" destOrd="0" presId="urn:microsoft.com/office/officeart/2005/8/layout/radial6"/>
    <dgm:cxn modelId="{FE5BDF63-164D-4479-BFB6-118CEE96DA23}" srcId="{5B6305F6-AB22-421E-A509-B3E6D21F1807}" destId="{FA0EADF7-5B8D-4EBE-AFF8-16A228CD1A07}" srcOrd="6" destOrd="0" parTransId="{C4131865-9958-4A39-8C08-B32B3DEB1605}" sibTransId="{0534A77F-D6B1-42BD-A9BE-FDAD4E01FDCB}"/>
    <dgm:cxn modelId="{39565C67-5037-4D51-BB52-73AB030C9C19}" type="presOf" srcId="{9B6FC35E-3C0E-44F2-9349-A1815DC2C1F0}" destId="{A2AC6308-9096-4E81-9D6C-03EEF2DDDCFB}" srcOrd="0" destOrd="0" presId="urn:microsoft.com/office/officeart/2005/8/layout/radial6"/>
    <dgm:cxn modelId="{6100ED4C-02D4-4A98-B6CA-B246FFDD86F9}" type="presOf" srcId="{1B996AC2-6363-4F15-BD1A-2D4C92256A18}" destId="{FD28610A-46DE-4F2B-BE31-7F3C846A870F}" srcOrd="0" destOrd="0" presId="urn:microsoft.com/office/officeart/2005/8/layout/radial6"/>
    <dgm:cxn modelId="{0AA83950-1935-473E-B8D3-1C285842CD42}" type="presOf" srcId="{DC211DA6-67EB-4314-A3F1-18D7BCDA6B8D}" destId="{EB1449DD-6985-4041-9DB7-2877D4C41D60}" srcOrd="0" destOrd="0" presId="urn:microsoft.com/office/officeart/2005/8/layout/radial6"/>
    <dgm:cxn modelId="{C43CED54-0AD8-4B6F-AC0F-234650DB155C}" srcId="{5B6305F6-AB22-421E-A509-B3E6D21F1807}" destId="{1B996AC2-6363-4F15-BD1A-2D4C92256A18}" srcOrd="5" destOrd="0" parTransId="{A9D9C9CF-AF64-4CCF-A7F3-C71EA659247C}" sibTransId="{4F367DD1-60A3-4523-8719-9CEC83CF6949}"/>
    <dgm:cxn modelId="{64C7A077-E8A7-4750-B249-48CCB403DF12}" srcId="{5B6305F6-AB22-421E-A509-B3E6D21F1807}" destId="{7FAA5936-9C3F-4504-952A-DB5014AC7258}" srcOrd="3" destOrd="0" parTransId="{C45F4E83-6A10-46F7-91AD-AC93A396B061}" sibTransId="{6C8DB3CE-25F1-4EF0-A2F1-32D93A05919C}"/>
    <dgm:cxn modelId="{B4F5C681-823E-4FF8-A23A-FCD2341B7BFA}" srcId="{E31194E5-6F01-4C4D-B519-9151BBBA5AC2}" destId="{5B6305F6-AB22-421E-A509-B3E6D21F1807}" srcOrd="0" destOrd="0" parTransId="{5D5594F7-32AB-4828-A38F-5F05818B5622}" sibTransId="{B2FA821A-059B-41D3-BB02-F540503F26D4}"/>
    <dgm:cxn modelId="{D1D0D386-38D9-44E9-B09D-F73A3A8E40D1}" type="presOf" srcId="{B40461CA-DEBA-4DCF-B074-A0AF0791887B}" destId="{A8AA62B5-2353-4197-8CB7-674E6ED762D8}" srcOrd="0" destOrd="0" presId="urn:microsoft.com/office/officeart/2005/8/layout/radial6"/>
    <dgm:cxn modelId="{34AFF798-60BC-4141-A510-BF607553CC7F}" type="presOf" srcId="{E31194E5-6F01-4C4D-B519-9151BBBA5AC2}" destId="{4B1E4274-D048-40D2-BD55-B85940CD1364}" srcOrd="0" destOrd="0" presId="urn:microsoft.com/office/officeart/2005/8/layout/radial6"/>
    <dgm:cxn modelId="{9CC58499-50E2-410F-9D0A-7D0A833F02D5}" srcId="{5B6305F6-AB22-421E-A509-B3E6D21F1807}" destId="{B40461CA-DEBA-4DCF-B074-A0AF0791887B}" srcOrd="2" destOrd="0" parTransId="{072C99E1-7DE5-4745-9D20-B7F3DCBD519C}" sibTransId="{6C9BA770-1527-41E0-9FC1-462E814ABBCC}"/>
    <dgm:cxn modelId="{3544999F-09BA-4C67-A03D-52F838399C3B}" type="presOf" srcId="{FA0EADF7-5B8D-4EBE-AFF8-16A228CD1A07}" destId="{B3046E75-BEA3-4217-B2CD-94564C7A9F35}" srcOrd="0" destOrd="0" presId="urn:microsoft.com/office/officeart/2005/8/layout/radial6"/>
    <dgm:cxn modelId="{F171DFA0-2AC8-45BC-A2CA-935F7AF20D72}" type="presOf" srcId="{2753CB5B-690D-4108-AAE5-554AC6EC05F0}" destId="{A5BC6A0C-052B-4A19-858E-0E88667BC64A}" srcOrd="0" destOrd="0" presId="urn:microsoft.com/office/officeart/2005/8/layout/radial6"/>
    <dgm:cxn modelId="{3400E3AB-FEC0-4DE9-8020-DB48F9E93943}" type="presOf" srcId="{6BF59AE8-E940-4FC2-B0A0-9144581C3E94}" destId="{D54CE102-D8BA-4A22-8116-F36DA1694E58}" srcOrd="0" destOrd="0" presId="urn:microsoft.com/office/officeart/2005/8/layout/radial6"/>
    <dgm:cxn modelId="{57D3F3AE-8CA8-4D89-88AD-AD029A0433DE}" type="presOf" srcId="{7FAA5936-9C3F-4504-952A-DB5014AC7258}" destId="{841E9F9C-7271-477A-B3B9-21C66FE8EFED}" srcOrd="0" destOrd="0" presId="urn:microsoft.com/office/officeart/2005/8/layout/radial6"/>
    <dgm:cxn modelId="{625E39B0-7A37-43A0-8159-CED20EDF75E6}" type="presOf" srcId="{5B6305F6-AB22-421E-A509-B3E6D21F1807}" destId="{AF81D1CD-A835-441D-9B53-F5A048EA6150}" srcOrd="0" destOrd="0" presId="urn:microsoft.com/office/officeart/2005/8/layout/radial6"/>
    <dgm:cxn modelId="{687550C2-C446-4DBB-81B8-33898E57B62C}" type="presOf" srcId="{4F367DD1-60A3-4523-8719-9CEC83CF6949}" destId="{2CFD213F-23B2-4407-B0D0-DDE67C4D9435}" srcOrd="0" destOrd="0" presId="urn:microsoft.com/office/officeart/2005/8/layout/radial6"/>
    <dgm:cxn modelId="{47D864C3-E9F8-4A71-964A-1CD3AD1205B0}" srcId="{5B6305F6-AB22-421E-A509-B3E6D21F1807}" destId="{53072E07-709C-4602-A7A9-28FBBF5F53A0}" srcOrd="0" destOrd="0" parTransId="{37A693D9-0A64-4DFF-85E7-09863614BE43}" sibTransId="{6BF59AE8-E940-4FC2-B0A0-9144581C3E94}"/>
    <dgm:cxn modelId="{8931ECC3-3F23-4DAA-9F2A-1363E169246A}" srcId="{5B6305F6-AB22-421E-A509-B3E6D21F1807}" destId="{9B6FC35E-3C0E-44F2-9349-A1815DC2C1F0}" srcOrd="1" destOrd="0" parTransId="{AA3B7F4B-5F51-416C-8213-D3BA16E41B14}" sibTransId="{F33EC929-01EC-4F0A-9029-9C586780F83B}"/>
    <dgm:cxn modelId="{D3112EE6-3482-4D5E-BB46-5C0BB9422418}" type="presOf" srcId="{6C8DB3CE-25F1-4EF0-A2F1-32D93A05919C}" destId="{A85DAEC4-BD19-49F3-9998-674EA6DA2561}" srcOrd="0" destOrd="0" presId="urn:microsoft.com/office/officeart/2005/8/layout/radial6"/>
    <dgm:cxn modelId="{163F945A-5373-451A-A70B-566E7796E23E}" type="presParOf" srcId="{4B1E4274-D048-40D2-BD55-B85940CD1364}" destId="{AF81D1CD-A835-441D-9B53-F5A048EA6150}" srcOrd="0" destOrd="0" presId="urn:microsoft.com/office/officeart/2005/8/layout/radial6"/>
    <dgm:cxn modelId="{85B6BC86-D967-4945-9238-0B47793708DF}" type="presParOf" srcId="{4B1E4274-D048-40D2-BD55-B85940CD1364}" destId="{DD2A5A8B-AA41-4EDE-91E5-A65C4A144579}" srcOrd="1" destOrd="0" presId="urn:microsoft.com/office/officeart/2005/8/layout/radial6"/>
    <dgm:cxn modelId="{81CEDD15-1FB5-4BE8-B621-D6E2022E05F1}" type="presParOf" srcId="{4B1E4274-D048-40D2-BD55-B85940CD1364}" destId="{418EF9A6-757E-46A8-83CE-AF524876CE1B}" srcOrd="2" destOrd="0" presId="urn:microsoft.com/office/officeart/2005/8/layout/radial6"/>
    <dgm:cxn modelId="{FBD822EE-9D86-4795-BA72-B6952E7327E0}" type="presParOf" srcId="{4B1E4274-D048-40D2-BD55-B85940CD1364}" destId="{D54CE102-D8BA-4A22-8116-F36DA1694E58}" srcOrd="3" destOrd="0" presId="urn:microsoft.com/office/officeart/2005/8/layout/radial6"/>
    <dgm:cxn modelId="{18B56C0B-4EBA-4687-9F37-CE27D58D3FD7}" type="presParOf" srcId="{4B1E4274-D048-40D2-BD55-B85940CD1364}" destId="{A2AC6308-9096-4E81-9D6C-03EEF2DDDCFB}" srcOrd="4" destOrd="0" presId="urn:microsoft.com/office/officeart/2005/8/layout/radial6"/>
    <dgm:cxn modelId="{0C6A415A-6436-4263-9E45-52270CA3EF65}" type="presParOf" srcId="{4B1E4274-D048-40D2-BD55-B85940CD1364}" destId="{B5CEC3D3-0F1B-4175-885C-EB549F3DEBDA}" srcOrd="5" destOrd="0" presId="urn:microsoft.com/office/officeart/2005/8/layout/radial6"/>
    <dgm:cxn modelId="{09B80014-B30E-4F9C-AA6D-89F94A9E54FE}" type="presParOf" srcId="{4B1E4274-D048-40D2-BD55-B85940CD1364}" destId="{92332A65-A087-49B8-A29F-E2047B74D1F7}" srcOrd="6" destOrd="0" presId="urn:microsoft.com/office/officeart/2005/8/layout/radial6"/>
    <dgm:cxn modelId="{79F6B7E4-2FA4-4642-ACC7-DA602B50C4FD}" type="presParOf" srcId="{4B1E4274-D048-40D2-BD55-B85940CD1364}" destId="{A8AA62B5-2353-4197-8CB7-674E6ED762D8}" srcOrd="7" destOrd="0" presId="urn:microsoft.com/office/officeart/2005/8/layout/radial6"/>
    <dgm:cxn modelId="{FCCDEB45-5684-4151-B005-C8736A2CB2F2}" type="presParOf" srcId="{4B1E4274-D048-40D2-BD55-B85940CD1364}" destId="{E1007626-FDF8-4C40-841D-98B3A3001A5E}" srcOrd="8" destOrd="0" presId="urn:microsoft.com/office/officeart/2005/8/layout/radial6"/>
    <dgm:cxn modelId="{BB8E7DFD-D778-46B2-8A5B-6D52033BF74D}" type="presParOf" srcId="{4B1E4274-D048-40D2-BD55-B85940CD1364}" destId="{701A80F7-8C9C-4C59-9596-8B3301C942ED}" srcOrd="9" destOrd="0" presId="urn:microsoft.com/office/officeart/2005/8/layout/radial6"/>
    <dgm:cxn modelId="{0A1B8403-CF0F-4EDB-A5E9-20541F032834}" type="presParOf" srcId="{4B1E4274-D048-40D2-BD55-B85940CD1364}" destId="{841E9F9C-7271-477A-B3B9-21C66FE8EFED}" srcOrd="10" destOrd="0" presId="urn:microsoft.com/office/officeart/2005/8/layout/radial6"/>
    <dgm:cxn modelId="{99F7E7E3-EC80-42D7-BD6E-99199E07AA18}" type="presParOf" srcId="{4B1E4274-D048-40D2-BD55-B85940CD1364}" destId="{94F892A6-E879-4DFC-9E66-E067CB021F72}" srcOrd="11" destOrd="0" presId="urn:microsoft.com/office/officeart/2005/8/layout/radial6"/>
    <dgm:cxn modelId="{6EFAD409-E846-471A-AF64-681AF8715659}" type="presParOf" srcId="{4B1E4274-D048-40D2-BD55-B85940CD1364}" destId="{A85DAEC4-BD19-49F3-9998-674EA6DA2561}" srcOrd="12" destOrd="0" presId="urn:microsoft.com/office/officeart/2005/8/layout/radial6"/>
    <dgm:cxn modelId="{4B7DDB5B-58D3-43CC-B772-2EA77BD1CB20}" type="presParOf" srcId="{4B1E4274-D048-40D2-BD55-B85940CD1364}" destId="{A5BC6A0C-052B-4A19-858E-0E88667BC64A}" srcOrd="13" destOrd="0" presId="urn:microsoft.com/office/officeart/2005/8/layout/radial6"/>
    <dgm:cxn modelId="{57ADD352-F08F-467B-8439-D3A06AC0244D}" type="presParOf" srcId="{4B1E4274-D048-40D2-BD55-B85940CD1364}" destId="{7C04CCD8-E7A9-4AA2-8D09-DB22DEA87F04}" srcOrd="14" destOrd="0" presId="urn:microsoft.com/office/officeart/2005/8/layout/radial6"/>
    <dgm:cxn modelId="{5CC80FCD-72D8-42F9-B91D-4F41180DB5FA}" type="presParOf" srcId="{4B1E4274-D048-40D2-BD55-B85940CD1364}" destId="{EB1449DD-6985-4041-9DB7-2877D4C41D60}" srcOrd="15" destOrd="0" presId="urn:microsoft.com/office/officeart/2005/8/layout/radial6"/>
    <dgm:cxn modelId="{888B5815-4853-4786-8146-E80F968EAAE7}" type="presParOf" srcId="{4B1E4274-D048-40D2-BD55-B85940CD1364}" destId="{FD28610A-46DE-4F2B-BE31-7F3C846A870F}" srcOrd="16" destOrd="0" presId="urn:microsoft.com/office/officeart/2005/8/layout/radial6"/>
    <dgm:cxn modelId="{3E7F1C09-EED8-4CEE-8AD4-D3389EE7AB78}" type="presParOf" srcId="{4B1E4274-D048-40D2-BD55-B85940CD1364}" destId="{A01F0D8C-4F91-4729-8405-E8A24FFA52E1}" srcOrd="17" destOrd="0" presId="urn:microsoft.com/office/officeart/2005/8/layout/radial6"/>
    <dgm:cxn modelId="{91B2D158-F8C5-4921-A0BE-CD56BCCA66C9}" type="presParOf" srcId="{4B1E4274-D048-40D2-BD55-B85940CD1364}" destId="{2CFD213F-23B2-4407-B0D0-DDE67C4D9435}" srcOrd="18" destOrd="0" presId="urn:microsoft.com/office/officeart/2005/8/layout/radial6"/>
    <dgm:cxn modelId="{DAD94356-1061-4C93-B6CB-CE0F79321C71}" type="presParOf" srcId="{4B1E4274-D048-40D2-BD55-B85940CD1364}" destId="{B3046E75-BEA3-4217-B2CD-94564C7A9F35}" srcOrd="19" destOrd="0" presId="urn:microsoft.com/office/officeart/2005/8/layout/radial6"/>
    <dgm:cxn modelId="{1099D819-E301-442F-BF52-50B8C648B237}" type="presParOf" srcId="{4B1E4274-D048-40D2-BD55-B85940CD1364}" destId="{4A69E66F-AEAE-4FA0-A07E-958D97B03ECB}" srcOrd="20" destOrd="0" presId="urn:microsoft.com/office/officeart/2005/8/layout/radial6"/>
    <dgm:cxn modelId="{CCDD617C-B68B-4E11-BF20-EF4D8E52DD0A}" type="presParOf" srcId="{4B1E4274-D048-40D2-BD55-B85940CD1364}" destId="{81ED4BDC-53C8-42A3-A1A0-9D64AF71D2E5}" srcOrd="21"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30D20C-594B-4E75-9AF9-059D3609A3C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2E7680A6-2DE8-45FC-B302-8B0F22F4AD37}">
      <dgm:prSet phldrT="[Text]" custT="1"/>
      <dgm:spPr>
        <a:solidFill>
          <a:srgbClr val="2E83C3"/>
        </a:solidFill>
      </dgm:spPr>
      <dgm:t>
        <a:bodyPr/>
        <a:lstStyle/>
        <a:p>
          <a:pPr algn="l">
            <a:buSzPts val="1000"/>
            <a:buFont typeface="Symbol" panose="05050102010706020507" pitchFamily="18" charset="2"/>
            <a:buChar char=""/>
          </a:pPr>
          <a:r>
            <a:rPr lang="en-IN" sz="1400" b="1">
              <a:solidFill>
                <a:schemeClr val="bg1"/>
              </a:solidFill>
              <a:latin typeface="+mn-lt"/>
              <a:cs typeface="Times New Roman" panose="02020603050405020304" pitchFamily="18" charset="0"/>
            </a:rPr>
            <a:t>FINISHED DOSAGE FORMULATIONS (FDF)</a:t>
          </a:r>
          <a:r>
            <a:rPr lang="en-US" sz="1400" b="1" baseline="30000">
              <a:solidFill>
                <a:schemeClr val="bg1"/>
              </a:solidFill>
              <a:latin typeface="+mn-lt"/>
              <a:ea typeface="Calibri" panose="020F0502020204030204" pitchFamily="34" charset="0"/>
              <a:cs typeface="Times New Roman" panose="02020603050405020304" pitchFamily="18" charset="0"/>
            </a:rPr>
            <a:t>(2)</a:t>
          </a:r>
          <a:endParaRPr lang="en-IN" sz="1400" b="1">
            <a:solidFill>
              <a:schemeClr val="bg1"/>
            </a:solidFill>
            <a:latin typeface="+mn-lt"/>
            <a:cs typeface="Times New Roman" panose="02020603050405020304" pitchFamily="18" charset="0"/>
          </a:endParaRPr>
        </a:p>
        <a:p>
          <a:pPr algn="l">
            <a:buSzPts val="1000"/>
            <a:buFont typeface="Symbol" panose="05050102010706020507" pitchFamily="18" charset="2"/>
            <a:buChar char=""/>
          </a:pPr>
          <a:r>
            <a:rPr lang="en-IN" sz="1400">
              <a:solidFill>
                <a:schemeClr val="bg1"/>
              </a:solidFill>
              <a:latin typeface="+mn-lt"/>
              <a:cs typeface="Times New Roman" panose="02020603050405020304" pitchFamily="18" charset="0"/>
            </a:rPr>
            <a:t>- 25 commercial</a:t>
          </a:r>
          <a:r>
            <a:rPr lang="en-US" sz="1400">
              <a:solidFill>
                <a:schemeClr val="bg1"/>
              </a:solidFill>
              <a:latin typeface="+mn-lt"/>
              <a:cs typeface="Times New Roman" panose="02020603050405020304" pitchFamily="18" charset="0"/>
            </a:rPr>
            <a:t>​ products</a:t>
          </a:r>
        </a:p>
        <a:p>
          <a:pPr algn="l">
            <a:buSzPts val="1000"/>
            <a:buFont typeface="Symbol" panose="05050102010706020507" pitchFamily="18" charset="2"/>
            <a:buChar char=""/>
          </a:pPr>
          <a:r>
            <a:rPr lang="en-US" sz="1400">
              <a:solidFill>
                <a:schemeClr val="bg1"/>
              </a:solidFill>
              <a:latin typeface="+mn-lt"/>
              <a:cs typeface="Times New Roman" panose="02020603050405020304" pitchFamily="18" charset="0"/>
            </a:rPr>
            <a:t>- 19</a:t>
          </a:r>
          <a:r>
            <a:rPr lang="en-IN" sz="1400">
              <a:solidFill>
                <a:schemeClr val="bg1"/>
              </a:solidFill>
              <a:latin typeface="+mn-lt"/>
              <a:cs typeface="Times New Roman" panose="02020603050405020304" pitchFamily="18" charset="0"/>
            </a:rPr>
            <a:t> Para IV ANDAs in pipeline</a:t>
          </a:r>
          <a:r>
            <a:rPr lang="en-US" sz="1400">
              <a:solidFill>
                <a:schemeClr val="bg1"/>
              </a:solidFill>
              <a:latin typeface="+mn-lt"/>
              <a:cs typeface="Times New Roman" panose="02020603050405020304" pitchFamily="18" charset="0"/>
            </a:rPr>
            <a:t>​</a:t>
          </a:r>
          <a:endParaRPr lang="en-IN" sz="1400">
            <a:solidFill>
              <a:schemeClr val="bg1"/>
            </a:solidFill>
            <a:latin typeface="+mn-lt"/>
            <a:cs typeface="Times New Roman" panose="02020603050405020304" pitchFamily="18" charset="0"/>
          </a:endParaRPr>
        </a:p>
      </dgm:t>
    </dgm:pt>
    <dgm:pt modelId="{B2CBC7FC-8793-4636-947B-1F6BD4B6F897}" type="parTrans" cxnId="{DAFDC563-B69B-4398-B0C9-5D63AD512FCA}">
      <dgm:prSet/>
      <dgm:spPr/>
      <dgm:t>
        <a:bodyPr/>
        <a:lstStyle/>
        <a:p>
          <a:endParaRPr lang="en-IN" sz="1400">
            <a:solidFill>
              <a:schemeClr val="bg1"/>
            </a:solidFill>
            <a:latin typeface="+mn-lt"/>
          </a:endParaRPr>
        </a:p>
      </dgm:t>
    </dgm:pt>
    <dgm:pt modelId="{68E02265-D1A2-4A14-82B3-3A5BC712528F}" type="sibTrans" cxnId="{DAFDC563-B69B-4398-B0C9-5D63AD512FCA}">
      <dgm:prSet/>
      <dgm:spPr/>
      <dgm:t>
        <a:bodyPr/>
        <a:lstStyle/>
        <a:p>
          <a:endParaRPr lang="en-IN" sz="1400">
            <a:solidFill>
              <a:schemeClr val="bg1"/>
            </a:solidFill>
            <a:latin typeface="+mn-lt"/>
          </a:endParaRPr>
        </a:p>
      </dgm:t>
    </dgm:pt>
    <dgm:pt modelId="{56E8B370-F85B-4BFB-924B-1375F0AD016B}">
      <dgm:prSet phldrT="[Text]" custT="1"/>
      <dgm:spPr>
        <a:solidFill>
          <a:srgbClr val="EAF6FC"/>
        </a:solidFill>
      </dgm:spPr>
      <dgm:t>
        <a:bodyPr/>
        <a:lstStyle/>
        <a:p>
          <a:pPr algn="l">
            <a:buSzPts val="1000"/>
            <a:buFont typeface="Symbol" panose="05050102010706020507" pitchFamily="18" charset="2"/>
            <a:buChar char=""/>
          </a:pPr>
          <a:r>
            <a:rPr lang="en-IN" sz="1400" b="1">
              <a:solidFill>
                <a:schemeClr val="tx1"/>
              </a:solidFill>
              <a:latin typeface="+mn-lt"/>
              <a:cs typeface="Times New Roman" panose="02020603050405020304" pitchFamily="18" charset="0"/>
            </a:rPr>
            <a:t>ACTIVE PHARMACEUTICAL INGREDIENTS</a:t>
          </a:r>
          <a:r>
            <a:rPr lang="en-US" sz="1400">
              <a:solidFill>
                <a:schemeClr val="tx1"/>
              </a:solidFill>
              <a:latin typeface="+mn-lt"/>
              <a:cs typeface="Times New Roman" panose="02020603050405020304" pitchFamily="18" charset="0"/>
            </a:rPr>
            <a:t>​ (API)</a:t>
          </a:r>
        </a:p>
        <a:p>
          <a:pPr algn="l">
            <a:buSzPts val="1000"/>
            <a:buFont typeface="Symbol" panose="05050102010706020507" pitchFamily="18" charset="2"/>
            <a:buChar char=""/>
          </a:pPr>
          <a:r>
            <a:rPr lang="en-US" sz="1400">
              <a:solidFill>
                <a:schemeClr val="tx1"/>
              </a:solidFill>
              <a:latin typeface="+mn-lt"/>
              <a:cs typeface="Times New Roman" panose="02020603050405020304" pitchFamily="18" charset="0"/>
            </a:rPr>
            <a:t>- </a:t>
          </a:r>
          <a:r>
            <a:rPr lang="en-IN" sz="1400">
              <a:solidFill>
                <a:schemeClr val="tx1"/>
              </a:solidFill>
              <a:latin typeface="+mn-lt"/>
              <a:cs typeface="Times New Roman" panose="02020603050405020304" pitchFamily="18" charset="0"/>
            </a:rPr>
            <a:t>49 Cumulative DMFs filed</a:t>
          </a:r>
          <a:r>
            <a:rPr lang="en-US" sz="1400">
              <a:solidFill>
                <a:schemeClr val="tx1"/>
              </a:solidFill>
              <a:latin typeface="+mn-lt"/>
              <a:cs typeface="Times New Roman" panose="02020603050405020304" pitchFamily="18" charset="0"/>
            </a:rPr>
            <a:t>​</a:t>
          </a:r>
        </a:p>
        <a:p>
          <a:pPr algn="l">
            <a:buSzPts val="1000"/>
            <a:buFont typeface="Symbol" panose="05050102010706020507" pitchFamily="18" charset="2"/>
            <a:buChar char=""/>
          </a:pPr>
          <a:r>
            <a:rPr lang="en-US" sz="1400">
              <a:solidFill>
                <a:schemeClr val="tx1"/>
              </a:solidFill>
              <a:latin typeface="+mn-lt"/>
              <a:cs typeface="Times New Roman" panose="02020603050405020304" pitchFamily="18" charset="0"/>
            </a:rPr>
            <a:t>- 39 active DMFs</a:t>
          </a:r>
          <a:r>
            <a:rPr lang="en-US" sz="1400" b="1" baseline="30000">
              <a:solidFill>
                <a:schemeClr val="tx1"/>
              </a:solidFill>
              <a:latin typeface="+mn-lt"/>
              <a:ea typeface="Calibri" panose="020F0502020204030204" pitchFamily="34" charset="0"/>
              <a:cs typeface="Times New Roman" panose="02020603050405020304" pitchFamily="18" charset="0"/>
            </a:rPr>
            <a:t>(2)</a:t>
          </a:r>
          <a:endParaRPr lang="en-US" sz="1400">
            <a:solidFill>
              <a:schemeClr val="tx1"/>
            </a:solidFill>
            <a:latin typeface="+mn-lt"/>
            <a:cs typeface="Times New Roman" panose="02020603050405020304" pitchFamily="18" charset="0"/>
          </a:endParaRPr>
        </a:p>
        <a:p>
          <a:pPr algn="l">
            <a:buSzPts val="1000"/>
            <a:buFont typeface="Symbol" panose="05050102010706020507" pitchFamily="18" charset="2"/>
            <a:buChar char=""/>
          </a:pPr>
          <a:endParaRPr lang="en-IN" sz="1400">
            <a:solidFill>
              <a:schemeClr val="tx1"/>
            </a:solidFill>
            <a:latin typeface="+mn-lt"/>
          </a:endParaRPr>
        </a:p>
      </dgm:t>
    </dgm:pt>
    <dgm:pt modelId="{1FE26E51-1BB9-4B0A-81B1-2CE51C6CA511}" type="parTrans" cxnId="{B6AD7BC9-9666-4BBA-A3FC-3D86C965FAB5}">
      <dgm:prSet/>
      <dgm:spPr/>
      <dgm:t>
        <a:bodyPr/>
        <a:lstStyle/>
        <a:p>
          <a:endParaRPr lang="en-IN" sz="1400">
            <a:solidFill>
              <a:schemeClr val="bg1"/>
            </a:solidFill>
            <a:latin typeface="+mn-lt"/>
          </a:endParaRPr>
        </a:p>
      </dgm:t>
    </dgm:pt>
    <dgm:pt modelId="{3257069B-0A2A-4FDB-AE76-78957B021A15}" type="sibTrans" cxnId="{B6AD7BC9-9666-4BBA-A3FC-3D86C965FAB5}">
      <dgm:prSet/>
      <dgm:spPr/>
      <dgm:t>
        <a:bodyPr/>
        <a:lstStyle/>
        <a:p>
          <a:endParaRPr lang="en-IN" sz="1400">
            <a:solidFill>
              <a:schemeClr val="bg1"/>
            </a:solidFill>
            <a:latin typeface="+mn-lt"/>
          </a:endParaRPr>
        </a:p>
      </dgm:t>
    </dgm:pt>
    <dgm:pt modelId="{CBF38E2A-AB2A-44FB-B8F9-745C9ABF25E7}" type="pres">
      <dgm:prSet presAssocID="{B330D20C-594B-4E75-9AF9-059D3609A3CB}" presName="diagram" presStyleCnt="0">
        <dgm:presLayoutVars>
          <dgm:dir/>
          <dgm:resizeHandles val="exact"/>
        </dgm:presLayoutVars>
      </dgm:prSet>
      <dgm:spPr/>
    </dgm:pt>
    <dgm:pt modelId="{54DD14E6-3712-47E8-9C8E-20262A6C3399}" type="pres">
      <dgm:prSet presAssocID="{2E7680A6-2DE8-45FC-B302-8B0F22F4AD37}" presName="node" presStyleLbl="node1" presStyleIdx="0" presStyleCnt="2">
        <dgm:presLayoutVars>
          <dgm:bulletEnabled val="1"/>
        </dgm:presLayoutVars>
      </dgm:prSet>
      <dgm:spPr/>
    </dgm:pt>
    <dgm:pt modelId="{D9D913CA-7247-470B-8E0A-80D8105BAA08}" type="pres">
      <dgm:prSet presAssocID="{68E02265-D1A2-4A14-82B3-3A5BC712528F}" presName="sibTrans" presStyleCnt="0"/>
      <dgm:spPr/>
    </dgm:pt>
    <dgm:pt modelId="{30D0C337-12EF-4E33-B110-CE13A2A552FF}" type="pres">
      <dgm:prSet presAssocID="{56E8B370-F85B-4BFB-924B-1375F0AD016B}" presName="node" presStyleLbl="node1" presStyleIdx="1" presStyleCnt="2" custLinFactY="173372" custLinFactNeighborY="200000">
        <dgm:presLayoutVars>
          <dgm:bulletEnabled val="1"/>
        </dgm:presLayoutVars>
      </dgm:prSet>
      <dgm:spPr/>
    </dgm:pt>
  </dgm:ptLst>
  <dgm:cxnLst>
    <dgm:cxn modelId="{7DEAAC32-EB48-4729-B84B-E02B7609E300}" type="presOf" srcId="{B330D20C-594B-4E75-9AF9-059D3609A3CB}" destId="{CBF38E2A-AB2A-44FB-B8F9-745C9ABF25E7}" srcOrd="0" destOrd="0" presId="urn:microsoft.com/office/officeart/2005/8/layout/default"/>
    <dgm:cxn modelId="{DAFDC563-B69B-4398-B0C9-5D63AD512FCA}" srcId="{B330D20C-594B-4E75-9AF9-059D3609A3CB}" destId="{2E7680A6-2DE8-45FC-B302-8B0F22F4AD37}" srcOrd="0" destOrd="0" parTransId="{B2CBC7FC-8793-4636-947B-1F6BD4B6F897}" sibTransId="{68E02265-D1A2-4A14-82B3-3A5BC712528F}"/>
    <dgm:cxn modelId="{3EBEDCA2-51B3-4A3B-AD09-697A55AF58DD}" type="presOf" srcId="{56E8B370-F85B-4BFB-924B-1375F0AD016B}" destId="{30D0C337-12EF-4E33-B110-CE13A2A552FF}" srcOrd="0" destOrd="0" presId="urn:microsoft.com/office/officeart/2005/8/layout/default"/>
    <dgm:cxn modelId="{B6AD7BC9-9666-4BBA-A3FC-3D86C965FAB5}" srcId="{B330D20C-594B-4E75-9AF9-059D3609A3CB}" destId="{56E8B370-F85B-4BFB-924B-1375F0AD016B}" srcOrd="1" destOrd="0" parTransId="{1FE26E51-1BB9-4B0A-81B1-2CE51C6CA511}" sibTransId="{3257069B-0A2A-4FDB-AE76-78957B021A15}"/>
    <dgm:cxn modelId="{6FC649E6-5DBA-490A-AE76-BDE222A275D9}" type="presOf" srcId="{2E7680A6-2DE8-45FC-B302-8B0F22F4AD37}" destId="{54DD14E6-3712-47E8-9C8E-20262A6C3399}" srcOrd="0" destOrd="0" presId="urn:microsoft.com/office/officeart/2005/8/layout/default"/>
    <dgm:cxn modelId="{B4A0677D-8449-4C2C-B1A2-9FFB17FB0816}" type="presParOf" srcId="{CBF38E2A-AB2A-44FB-B8F9-745C9ABF25E7}" destId="{54DD14E6-3712-47E8-9C8E-20262A6C3399}" srcOrd="0" destOrd="0" presId="urn:microsoft.com/office/officeart/2005/8/layout/default"/>
    <dgm:cxn modelId="{905B34F7-382A-4CA3-8F78-1A31F9222100}" type="presParOf" srcId="{CBF38E2A-AB2A-44FB-B8F9-745C9ABF25E7}" destId="{D9D913CA-7247-470B-8E0A-80D8105BAA08}" srcOrd="1" destOrd="0" presId="urn:microsoft.com/office/officeart/2005/8/layout/default"/>
    <dgm:cxn modelId="{02AF3C60-742B-4622-A407-2A666280702D}" type="presParOf" srcId="{CBF38E2A-AB2A-44FB-B8F9-745C9ABF25E7}" destId="{30D0C337-12EF-4E33-B110-CE13A2A552FF}" srcOrd="2" destOrd="0" presId="urn:microsoft.com/office/officeart/2005/8/layout/default"/>
  </dgm:cxnLst>
  <dgm:bg>
    <a:solidFill>
      <a:srgbClr val="2E83C3"/>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4A784-E07B-4E21-B59F-101226B02571}">
      <dsp:nvSpPr>
        <dsp:cNvPr id="0" name=""/>
        <dsp:cNvSpPr/>
      </dsp:nvSpPr>
      <dsp:spPr>
        <a:xfrm>
          <a:off x="0" y="2165"/>
          <a:ext cx="106920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4CA54E-AEB0-4E9F-80C4-1CDBA4DE5185}">
      <dsp:nvSpPr>
        <dsp:cNvPr id="0" name=""/>
        <dsp:cNvSpPr/>
      </dsp:nvSpPr>
      <dsp:spPr>
        <a:xfrm>
          <a:off x="0" y="2165"/>
          <a:ext cx="10692000" cy="6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Clr>
              <a:schemeClr val="tx2"/>
            </a:buClr>
            <a:buFont typeface="Wingdings" panose="05000000000000000000" pitchFamily="2" charset="2"/>
            <a:buNone/>
          </a:pPr>
          <a:r>
            <a:rPr lang="en-US" sz="1400" kern="1200">
              <a:ln w="0"/>
              <a:solidFill>
                <a:schemeClr val="bg1"/>
              </a:solidFill>
              <a:effectLst/>
              <a:latin typeface="+mn-lt"/>
              <a:cs typeface="Calibri"/>
            </a:rPr>
            <a:t> </a:t>
          </a:r>
          <a:r>
            <a:rPr lang="en-US" sz="1400" b="1" kern="1200">
              <a:ln w="0"/>
              <a:solidFill>
                <a:schemeClr val="bg1"/>
              </a:solidFill>
              <a:effectLst/>
              <a:latin typeface="+mn-lt"/>
              <a:cs typeface="Calibri"/>
            </a:rPr>
            <a:t>Vertically integrated</a:t>
          </a:r>
          <a:r>
            <a:rPr lang="en-US" sz="1400" kern="1200">
              <a:ln w="0"/>
              <a:solidFill>
                <a:schemeClr val="bg1"/>
              </a:solidFill>
              <a:effectLst/>
              <a:latin typeface="+mn-lt"/>
              <a:cs typeface="Calibri"/>
            </a:rPr>
            <a:t> pharmaceutical company with presence across geographies - India, US and ROW</a:t>
          </a:r>
          <a:endParaRPr lang="en-IN" sz="1400" kern="1200">
            <a:solidFill>
              <a:schemeClr val="bg1"/>
            </a:solidFill>
            <a:effectLst/>
            <a:latin typeface="+mn-lt"/>
            <a:cs typeface="Calibri"/>
          </a:endParaRPr>
        </a:p>
      </dsp:txBody>
      <dsp:txXfrm>
        <a:off x="0" y="2165"/>
        <a:ext cx="10692000" cy="618400"/>
      </dsp:txXfrm>
    </dsp:sp>
    <dsp:sp modelId="{19F18198-5CAC-4699-AA68-5F02964C3796}">
      <dsp:nvSpPr>
        <dsp:cNvPr id="0" name=""/>
        <dsp:cNvSpPr/>
      </dsp:nvSpPr>
      <dsp:spPr>
        <a:xfrm>
          <a:off x="0" y="620565"/>
          <a:ext cx="106920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448D70-9DD2-4DF1-AB33-FEC6EF699E51}">
      <dsp:nvSpPr>
        <dsp:cNvPr id="0" name=""/>
        <dsp:cNvSpPr/>
      </dsp:nvSpPr>
      <dsp:spPr>
        <a:xfrm>
          <a:off x="10441" y="665356"/>
          <a:ext cx="10681558" cy="1044398"/>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Clr>
              <a:schemeClr val="tx2"/>
            </a:buClr>
            <a:buNone/>
          </a:pPr>
          <a:r>
            <a:rPr lang="en-US" sz="1400" b="1" kern="1200">
              <a:ln w="0"/>
              <a:solidFill>
                <a:schemeClr val="bg1"/>
              </a:solidFill>
              <a:effectLst/>
              <a:latin typeface="+mn-lt"/>
              <a:cs typeface="Calibri"/>
            </a:rPr>
            <a:t>Strong brand position </a:t>
          </a:r>
          <a:r>
            <a:rPr lang="en-US" sz="1400" kern="1200">
              <a:ln w="0"/>
              <a:solidFill>
                <a:schemeClr val="bg1"/>
              </a:solidFill>
              <a:effectLst/>
              <a:latin typeface="+mn-lt"/>
              <a:cs typeface="Calibri"/>
            </a:rPr>
            <a:t>in domestic pharma segments</a:t>
          </a:r>
        </a:p>
        <a:p>
          <a:pPr marL="0" lvl="0" indent="0" algn="just" defTabSz="622300">
            <a:lnSpc>
              <a:spcPct val="90000"/>
            </a:lnSpc>
            <a:spcBef>
              <a:spcPct val="0"/>
            </a:spcBef>
            <a:spcAft>
              <a:spcPct val="35000"/>
            </a:spcAft>
            <a:buClr>
              <a:schemeClr val="tx2"/>
            </a:buClr>
            <a:buNone/>
          </a:pPr>
          <a:r>
            <a:rPr lang="en-US" sz="1100" kern="1200">
              <a:ln w="0"/>
              <a:solidFill>
                <a:schemeClr val="bg1"/>
              </a:solidFill>
              <a:effectLst/>
              <a:latin typeface="+mn-lt"/>
              <a:cs typeface="Calibri"/>
            </a:rPr>
            <a:t>- Well established player in oncology with brands catering to diseases including breast, bone, lung and ovarian cancer</a:t>
          </a:r>
        </a:p>
        <a:p>
          <a:pPr marL="0" lvl="0" indent="0" algn="just" defTabSz="622300">
            <a:lnSpc>
              <a:spcPct val="90000"/>
            </a:lnSpc>
            <a:spcBef>
              <a:spcPct val="0"/>
            </a:spcBef>
            <a:spcAft>
              <a:spcPct val="35000"/>
            </a:spcAft>
            <a:buClr>
              <a:schemeClr val="tx2"/>
            </a:buClr>
            <a:buNone/>
          </a:pPr>
          <a:r>
            <a:rPr lang="en-US" sz="1100" kern="1200">
              <a:ln w="0"/>
              <a:solidFill>
                <a:schemeClr val="bg1"/>
              </a:solidFill>
              <a:effectLst/>
              <a:latin typeface="+mn-lt"/>
              <a:cs typeface="Calibri"/>
            </a:rPr>
            <a:t>- Growing presence in Cardio and Diabetes products</a:t>
          </a:r>
          <a:endParaRPr lang="en-IN" sz="1100" kern="1200">
            <a:solidFill>
              <a:schemeClr val="bg1"/>
            </a:solidFill>
            <a:effectLst/>
            <a:latin typeface="+mn-lt"/>
            <a:cs typeface="Calibri"/>
          </a:endParaRPr>
        </a:p>
      </dsp:txBody>
      <dsp:txXfrm>
        <a:off x="10441" y="665356"/>
        <a:ext cx="10681558" cy="1044398"/>
      </dsp:txXfrm>
    </dsp:sp>
    <dsp:sp modelId="{6068E2A2-6496-4DBD-916D-1B9116349E64}">
      <dsp:nvSpPr>
        <dsp:cNvPr id="0" name=""/>
        <dsp:cNvSpPr/>
      </dsp:nvSpPr>
      <dsp:spPr>
        <a:xfrm>
          <a:off x="0" y="1752409"/>
          <a:ext cx="106920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0580A5-56CE-4474-B5C5-9DB93765A1D9}">
      <dsp:nvSpPr>
        <dsp:cNvPr id="0" name=""/>
        <dsp:cNvSpPr/>
      </dsp:nvSpPr>
      <dsp:spPr>
        <a:xfrm>
          <a:off x="0" y="1718838"/>
          <a:ext cx="10681558" cy="624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Clr>
              <a:schemeClr val="tx2"/>
            </a:buClr>
            <a:buFont typeface="Wingdings" panose="05000000000000000000" pitchFamily="2" charset="2"/>
            <a:buNone/>
          </a:pPr>
          <a:r>
            <a:rPr lang="en-US" sz="1400" kern="1200">
              <a:ln w="0"/>
              <a:solidFill>
                <a:schemeClr val="bg1"/>
              </a:solidFill>
              <a:effectLst/>
              <a:latin typeface="+mn-lt"/>
              <a:cs typeface="Calibri"/>
            </a:rPr>
            <a:t> Focused on </a:t>
          </a:r>
          <a:r>
            <a:rPr lang="en-US" sz="1400" b="1" kern="1200">
              <a:ln w="0"/>
              <a:solidFill>
                <a:schemeClr val="bg1"/>
              </a:solidFill>
              <a:effectLst/>
              <a:latin typeface="+mn-lt"/>
              <a:cs typeface="Calibri"/>
            </a:rPr>
            <a:t>complex generics for the US Markets</a:t>
          </a:r>
          <a:r>
            <a:rPr lang="en-US" sz="1400" kern="1200">
              <a:ln w="0"/>
              <a:solidFill>
                <a:schemeClr val="bg1"/>
              </a:solidFill>
              <a:effectLst/>
              <a:latin typeface="+mn-lt"/>
              <a:cs typeface="Calibri"/>
            </a:rPr>
            <a:t> with niche Para IV and Para III filings</a:t>
          </a:r>
          <a:endParaRPr lang="en-IN" sz="1400" kern="1200">
            <a:solidFill>
              <a:schemeClr val="bg1"/>
            </a:solidFill>
            <a:effectLst/>
            <a:latin typeface="+mn-lt"/>
            <a:cs typeface="Calibri"/>
          </a:endParaRPr>
        </a:p>
      </dsp:txBody>
      <dsp:txXfrm>
        <a:off x="0" y="1718838"/>
        <a:ext cx="10681558" cy="624436"/>
      </dsp:txXfrm>
    </dsp:sp>
    <dsp:sp modelId="{DA2333A5-1F09-468E-8DA3-E131A32256C2}">
      <dsp:nvSpPr>
        <dsp:cNvPr id="0" name=""/>
        <dsp:cNvSpPr/>
      </dsp:nvSpPr>
      <dsp:spPr>
        <a:xfrm>
          <a:off x="0" y="2289400"/>
          <a:ext cx="106920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D0FEE7-2E6B-4B19-A58D-B7675D443A36}">
      <dsp:nvSpPr>
        <dsp:cNvPr id="0" name=""/>
        <dsp:cNvSpPr/>
      </dsp:nvSpPr>
      <dsp:spPr>
        <a:xfrm>
          <a:off x="0" y="2289400"/>
          <a:ext cx="10692000" cy="618400"/>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Clr>
              <a:schemeClr val="tx2"/>
            </a:buClr>
            <a:buFont typeface="Wingdings" panose="05000000000000000000" pitchFamily="2" charset="2"/>
            <a:buNone/>
          </a:pPr>
          <a:r>
            <a:rPr lang="en-US" sz="1400" b="1" kern="1200">
              <a:ln w="0"/>
              <a:solidFill>
                <a:schemeClr val="tx1"/>
              </a:solidFill>
              <a:effectLst/>
              <a:latin typeface="+mn-lt"/>
              <a:cs typeface="Calibri"/>
            </a:rPr>
            <a:t> </a:t>
          </a:r>
          <a:r>
            <a:rPr lang="en-US" sz="1400" b="1" kern="1200">
              <a:ln w="0"/>
              <a:solidFill>
                <a:schemeClr val="bg1"/>
              </a:solidFill>
              <a:effectLst/>
              <a:latin typeface="+mn-lt"/>
              <a:cs typeface="Calibri"/>
            </a:rPr>
            <a:t>Two R&amp;D centers </a:t>
          </a:r>
          <a:r>
            <a:rPr lang="en-US" sz="1400" kern="1200">
              <a:ln w="0"/>
              <a:solidFill>
                <a:schemeClr val="bg1"/>
              </a:solidFill>
              <a:effectLst/>
              <a:latin typeface="+mn-lt"/>
              <a:cs typeface="Calibri"/>
            </a:rPr>
            <a:t>with over 525 employees </a:t>
          </a:r>
          <a:r>
            <a:rPr lang="en-IN" sz="1400" kern="1200" baseline="30000">
              <a:solidFill>
                <a:schemeClr val="bg1"/>
              </a:solidFill>
              <a:effectLst/>
              <a:latin typeface="+mn-lt"/>
              <a:cs typeface="Calibri"/>
            </a:rPr>
            <a:t>(1)</a:t>
          </a:r>
          <a:endParaRPr lang="en-IN" sz="1400" kern="1200">
            <a:solidFill>
              <a:schemeClr val="bg1"/>
            </a:solidFill>
            <a:effectLst/>
            <a:latin typeface="+mn-lt"/>
            <a:cs typeface="Calibri"/>
          </a:endParaRPr>
        </a:p>
      </dsp:txBody>
      <dsp:txXfrm>
        <a:off x="0" y="2289400"/>
        <a:ext cx="10692000" cy="618400"/>
      </dsp:txXfrm>
    </dsp:sp>
    <dsp:sp modelId="{5C37FC7C-0185-41CF-A0B2-32693F8266A4}">
      <dsp:nvSpPr>
        <dsp:cNvPr id="0" name=""/>
        <dsp:cNvSpPr/>
      </dsp:nvSpPr>
      <dsp:spPr>
        <a:xfrm>
          <a:off x="0" y="2907800"/>
          <a:ext cx="106920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21D81B-E2B4-4335-AC36-FD889ADA0EC6}">
      <dsp:nvSpPr>
        <dsp:cNvPr id="0" name=""/>
        <dsp:cNvSpPr/>
      </dsp:nvSpPr>
      <dsp:spPr>
        <a:xfrm>
          <a:off x="0" y="2907800"/>
          <a:ext cx="10692000" cy="6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Clr>
              <a:schemeClr val="tx2"/>
            </a:buClr>
            <a:buFont typeface="Wingdings" panose="05000000000000000000" pitchFamily="2" charset="2"/>
            <a:buNone/>
          </a:pPr>
          <a:r>
            <a:rPr lang="en-US" sz="1400" kern="1200">
              <a:ln w="0"/>
              <a:solidFill>
                <a:schemeClr val="bg1"/>
              </a:solidFill>
              <a:effectLst/>
              <a:latin typeface="+mn-lt"/>
              <a:cs typeface="Calibri"/>
            </a:rPr>
            <a:t>Poised for growth in the agrichemical space with launch of high potential products </a:t>
          </a:r>
          <a:endParaRPr lang="en-IN" sz="1400" kern="1200">
            <a:solidFill>
              <a:schemeClr val="bg1"/>
            </a:solidFill>
            <a:effectLst/>
            <a:latin typeface="+mn-lt"/>
            <a:cs typeface="Calibri"/>
          </a:endParaRPr>
        </a:p>
      </dsp:txBody>
      <dsp:txXfrm>
        <a:off x="0" y="2907800"/>
        <a:ext cx="10692000" cy="618400"/>
      </dsp:txXfrm>
    </dsp:sp>
    <dsp:sp modelId="{2748DBD7-9383-49E2-8C14-3FCC953D13C8}">
      <dsp:nvSpPr>
        <dsp:cNvPr id="0" name=""/>
        <dsp:cNvSpPr/>
      </dsp:nvSpPr>
      <dsp:spPr>
        <a:xfrm>
          <a:off x="0" y="3526201"/>
          <a:ext cx="106920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277D74-E044-427B-AC1A-DD85CDEE656F}">
      <dsp:nvSpPr>
        <dsp:cNvPr id="0" name=""/>
        <dsp:cNvSpPr/>
      </dsp:nvSpPr>
      <dsp:spPr>
        <a:xfrm>
          <a:off x="0" y="3526201"/>
          <a:ext cx="10692000" cy="618400"/>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Clr>
              <a:schemeClr val="tx2"/>
            </a:buClr>
            <a:buFont typeface="Wingdings" panose="05000000000000000000" pitchFamily="2" charset="2"/>
            <a:buNone/>
          </a:pPr>
          <a:r>
            <a:rPr lang="en-US" sz="1400" kern="1200">
              <a:ln w="0"/>
              <a:solidFill>
                <a:schemeClr val="bg1"/>
              </a:solidFill>
              <a:effectLst/>
              <a:latin typeface="+mn-lt"/>
              <a:cs typeface="Calibri"/>
            </a:rPr>
            <a:t>Total revenues</a:t>
          </a:r>
          <a:r>
            <a:rPr lang="en-IN" sz="1400" kern="1200" baseline="30000">
              <a:solidFill>
                <a:schemeClr val="bg1"/>
              </a:solidFill>
              <a:effectLst/>
              <a:latin typeface="+mn-lt"/>
              <a:cs typeface="Calibri"/>
            </a:rPr>
            <a:t>(2)</a:t>
          </a:r>
          <a:r>
            <a:rPr lang="en-US" sz="1400" kern="1200">
              <a:ln w="0"/>
              <a:solidFill>
                <a:schemeClr val="bg1"/>
              </a:solidFill>
              <a:effectLst/>
              <a:latin typeface="+mn-lt"/>
              <a:cs typeface="Calibri"/>
            </a:rPr>
            <a:t> of INR 21,557 million for the financial year ended 31</a:t>
          </a:r>
          <a:r>
            <a:rPr lang="en-US" sz="1400" kern="1200" baseline="30000">
              <a:ln w="0"/>
              <a:solidFill>
                <a:schemeClr val="bg1"/>
              </a:solidFill>
              <a:effectLst/>
              <a:latin typeface="+mn-lt"/>
              <a:cs typeface="Calibri"/>
            </a:rPr>
            <a:t>st</a:t>
          </a:r>
          <a:r>
            <a:rPr lang="en-US" sz="1400" kern="1200">
              <a:ln w="0"/>
              <a:solidFill>
                <a:schemeClr val="bg1"/>
              </a:solidFill>
              <a:effectLst/>
              <a:latin typeface="+mn-lt"/>
              <a:cs typeface="Calibri"/>
            </a:rPr>
            <a:t> March 2021</a:t>
          </a:r>
          <a:r>
            <a:rPr lang="en-IN" sz="1400" kern="1200" baseline="30000">
              <a:solidFill>
                <a:schemeClr val="bg1"/>
              </a:solidFill>
              <a:effectLst/>
              <a:latin typeface="+mn-lt"/>
              <a:cs typeface="Calibri"/>
            </a:rPr>
            <a:t> </a:t>
          </a:r>
          <a:endParaRPr lang="en-IN" sz="1400" kern="1200">
            <a:solidFill>
              <a:schemeClr val="bg1"/>
            </a:solidFill>
            <a:effectLst/>
            <a:latin typeface="+mn-lt"/>
            <a:cs typeface="Calibri"/>
          </a:endParaRPr>
        </a:p>
      </dsp:txBody>
      <dsp:txXfrm>
        <a:off x="0" y="3526201"/>
        <a:ext cx="10692000" cy="618400"/>
      </dsp:txXfrm>
    </dsp:sp>
    <dsp:sp modelId="{1D16258E-70B2-4BB3-A44C-B5ECC8DB82F0}">
      <dsp:nvSpPr>
        <dsp:cNvPr id="0" name=""/>
        <dsp:cNvSpPr/>
      </dsp:nvSpPr>
      <dsp:spPr>
        <a:xfrm>
          <a:off x="0" y="4144601"/>
          <a:ext cx="106920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2C5E62-17D1-4E0F-9F5E-7BB4C34C0310}">
      <dsp:nvSpPr>
        <dsp:cNvPr id="0" name=""/>
        <dsp:cNvSpPr/>
      </dsp:nvSpPr>
      <dsp:spPr>
        <a:xfrm>
          <a:off x="0" y="4144601"/>
          <a:ext cx="10692000" cy="6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Clr>
              <a:schemeClr val="tx2"/>
            </a:buClr>
            <a:buFont typeface="Wingdings" panose="05000000000000000000" pitchFamily="2" charset="2"/>
            <a:buNone/>
          </a:pPr>
          <a:r>
            <a:rPr lang="en-US" sz="1400" kern="1200">
              <a:ln w="0"/>
              <a:solidFill>
                <a:schemeClr val="bg1"/>
              </a:solidFill>
              <a:effectLst/>
              <a:latin typeface="+mn-lt"/>
              <a:cs typeface="Calibri"/>
            </a:rPr>
            <a:t> Listed on BSE and NSE with a market capitalization</a:t>
          </a:r>
          <a:r>
            <a:rPr lang="en-IN" sz="1400" kern="1200" baseline="30000">
              <a:solidFill>
                <a:schemeClr val="bg1"/>
              </a:solidFill>
              <a:effectLst/>
              <a:latin typeface="+mn-lt"/>
              <a:cs typeface="Calibri"/>
            </a:rPr>
            <a:t> (3)</a:t>
          </a:r>
          <a:r>
            <a:rPr lang="en-IN" sz="1400" kern="1200">
              <a:solidFill>
                <a:schemeClr val="bg1"/>
              </a:solidFill>
              <a:effectLst/>
              <a:latin typeface="+mn-lt"/>
              <a:cs typeface="Calibri"/>
            </a:rPr>
            <a:t> of </a:t>
          </a:r>
          <a:r>
            <a:rPr lang="en-IN" sz="1400" b="1" kern="1200">
              <a:solidFill>
                <a:schemeClr val="bg1"/>
              </a:solidFill>
              <a:effectLst/>
              <a:latin typeface="+mn-lt"/>
              <a:cs typeface="Calibri"/>
            </a:rPr>
            <a:t>USD 2.8 billion</a:t>
          </a:r>
          <a:endParaRPr lang="en-IN" sz="1400" kern="1200">
            <a:solidFill>
              <a:schemeClr val="bg1"/>
            </a:solidFill>
            <a:effectLst/>
            <a:latin typeface="+mn-lt"/>
            <a:cs typeface="Calibri"/>
          </a:endParaRPr>
        </a:p>
      </dsp:txBody>
      <dsp:txXfrm>
        <a:off x="0" y="4144601"/>
        <a:ext cx="10692000" cy="618400"/>
      </dsp:txXfrm>
    </dsp:sp>
    <dsp:sp modelId="{82BD1EE9-EE51-4B63-9F10-ACAE210A292B}">
      <dsp:nvSpPr>
        <dsp:cNvPr id="0" name=""/>
        <dsp:cNvSpPr/>
      </dsp:nvSpPr>
      <dsp:spPr>
        <a:xfrm>
          <a:off x="0" y="4763002"/>
          <a:ext cx="106920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263197-F942-46FE-A35F-80B3DBF1E775}">
      <dsp:nvSpPr>
        <dsp:cNvPr id="0" name=""/>
        <dsp:cNvSpPr/>
      </dsp:nvSpPr>
      <dsp:spPr>
        <a:xfrm>
          <a:off x="0" y="4763002"/>
          <a:ext cx="10692000" cy="618400"/>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Clr>
              <a:schemeClr val="tx2"/>
            </a:buClr>
            <a:buFont typeface="Wingdings" panose="05000000000000000000" pitchFamily="2" charset="2"/>
            <a:buNone/>
          </a:pPr>
          <a:r>
            <a:rPr lang="en-US" sz="1400" kern="1200">
              <a:ln w="0"/>
              <a:solidFill>
                <a:schemeClr val="bg1"/>
              </a:solidFill>
              <a:effectLst/>
              <a:latin typeface="+mn-lt"/>
              <a:cs typeface="Calibri"/>
            </a:rPr>
            <a:t> Incorporated in 1981 and headquartered in Hyderabad with around 5,000 employees across all locations </a:t>
          </a:r>
          <a:r>
            <a:rPr lang="en-IN" sz="1400" kern="1200" baseline="30000">
              <a:solidFill>
                <a:schemeClr val="bg1"/>
              </a:solidFill>
              <a:effectLst/>
              <a:latin typeface="+mn-lt"/>
              <a:cs typeface="Calibri"/>
            </a:rPr>
            <a:t>(1)</a:t>
          </a:r>
          <a:endParaRPr lang="en-IN" sz="1400" kern="1200">
            <a:solidFill>
              <a:schemeClr val="bg1"/>
            </a:solidFill>
            <a:effectLst/>
            <a:latin typeface="+mn-lt"/>
            <a:cs typeface="Calibri" panose="020F0502020204030204" pitchFamily="34" charset="0"/>
          </a:endParaRPr>
        </a:p>
      </dsp:txBody>
      <dsp:txXfrm>
        <a:off x="0" y="4763002"/>
        <a:ext cx="10692000" cy="618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6B5C7-0E97-45DE-807E-77DA2AA4FFA0}">
      <dsp:nvSpPr>
        <dsp:cNvPr id="0" name=""/>
        <dsp:cNvSpPr/>
      </dsp:nvSpPr>
      <dsp:spPr>
        <a:xfrm>
          <a:off x="373509" y="184859"/>
          <a:ext cx="2451909" cy="2388960"/>
        </a:xfrm>
        <a:prstGeom prst="pie">
          <a:avLst>
            <a:gd name="adj1" fmla="val 16200000"/>
            <a:gd name="adj2" fmla="val 180000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a:t>10</a:t>
          </a:r>
          <a:r>
            <a:rPr lang="en-IN" sz="1200" b="1" kern="1200"/>
            <a:t>+ </a:t>
          </a:r>
          <a:r>
            <a:rPr lang="en-IN" sz="1100" b="1" kern="1200"/>
            <a:t>B</a:t>
          </a:r>
          <a:r>
            <a:rPr lang="en-IN" sz="1100" kern="1200"/>
            <a:t>rands in #1 position in indicated prescription</a:t>
          </a:r>
          <a:endParaRPr lang="en-IN" sz="1200" kern="1200"/>
        </a:p>
      </dsp:txBody>
      <dsp:txXfrm>
        <a:off x="1665723" y="691092"/>
        <a:ext cx="875681" cy="711000"/>
      </dsp:txXfrm>
    </dsp:sp>
    <dsp:sp modelId="{6F2E6D96-2B6F-4113-B83C-ED1AB8ED7520}">
      <dsp:nvSpPr>
        <dsp:cNvPr id="0" name=""/>
        <dsp:cNvSpPr/>
      </dsp:nvSpPr>
      <dsp:spPr>
        <a:xfrm>
          <a:off x="355782" y="270179"/>
          <a:ext cx="2388960" cy="2388960"/>
        </a:xfrm>
        <a:prstGeom prst="pie">
          <a:avLst>
            <a:gd name="adj1" fmla="val 1800000"/>
            <a:gd name="adj2" fmla="val 900000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200" b="1" kern="1200"/>
            <a:t>Around 400</a:t>
          </a:r>
        </a:p>
        <a:p>
          <a:pPr marL="0" lvl="0" indent="0" algn="ctr" defTabSz="533400">
            <a:lnSpc>
              <a:spcPct val="90000"/>
            </a:lnSpc>
            <a:spcBef>
              <a:spcPct val="0"/>
            </a:spcBef>
            <a:spcAft>
              <a:spcPct val="35000"/>
            </a:spcAft>
            <a:buNone/>
          </a:pPr>
          <a:r>
            <a:rPr lang="en-IN" sz="1100" b="0" kern="1200"/>
            <a:t>Sales force in India</a:t>
          </a:r>
          <a:endParaRPr lang="en-IN" sz="1200" b="0" kern="1200"/>
        </a:p>
      </dsp:txBody>
      <dsp:txXfrm>
        <a:off x="924582" y="1820160"/>
        <a:ext cx="1279800" cy="625680"/>
      </dsp:txXfrm>
    </dsp:sp>
    <dsp:sp modelId="{F8766CE7-0F45-4D12-9B64-DA8D48F3B3B8}">
      <dsp:nvSpPr>
        <dsp:cNvPr id="0" name=""/>
        <dsp:cNvSpPr/>
      </dsp:nvSpPr>
      <dsp:spPr>
        <a:xfrm>
          <a:off x="306581" y="184859"/>
          <a:ext cx="2388960" cy="2388960"/>
        </a:xfrm>
        <a:prstGeom prst="pie">
          <a:avLst>
            <a:gd name="adj1" fmla="val 9000000"/>
            <a:gd name="adj2" fmla="val 1620000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a:t>9</a:t>
          </a:r>
          <a:r>
            <a:rPr lang="en-IN" sz="800" kern="1200"/>
            <a:t> </a:t>
          </a:r>
        </a:p>
        <a:p>
          <a:pPr marL="0" lvl="0" indent="0" algn="ctr" defTabSz="711200">
            <a:lnSpc>
              <a:spcPct val="90000"/>
            </a:lnSpc>
            <a:spcBef>
              <a:spcPct val="0"/>
            </a:spcBef>
            <a:spcAft>
              <a:spcPct val="35000"/>
            </a:spcAft>
            <a:buNone/>
          </a:pPr>
          <a:r>
            <a:rPr lang="en-IN" sz="1100" kern="1200"/>
            <a:t>Brands in excess of INR 100mn+ sales</a:t>
          </a:r>
          <a:endParaRPr lang="en-IN" sz="1200" kern="1200"/>
        </a:p>
      </dsp:txBody>
      <dsp:txXfrm>
        <a:off x="583302" y="691092"/>
        <a:ext cx="853200" cy="711000"/>
      </dsp:txXfrm>
    </dsp:sp>
    <dsp:sp modelId="{C0E634C0-F2A5-465D-9284-12690C60D4A0}">
      <dsp:nvSpPr>
        <dsp:cNvPr id="0" name=""/>
        <dsp:cNvSpPr/>
      </dsp:nvSpPr>
      <dsp:spPr>
        <a:xfrm>
          <a:off x="256806" y="36971"/>
          <a:ext cx="2684736" cy="268473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4683D7-3AC9-485B-B4E3-16C5FDCF6904}">
      <dsp:nvSpPr>
        <dsp:cNvPr id="0" name=""/>
        <dsp:cNvSpPr/>
      </dsp:nvSpPr>
      <dsp:spPr>
        <a:xfrm>
          <a:off x="207894" y="122140"/>
          <a:ext cx="2684736" cy="268473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8D86FA-3BC0-47A2-B981-817A14905550}">
      <dsp:nvSpPr>
        <dsp:cNvPr id="0" name=""/>
        <dsp:cNvSpPr/>
      </dsp:nvSpPr>
      <dsp:spPr>
        <a:xfrm>
          <a:off x="158496" y="36971"/>
          <a:ext cx="2684736" cy="268473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403F8-671E-4A01-B2D9-6E03917EDB2D}">
      <dsp:nvSpPr>
        <dsp:cNvPr id="0" name=""/>
        <dsp:cNvSpPr/>
      </dsp:nvSpPr>
      <dsp:spPr>
        <a:xfrm rot="16200000">
          <a:off x="35166" y="547833"/>
          <a:ext cx="1548281" cy="1548281"/>
        </a:xfrm>
        <a:prstGeom prst="downArrow">
          <a:avLst>
            <a:gd name="adj1" fmla="val 50000"/>
            <a:gd name="adj2" fmla="val 35000"/>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t>HEMATOLOGY</a:t>
          </a:r>
        </a:p>
        <a:p>
          <a:pPr marL="0" lvl="0" indent="0" algn="ctr" defTabSz="533400">
            <a:lnSpc>
              <a:spcPct val="90000"/>
            </a:lnSpc>
            <a:spcBef>
              <a:spcPct val="0"/>
            </a:spcBef>
            <a:spcAft>
              <a:spcPct val="35000"/>
            </a:spcAft>
            <a:buNone/>
          </a:pPr>
          <a:r>
            <a:rPr lang="en-US" sz="1200" kern="1200"/>
            <a:t>16</a:t>
          </a:r>
          <a:endParaRPr lang="en-IN" sz="1200" kern="1200"/>
        </a:p>
      </dsp:txBody>
      <dsp:txXfrm rot="5400000">
        <a:off x="35167" y="934903"/>
        <a:ext cx="1277332" cy="774141"/>
      </dsp:txXfrm>
    </dsp:sp>
    <dsp:sp modelId="{F2D0F8BE-4CDC-4A6D-AE22-3DC100ACE44D}">
      <dsp:nvSpPr>
        <dsp:cNvPr id="0" name=""/>
        <dsp:cNvSpPr/>
      </dsp:nvSpPr>
      <dsp:spPr>
        <a:xfrm rot="5400000">
          <a:off x="1673633" y="518520"/>
          <a:ext cx="1548281" cy="1548281"/>
        </a:xfrm>
        <a:prstGeom prst="downArrow">
          <a:avLst>
            <a:gd name="adj1" fmla="val 50000"/>
            <a:gd name="adj2" fmla="val 35000"/>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t>SOLID TUMOURS</a:t>
          </a:r>
        </a:p>
        <a:p>
          <a:pPr marL="0" lvl="0" indent="0" algn="ctr" defTabSz="533400">
            <a:lnSpc>
              <a:spcPct val="90000"/>
            </a:lnSpc>
            <a:spcBef>
              <a:spcPct val="0"/>
            </a:spcBef>
            <a:spcAft>
              <a:spcPct val="35000"/>
            </a:spcAft>
            <a:buNone/>
          </a:pPr>
          <a:r>
            <a:rPr lang="en-IN" sz="1200" kern="1200"/>
            <a:t>22</a:t>
          </a:r>
        </a:p>
      </dsp:txBody>
      <dsp:txXfrm rot="-5400000">
        <a:off x="1944583" y="905590"/>
        <a:ext cx="1277332" cy="7741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D4BDC-53C8-42A3-A1A0-9D64AF71D2E5}">
      <dsp:nvSpPr>
        <dsp:cNvPr id="0" name=""/>
        <dsp:cNvSpPr/>
      </dsp:nvSpPr>
      <dsp:spPr>
        <a:xfrm>
          <a:off x="1424018" y="280151"/>
          <a:ext cx="2229962" cy="2229962"/>
        </a:xfrm>
        <a:prstGeom prst="blockArc">
          <a:avLst>
            <a:gd name="adj1" fmla="val 13115761"/>
            <a:gd name="adj2" fmla="val 16131792"/>
            <a:gd name="adj3" fmla="val 389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FD213F-23B2-4407-B0D0-DDE67C4D9435}">
      <dsp:nvSpPr>
        <dsp:cNvPr id="0" name=""/>
        <dsp:cNvSpPr/>
      </dsp:nvSpPr>
      <dsp:spPr>
        <a:xfrm>
          <a:off x="1424311" y="279784"/>
          <a:ext cx="2229962" cy="2229962"/>
        </a:xfrm>
        <a:prstGeom prst="blockArc">
          <a:avLst>
            <a:gd name="adj1" fmla="val 10028571"/>
            <a:gd name="adj2" fmla="val 13114286"/>
            <a:gd name="adj3" fmla="val 389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1449DD-6985-4041-9DB7-2877D4C41D60}">
      <dsp:nvSpPr>
        <dsp:cNvPr id="0" name=""/>
        <dsp:cNvSpPr/>
      </dsp:nvSpPr>
      <dsp:spPr>
        <a:xfrm>
          <a:off x="1424311" y="279784"/>
          <a:ext cx="2229962" cy="2229962"/>
        </a:xfrm>
        <a:prstGeom prst="blockArc">
          <a:avLst>
            <a:gd name="adj1" fmla="val 6942857"/>
            <a:gd name="adj2" fmla="val 10028571"/>
            <a:gd name="adj3" fmla="val 389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5DAEC4-BD19-49F3-9998-674EA6DA2561}">
      <dsp:nvSpPr>
        <dsp:cNvPr id="0" name=""/>
        <dsp:cNvSpPr/>
      </dsp:nvSpPr>
      <dsp:spPr>
        <a:xfrm>
          <a:off x="1424311" y="279784"/>
          <a:ext cx="2229962" cy="2229962"/>
        </a:xfrm>
        <a:prstGeom prst="blockArc">
          <a:avLst>
            <a:gd name="adj1" fmla="val 3857143"/>
            <a:gd name="adj2" fmla="val 6942857"/>
            <a:gd name="adj3" fmla="val 389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1A80F7-8C9C-4C59-9596-8B3301C942ED}">
      <dsp:nvSpPr>
        <dsp:cNvPr id="0" name=""/>
        <dsp:cNvSpPr/>
      </dsp:nvSpPr>
      <dsp:spPr>
        <a:xfrm>
          <a:off x="1424311" y="279784"/>
          <a:ext cx="2229962" cy="2229962"/>
        </a:xfrm>
        <a:prstGeom prst="blockArc">
          <a:avLst>
            <a:gd name="adj1" fmla="val 771429"/>
            <a:gd name="adj2" fmla="val 3857143"/>
            <a:gd name="adj3" fmla="val 389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332A65-A087-49B8-A29F-E2047B74D1F7}">
      <dsp:nvSpPr>
        <dsp:cNvPr id="0" name=""/>
        <dsp:cNvSpPr/>
      </dsp:nvSpPr>
      <dsp:spPr>
        <a:xfrm>
          <a:off x="1424311" y="279784"/>
          <a:ext cx="2229962" cy="2229962"/>
        </a:xfrm>
        <a:prstGeom prst="blockArc">
          <a:avLst>
            <a:gd name="adj1" fmla="val 19285714"/>
            <a:gd name="adj2" fmla="val 771429"/>
            <a:gd name="adj3" fmla="val 389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4CE102-D8BA-4A22-8116-F36DA1694E58}">
      <dsp:nvSpPr>
        <dsp:cNvPr id="0" name=""/>
        <dsp:cNvSpPr/>
      </dsp:nvSpPr>
      <dsp:spPr>
        <a:xfrm>
          <a:off x="1424594" y="280139"/>
          <a:ext cx="2229962" cy="2229962"/>
        </a:xfrm>
        <a:prstGeom prst="blockArc">
          <a:avLst>
            <a:gd name="adj1" fmla="val 16129981"/>
            <a:gd name="adj2" fmla="val 19284286"/>
            <a:gd name="adj3" fmla="val 389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81D1CD-A835-441D-9B53-F5A048EA6150}">
      <dsp:nvSpPr>
        <dsp:cNvPr id="0" name=""/>
        <dsp:cNvSpPr/>
      </dsp:nvSpPr>
      <dsp:spPr>
        <a:xfrm>
          <a:off x="1947542" y="826687"/>
          <a:ext cx="1183499" cy="1136155"/>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mn-lt"/>
            </a:rPr>
            <a:t>INR – 100 Mn+ brands </a:t>
          </a:r>
          <a:endParaRPr lang="en-IN" sz="1200" b="1" kern="1200">
            <a:latin typeface="+mn-lt"/>
          </a:endParaRPr>
        </a:p>
      </dsp:txBody>
      <dsp:txXfrm>
        <a:off x="2120861" y="993073"/>
        <a:ext cx="836861" cy="803383"/>
      </dsp:txXfrm>
    </dsp:sp>
    <dsp:sp modelId="{DD2A5A8B-AA41-4EDE-91E5-A65C4A144579}">
      <dsp:nvSpPr>
        <dsp:cNvPr id="0" name=""/>
        <dsp:cNvSpPr/>
      </dsp:nvSpPr>
      <dsp:spPr>
        <a:xfrm>
          <a:off x="1886688" y="-197191"/>
          <a:ext cx="1261241" cy="998483"/>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mn-lt"/>
            </a:rPr>
            <a:t>Veenat	</a:t>
          </a:r>
          <a:endParaRPr lang="en-IN" sz="1200" b="1" kern="1200">
            <a:latin typeface="+mn-lt"/>
          </a:endParaRPr>
        </a:p>
      </dsp:txBody>
      <dsp:txXfrm>
        <a:off x="2071392" y="-50967"/>
        <a:ext cx="891833" cy="706035"/>
      </dsp:txXfrm>
    </dsp:sp>
    <dsp:sp modelId="{A2AC6308-9096-4E81-9D6C-03EEF2DDDCFB}">
      <dsp:nvSpPr>
        <dsp:cNvPr id="0" name=""/>
        <dsp:cNvSpPr/>
      </dsp:nvSpPr>
      <dsp:spPr>
        <a:xfrm>
          <a:off x="2763445" y="213864"/>
          <a:ext cx="1261241" cy="998483"/>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mn-lt"/>
            </a:rPr>
            <a:t>Lenalid</a:t>
          </a:r>
          <a:endParaRPr lang="en-IN" sz="1200" b="1" kern="1200">
            <a:latin typeface="+mn-lt"/>
          </a:endParaRPr>
        </a:p>
      </dsp:txBody>
      <dsp:txXfrm>
        <a:off x="2948149" y="360088"/>
        <a:ext cx="891833" cy="706035"/>
      </dsp:txXfrm>
    </dsp:sp>
    <dsp:sp modelId="{A8AA62B5-2353-4197-8CB7-674E6ED762D8}">
      <dsp:nvSpPr>
        <dsp:cNvPr id="0" name=""/>
        <dsp:cNvSpPr/>
      </dsp:nvSpPr>
      <dsp:spPr>
        <a:xfrm>
          <a:off x="2974557" y="1138805"/>
          <a:ext cx="1261241" cy="998483"/>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mn-lt"/>
            </a:rPr>
            <a:t>Carfilnat</a:t>
          </a:r>
          <a:endParaRPr lang="en-IN" sz="1200" b="1" kern="1200">
            <a:latin typeface="+mn-lt"/>
          </a:endParaRPr>
        </a:p>
      </dsp:txBody>
      <dsp:txXfrm>
        <a:off x="3159261" y="1285029"/>
        <a:ext cx="891833" cy="706035"/>
      </dsp:txXfrm>
    </dsp:sp>
    <dsp:sp modelId="{841E9F9C-7271-477A-B3B9-21C66FE8EFED}">
      <dsp:nvSpPr>
        <dsp:cNvPr id="0" name=""/>
        <dsp:cNvSpPr/>
      </dsp:nvSpPr>
      <dsp:spPr>
        <a:xfrm>
          <a:off x="2383035" y="1880550"/>
          <a:ext cx="1261241" cy="998483"/>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mn-lt"/>
            </a:rPr>
            <a:t>Geftinat</a:t>
          </a:r>
          <a:endParaRPr lang="en-IN" sz="1200" b="1" kern="1200">
            <a:latin typeface="+mn-lt"/>
          </a:endParaRPr>
        </a:p>
      </dsp:txBody>
      <dsp:txXfrm>
        <a:off x="2567739" y="2026774"/>
        <a:ext cx="891833" cy="706035"/>
      </dsp:txXfrm>
    </dsp:sp>
    <dsp:sp modelId="{A5BC6A0C-052B-4A19-858E-0E88667BC64A}">
      <dsp:nvSpPr>
        <dsp:cNvPr id="0" name=""/>
        <dsp:cNvSpPr/>
      </dsp:nvSpPr>
      <dsp:spPr>
        <a:xfrm>
          <a:off x="1434307" y="1880550"/>
          <a:ext cx="1261241" cy="998483"/>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mn-lt"/>
            </a:rPr>
            <a:t>Erlonat</a:t>
          </a:r>
          <a:endParaRPr lang="en-IN" sz="1200" b="1" kern="1200">
            <a:latin typeface="+mn-lt"/>
          </a:endParaRPr>
        </a:p>
      </dsp:txBody>
      <dsp:txXfrm>
        <a:off x="1619011" y="2026774"/>
        <a:ext cx="891833" cy="706035"/>
      </dsp:txXfrm>
    </dsp:sp>
    <dsp:sp modelId="{FD28610A-46DE-4F2B-BE31-7F3C846A870F}">
      <dsp:nvSpPr>
        <dsp:cNvPr id="0" name=""/>
        <dsp:cNvSpPr/>
      </dsp:nvSpPr>
      <dsp:spPr>
        <a:xfrm>
          <a:off x="842785" y="1138805"/>
          <a:ext cx="1261241" cy="998483"/>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mn-lt"/>
            </a:rPr>
            <a:t>Sorafenat</a:t>
          </a:r>
          <a:endParaRPr lang="en-IN" sz="1200" b="1" kern="1200">
            <a:latin typeface="+mn-lt"/>
          </a:endParaRPr>
        </a:p>
      </dsp:txBody>
      <dsp:txXfrm>
        <a:off x="1027489" y="1285029"/>
        <a:ext cx="891833" cy="706035"/>
      </dsp:txXfrm>
    </dsp:sp>
    <dsp:sp modelId="{B3046E75-BEA3-4217-B2CD-94564C7A9F35}">
      <dsp:nvSpPr>
        <dsp:cNvPr id="0" name=""/>
        <dsp:cNvSpPr/>
      </dsp:nvSpPr>
      <dsp:spPr>
        <a:xfrm>
          <a:off x="1053897" y="213864"/>
          <a:ext cx="1261241" cy="998483"/>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err="1">
              <a:latin typeface="+mn-lt"/>
            </a:rPr>
            <a:t>Ibrunat</a:t>
          </a:r>
          <a:endParaRPr lang="en-IN" sz="1200" b="1" kern="1200">
            <a:latin typeface="+mn-lt"/>
          </a:endParaRPr>
        </a:p>
      </dsp:txBody>
      <dsp:txXfrm>
        <a:off x="1238601" y="360088"/>
        <a:ext cx="891833" cy="7060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D14E6-3712-47E8-9C8E-20262A6C3399}">
      <dsp:nvSpPr>
        <dsp:cNvPr id="0" name=""/>
        <dsp:cNvSpPr/>
      </dsp:nvSpPr>
      <dsp:spPr>
        <a:xfrm>
          <a:off x="0" y="83649"/>
          <a:ext cx="2449116" cy="1469469"/>
        </a:xfrm>
        <a:prstGeom prst="rect">
          <a:avLst/>
        </a:prstGeom>
        <a:solidFill>
          <a:srgbClr val="2E83C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SzPts val="1000"/>
            <a:buFont typeface="Symbol" panose="05050102010706020507" pitchFamily="18" charset="2"/>
            <a:buNone/>
          </a:pPr>
          <a:r>
            <a:rPr lang="en-IN" sz="1400" b="1" kern="1200">
              <a:solidFill>
                <a:schemeClr val="bg1"/>
              </a:solidFill>
              <a:latin typeface="+mn-lt"/>
              <a:cs typeface="Times New Roman" panose="02020603050405020304" pitchFamily="18" charset="0"/>
            </a:rPr>
            <a:t>FINISHED DOSAGE FORMULATIONS (FDF)</a:t>
          </a:r>
          <a:r>
            <a:rPr lang="en-US" sz="1400" b="1" kern="1200" baseline="30000">
              <a:solidFill>
                <a:schemeClr val="bg1"/>
              </a:solidFill>
              <a:latin typeface="+mn-lt"/>
              <a:ea typeface="Calibri" panose="020F0502020204030204" pitchFamily="34" charset="0"/>
              <a:cs typeface="Times New Roman" panose="02020603050405020304" pitchFamily="18" charset="0"/>
            </a:rPr>
            <a:t>(2)</a:t>
          </a:r>
          <a:endParaRPr lang="en-IN" sz="1400" b="1" kern="1200">
            <a:solidFill>
              <a:schemeClr val="bg1"/>
            </a:solidFill>
            <a:latin typeface="+mn-lt"/>
            <a:cs typeface="Times New Roman" panose="02020603050405020304" pitchFamily="18" charset="0"/>
          </a:endParaRPr>
        </a:p>
        <a:p>
          <a:pPr marL="0" lvl="0" indent="0" algn="l" defTabSz="622300">
            <a:lnSpc>
              <a:spcPct val="90000"/>
            </a:lnSpc>
            <a:spcBef>
              <a:spcPct val="0"/>
            </a:spcBef>
            <a:spcAft>
              <a:spcPct val="35000"/>
            </a:spcAft>
            <a:buSzPts val="1000"/>
            <a:buFont typeface="Symbol" panose="05050102010706020507" pitchFamily="18" charset="2"/>
            <a:buNone/>
          </a:pPr>
          <a:r>
            <a:rPr lang="en-IN" sz="1400" kern="1200">
              <a:solidFill>
                <a:schemeClr val="bg1"/>
              </a:solidFill>
              <a:latin typeface="+mn-lt"/>
              <a:cs typeface="Times New Roman" panose="02020603050405020304" pitchFamily="18" charset="0"/>
            </a:rPr>
            <a:t>- 25 commercial</a:t>
          </a:r>
          <a:r>
            <a:rPr lang="en-US" sz="1400" kern="1200">
              <a:solidFill>
                <a:schemeClr val="bg1"/>
              </a:solidFill>
              <a:latin typeface="+mn-lt"/>
              <a:cs typeface="Times New Roman" panose="02020603050405020304" pitchFamily="18" charset="0"/>
            </a:rPr>
            <a:t>​ products</a:t>
          </a:r>
        </a:p>
        <a:p>
          <a:pPr marL="0" lvl="0" indent="0" algn="l" defTabSz="622300">
            <a:lnSpc>
              <a:spcPct val="90000"/>
            </a:lnSpc>
            <a:spcBef>
              <a:spcPct val="0"/>
            </a:spcBef>
            <a:spcAft>
              <a:spcPct val="35000"/>
            </a:spcAft>
            <a:buSzPts val="1000"/>
            <a:buFont typeface="Symbol" panose="05050102010706020507" pitchFamily="18" charset="2"/>
            <a:buNone/>
          </a:pPr>
          <a:r>
            <a:rPr lang="en-US" sz="1400" kern="1200">
              <a:solidFill>
                <a:schemeClr val="bg1"/>
              </a:solidFill>
              <a:latin typeface="+mn-lt"/>
              <a:cs typeface="Times New Roman" panose="02020603050405020304" pitchFamily="18" charset="0"/>
            </a:rPr>
            <a:t>- 19</a:t>
          </a:r>
          <a:r>
            <a:rPr lang="en-IN" sz="1400" kern="1200">
              <a:solidFill>
                <a:schemeClr val="bg1"/>
              </a:solidFill>
              <a:latin typeface="+mn-lt"/>
              <a:cs typeface="Times New Roman" panose="02020603050405020304" pitchFamily="18" charset="0"/>
            </a:rPr>
            <a:t> Para IV ANDAs in pipeline</a:t>
          </a:r>
          <a:r>
            <a:rPr lang="en-US" sz="1400" kern="1200">
              <a:solidFill>
                <a:schemeClr val="bg1"/>
              </a:solidFill>
              <a:latin typeface="+mn-lt"/>
              <a:cs typeface="Times New Roman" panose="02020603050405020304" pitchFamily="18" charset="0"/>
            </a:rPr>
            <a:t>​</a:t>
          </a:r>
          <a:endParaRPr lang="en-IN" sz="1400" kern="1200">
            <a:solidFill>
              <a:schemeClr val="bg1"/>
            </a:solidFill>
            <a:latin typeface="+mn-lt"/>
            <a:cs typeface="Times New Roman" panose="02020603050405020304" pitchFamily="18" charset="0"/>
          </a:endParaRPr>
        </a:p>
      </dsp:txBody>
      <dsp:txXfrm>
        <a:off x="0" y="83649"/>
        <a:ext cx="2449116" cy="1469469"/>
      </dsp:txXfrm>
    </dsp:sp>
    <dsp:sp modelId="{30D0C337-12EF-4E33-B110-CE13A2A552FF}">
      <dsp:nvSpPr>
        <dsp:cNvPr id="0" name=""/>
        <dsp:cNvSpPr/>
      </dsp:nvSpPr>
      <dsp:spPr>
        <a:xfrm>
          <a:off x="0" y="1881680"/>
          <a:ext cx="2449116" cy="1469469"/>
        </a:xfrm>
        <a:prstGeom prst="rect">
          <a:avLst/>
        </a:prstGeom>
        <a:solidFill>
          <a:srgbClr val="EAF6FC"/>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SzPts val="1000"/>
            <a:buFont typeface="Symbol" panose="05050102010706020507" pitchFamily="18" charset="2"/>
            <a:buNone/>
          </a:pPr>
          <a:r>
            <a:rPr lang="en-IN" sz="1400" b="1" kern="1200">
              <a:solidFill>
                <a:schemeClr val="tx1"/>
              </a:solidFill>
              <a:latin typeface="+mn-lt"/>
              <a:cs typeface="Times New Roman" panose="02020603050405020304" pitchFamily="18" charset="0"/>
            </a:rPr>
            <a:t>ACTIVE PHARMACEUTICAL INGREDIENTS</a:t>
          </a:r>
          <a:r>
            <a:rPr lang="en-US" sz="1400" kern="1200">
              <a:solidFill>
                <a:schemeClr val="tx1"/>
              </a:solidFill>
              <a:latin typeface="+mn-lt"/>
              <a:cs typeface="Times New Roman" panose="02020603050405020304" pitchFamily="18" charset="0"/>
            </a:rPr>
            <a:t>​ (API)</a:t>
          </a:r>
        </a:p>
        <a:p>
          <a:pPr marL="0" lvl="0" indent="0" algn="l" defTabSz="622300">
            <a:lnSpc>
              <a:spcPct val="90000"/>
            </a:lnSpc>
            <a:spcBef>
              <a:spcPct val="0"/>
            </a:spcBef>
            <a:spcAft>
              <a:spcPct val="35000"/>
            </a:spcAft>
            <a:buSzPts val="1000"/>
            <a:buFont typeface="Symbol" panose="05050102010706020507" pitchFamily="18" charset="2"/>
            <a:buNone/>
          </a:pPr>
          <a:r>
            <a:rPr lang="en-US" sz="1400" kern="1200">
              <a:solidFill>
                <a:schemeClr val="tx1"/>
              </a:solidFill>
              <a:latin typeface="+mn-lt"/>
              <a:cs typeface="Times New Roman" panose="02020603050405020304" pitchFamily="18" charset="0"/>
            </a:rPr>
            <a:t>- </a:t>
          </a:r>
          <a:r>
            <a:rPr lang="en-IN" sz="1400" kern="1200">
              <a:solidFill>
                <a:schemeClr val="tx1"/>
              </a:solidFill>
              <a:latin typeface="+mn-lt"/>
              <a:cs typeface="Times New Roman" panose="02020603050405020304" pitchFamily="18" charset="0"/>
            </a:rPr>
            <a:t>49 Cumulative DMFs filed</a:t>
          </a:r>
          <a:r>
            <a:rPr lang="en-US" sz="1400" kern="1200">
              <a:solidFill>
                <a:schemeClr val="tx1"/>
              </a:solidFill>
              <a:latin typeface="+mn-lt"/>
              <a:cs typeface="Times New Roman" panose="02020603050405020304" pitchFamily="18" charset="0"/>
            </a:rPr>
            <a:t>​</a:t>
          </a:r>
        </a:p>
        <a:p>
          <a:pPr marL="0" lvl="0" indent="0" algn="l" defTabSz="622300">
            <a:lnSpc>
              <a:spcPct val="90000"/>
            </a:lnSpc>
            <a:spcBef>
              <a:spcPct val="0"/>
            </a:spcBef>
            <a:spcAft>
              <a:spcPct val="35000"/>
            </a:spcAft>
            <a:buSzPts val="1000"/>
            <a:buFont typeface="Symbol" panose="05050102010706020507" pitchFamily="18" charset="2"/>
            <a:buNone/>
          </a:pPr>
          <a:r>
            <a:rPr lang="en-US" sz="1400" kern="1200">
              <a:solidFill>
                <a:schemeClr val="tx1"/>
              </a:solidFill>
              <a:latin typeface="+mn-lt"/>
              <a:cs typeface="Times New Roman" panose="02020603050405020304" pitchFamily="18" charset="0"/>
            </a:rPr>
            <a:t>- 39 active DMFs</a:t>
          </a:r>
          <a:r>
            <a:rPr lang="en-US" sz="1400" b="1" kern="1200" baseline="30000">
              <a:solidFill>
                <a:schemeClr val="tx1"/>
              </a:solidFill>
              <a:latin typeface="+mn-lt"/>
              <a:ea typeface="Calibri" panose="020F0502020204030204" pitchFamily="34" charset="0"/>
              <a:cs typeface="Times New Roman" panose="02020603050405020304" pitchFamily="18" charset="0"/>
            </a:rPr>
            <a:t>(2)</a:t>
          </a:r>
          <a:endParaRPr lang="en-US" sz="1400" kern="1200">
            <a:solidFill>
              <a:schemeClr val="tx1"/>
            </a:solidFill>
            <a:latin typeface="+mn-lt"/>
            <a:cs typeface="Times New Roman" panose="02020603050405020304" pitchFamily="18" charset="0"/>
          </a:endParaRPr>
        </a:p>
        <a:p>
          <a:pPr marL="0" lvl="0" indent="0" algn="l" defTabSz="622300">
            <a:lnSpc>
              <a:spcPct val="90000"/>
            </a:lnSpc>
            <a:spcBef>
              <a:spcPct val="0"/>
            </a:spcBef>
            <a:spcAft>
              <a:spcPct val="35000"/>
            </a:spcAft>
            <a:buSzPts val="1000"/>
            <a:buFont typeface="Symbol" panose="05050102010706020507" pitchFamily="18" charset="2"/>
            <a:buNone/>
          </a:pPr>
          <a:endParaRPr lang="en-IN" sz="1400" kern="1200">
            <a:solidFill>
              <a:schemeClr val="tx1"/>
            </a:solidFill>
            <a:latin typeface="+mn-lt"/>
          </a:endParaRPr>
        </a:p>
      </dsp:txBody>
      <dsp:txXfrm>
        <a:off x="0" y="1881680"/>
        <a:ext cx="2449116" cy="14694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0.60003</cdr:x>
      <cdr:y>0.89431</cdr:y>
    </cdr:from>
    <cdr:to>
      <cdr:x>0.98002</cdr:x>
      <cdr:y>0.94292</cdr:y>
    </cdr:to>
    <cdr:sp macro="" textlink="">
      <cdr:nvSpPr>
        <cdr:cNvPr id="2" name="TextBox 1">
          <a:extLst xmlns:a="http://schemas.openxmlformats.org/drawingml/2006/main">
            <a:ext uri="{FF2B5EF4-FFF2-40B4-BE49-F238E27FC236}">
              <a16:creationId xmlns:a16="http://schemas.microsoft.com/office/drawing/2014/main" id="{024D2378-43C7-4C96-BE12-BE4C0A143044}"/>
            </a:ext>
          </a:extLst>
        </cdr:cNvPr>
        <cdr:cNvSpPr txBox="1"/>
      </cdr:nvSpPr>
      <cdr:spPr>
        <a:xfrm xmlns:a="http://schemas.openxmlformats.org/drawingml/2006/main">
          <a:off x="4775183" y="2564191"/>
          <a:ext cx="3024027" cy="139376"/>
        </a:xfrm>
        <a:prstGeom xmlns:a="http://schemas.openxmlformats.org/drawingml/2006/main" prst="rect">
          <a:avLst/>
        </a:prstGeom>
        <a:solidFill xmlns:a="http://schemas.openxmlformats.org/drawingml/2006/main">
          <a:srgbClr val="2E83C3"/>
        </a:solidFill>
      </cdr:spPr>
      <cdr:txBody>
        <a:bodyPr xmlns:a="http://schemas.openxmlformats.org/drawingml/2006/main" vertOverflow="clip" wrap="square" rtlCol="0" anchor="ctr"/>
        <a:lstStyle xmlns:a="http://schemas.openxmlformats.org/drawingml/2006/main"/>
        <a:p xmlns:a="http://schemas.openxmlformats.org/drawingml/2006/main">
          <a:r>
            <a:rPr lang="en-IN" sz="1100" dirty="0">
              <a:solidFill>
                <a:schemeClr val="bg1"/>
              </a:solidFill>
            </a:rPr>
            <a:t>5 </a:t>
          </a:r>
          <a:r>
            <a:rPr lang="en-IN" sz="1100" dirty="0" err="1">
              <a:solidFill>
                <a:schemeClr val="bg1"/>
              </a:solidFill>
            </a:rPr>
            <a:t>yr</a:t>
          </a:r>
          <a:r>
            <a:rPr lang="en-IN" sz="1100" dirty="0">
              <a:solidFill>
                <a:schemeClr val="bg1"/>
              </a:solidFill>
            </a:rPr>
            <a:t> CAGR    22.9%     20.2%     14.6%  </a:t>
          </a:r>
        </a:p>
      </cdr:txBody>
    </cdr:sp>
  </cdr:relSizeAnchor>
</c:userShapes>
</file>

<file path=ppt/drawings/drawing2.xml><?xml version="1.0" encoding="utf-8"?>
<c:userShapes xmlns:c="http://schemas.openxmlformats.org/drawingml/2006/chart">
  <cdr:relSizeAnchor xmlns:cdr="http://schemas.openxmlformats.org/drawingml/2006/chartDrawing">
    <cdr:from>
      <cdr:x>0.10083</cdr:x>
      <cdr:y>0.16688</cdr:y>
    </cdr:from>
    <cdr:to>
      <cdr:x>0.87663</cdr:x>
      <cdr:y>0.25978</cdr:y>
    </cdr:to>
    <cdr:cxnSp macro="">
      <cdr:nvCxnSpPr>
        <cdr:cNvPr id="3" name="Straight Arrow Connector 2">
          <a:extLst xmlns:a="http://schemas.openxmlformats.org/drawingml/2006/main">
            <a:ext uri="{FF2B5EF4-FFF2-40B4-BE49-F238E27FC236}">
              <a16:creationId xmlns:a16="http://schemas.microsoft.com/office/drawing/2014/main" id="{D77B260E-0E81-4395-9C27-EC9C5BB47C77}"/>
            </a:ext>
          </a:extLst>
        </cdr:cNvPr>
        <cdr:cNvCxnSpPr/>
      </cdr:nvCxnSpPr>
      <cdr:spPr>
        <a:xfrm xmlns:a="http://schemas.openxmlformats.org/drawingml/2006/main">
          <a:off x="424720" y="457790"/>
          <a:ext cx="3267856" cy="254833"/>
        </a:xfrm>
        <a:prstGeom xmlns:a="http://schemas.openxmlformats.org/drawingml/2006/main" prst="straightConnector1">
          <a:avLst/>
        </a:prstGeom>
        <a:ln xmlns:a="http://schemas.openxmlformats.org/drawingml/2006/main">
          <a:solidFill>
            <a:srgbClr val="2E83C3"/>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0.35412</cdr:x>
      <cdr:y>0.08077</cdr:y>
    </cdr:from>
    <cdr:to>
      <cdr:x>0.72779</cdr:x>
      <cdr:y>0.21211</cdr:y>
    </cdr:to>
    <cdr:sp macro="" textlink="">
      <cdr:nvSpPr>
        <cdr:cNvPr id="7" name="TextBox 6">
          <a:extLst xmlns:a="http://schemas.openxmlformats.org/drawingml/2006/main">
            <a:ext uri="{FF2B5EF4-FFF2-40B4-BE49-F238E27FC236}">
              <a16:creationId xmlns:a16="http://schemas.microsoft.com/office/drawing/2014/main" id="{B0A3F5D0-F368-42FB-BFDE-365A01D60ADF}"/>
            </a:ext>
          </a:extLst>
        </cdr:cNvPr>
        <cdr:cNvSpPr txBox="1"/>
      </cdr:nvSpPr>
      <cdr:spPr>
        <a:xfrm xmlns:a="http://schemas.openxmlformats.org/drawingml/2006/main" rot="251894">
          <a:off x="1491648" y="221570"/>
          <a:ext cx="1573967" cy="360281"/>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900" dirty="0"/>
            <a:t>5 </a:t>
          </a:r>
          <a:r>
            <a:rPr lang="en-US" sz="900" dirty="0" err="1"/>
            <a:t>yr</a:t>
          </a:r>
          <a:r>
            <a:rPr lang="en-US" sz="900" dirty="0"/>
            <a:t> CAGR: -8%</a:t>
          </a:r>
          <a:endParaRPr lang="en-IN" sz="900" dirty="0"/>
        </a:p>
      </cdr:txBody>
    </cdr:sp>
  </cdr:relSizeAnchor>
</c:userShapes>
</file>

<file path=ppt/drawings/drawing3.xml><?xml version="1.0" encoding="utf-8"?>
<c:userShapes xmlns:c="http://schemas.openxmlformats.org/drawingml/2006/chart">
  <cdr:relSizeAnchor xmlns:cdr="http://schemas.openxmlformats.org/drawingml/2006/chartDrawing">
    <cdr:from>
      <cdr:x>0.09646</cdr:x>
      <cdr:y>0.15363</cdr:y>
    </cdr:from>
    <cdr:to>
      <cdr:x>0.89203</cdr:x>
      <cdr:y>0.21087</cdr:y>
    </cdr:to>
    <cdr:cxnSp macro="">
      <cdr:nvCxnSpPr>
        <cdr:cNvPr id="3" name="Straight Arrow Connector 2">
          <a:extLst xmlns:a="http://schemas.openxmlformats.org/drawingml/2006/main">
            <a:ext uri="{FF2B5EF4-FFF2-40B4-BE49-F238E27FC236}">
              <a16:creationId xmlns:a16="http://schemas.microsoft.com/office/drawing/2014/main" id="{CB72F18C-D450-443D-A408-C517366044E4}"/>
            </a:ext>
          </a:extLst>
        </cdr:cNvPr>
        <cdr:cNvCxnSpPr/>
      </cdr:nvCxnSpPr>
      <cdr:spPr>
        <a:xfrm xmlns:a="http://schemas.openxmlformats.org/drawingml/2006/main">
          <a:off x="499826" y="321847"/>
          <a:ext cx="4122295" cy="119921"/>
        </a:xfrm>
        <a:prstGeom xmlns:a="http://schemas.openxmlformats.org/drawingml/2006/main" prst="straightConnector1">
          <a:avLst/>
        </a:prstGeom>
        <a:ln xmlns:a="http://schemas.openxmlformats.org/drawingml/2006/main">
          <a:solidFill>
            <a:srgbClr val="2E83C3"/>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0.38865</cdr:x>
      <cdr:y>0.02269</cdr:y>
    </cdr:from>
    <cdr:to>
      <cdr:x>0.72134</cdr:x>
      <cdr:y>0.25141</cdr:y>
    </cdr:to>
    <cdr:sp macro="" textlink="">
      <cdr:nvSpPr>
        <cdr:cNvPr id="4" name="TextBox 3">
          <a:extLst xmlns:a="http://schemas.openxmlformats.org/drawingml/2006/main">
            <a:ext uri="{FF2B5EF4-FFF2-40B4-BE49-F238E27FC236}">
              <a16:creationId xmlns:a16="http://schemas.microsoft.com/office/drawing/2014/main" id="{76BC7BBF-0D6F-410F-8E2C-51B280E6CEE2}"/>
            </a:ext>
          </a:extLst>
        </cdr:cNvPr>
        <cdr:cNvSpPr txBox="1"/>
      </cdr:nvSpPr>
      <cdr:spPr>
        <a:xfrm xmlns:a="http://schemas.openxmlformats.org/drawingml/2006/main" rot="163049">
          <a:off x="2013833" y="47544"/>
          <a:ext cx="1723869" cy="479151"/>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900" dirty="0"/>
            <a:t>5 </a:t>
          </a:r>
          <a:r>
            <a:rPr lang="en-US" sz="900" dirty="0" err="1"/>
            <a:t>yr</a:t>
          </a:r>
          <a:r>
            <a:rPr lang="en-US" sz="900" dirty="0"/>
            <a:t> CAGR: -1%</a:t>
          </a:r>
          <a:endParaRPr lang="en-IN" sz="9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D475A1-0D8C-4F88-BB3F-B0C427F0DC89}"/>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808D3128-9569-46F7-8BFF-5EF9566264EF}"/>
              </a:ext>
            </a:extLst>
          </p:cNvPr>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BCCDE02C-6952-43C2-B79B-B1D50C316DA6}" type="datetimeFigureOut">
              <a:rPr lang="en-IN" smtClean="0"/>
              <a:t>15-08-2021</a:t>
            </a:fld>
            <a:endParaRPr lang="en-IN"/>
          </a:p>
        </p:txBody>
      </p:sp>
      <p:sp>
        <p:nvSpPr>
          <p:cNvPr id="4" name="Footer Placeholder 3">
            <a:extLst>
              <a:ext uri="{FF2B5EF4-FFF2-40B4-BE49-F238E27FC236}">
                <a16:creationId xmlns:a16="http://schemas.microsoft.com/office/drawing/2014/main" id="{D766DC7B-02E8-4D76-9C7A-2CD95268DE6E}"/>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D3DA6E19-7B16-4044-AAEE-2A66FFB5EADF}"/>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422E018E-0385-42AD-897B-9603675D4F54}" type="slidenum">
              <a:rPr lang="en-IN" smtClean="0"/>
              <a:t>‹#›</a:t>
            </a:fld>
            <a:endParaRPr lang="en-IN"/>
          </a:p>
        </p:txBody>
      </p:sp>
    </p:spTree>
    <p:extLst>
      <p:ext uri="{BB962C8B-B14F-4D97-AF65-F5344CB8AC3E}">
        <p14:creationId xmlns:p14="http://schemas.microsoft.com/office/powerpoint/2010/main" val="74833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IN"/>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CACF3906-1258-4BE2-9FC4-3B22F8AC974A}" type="datetimeFigureOut">
              <a:rPr lang="en-IN" smtClean="0"/>
              <a:t>15-08-2021</a:t>
            </a:fld>
            <a:endParaRPr lang="en-IN"/>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IN"/>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IN"/>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1DBC77D-8F0B-4261-AFD9-1B8BDD36E23E}" type="slidenum">
              <a:rPr lang="en-IN" smtClean="0"/>
              <a:t>‹#›</a:t>
            </a:fld>
            <a:endParaRPr lang="en-IN"/>
          </a:p>
        </p:txBody>
      </p:sp>
    </p:spTree>
    <p:extLst>
      <p:ext uri="{BB962C8B-B14F-4D97-AF65-F5344CB8AC3E}">
        <p14:creationId xmlns:p14="http://schemas.microsoft.com/office/powerpoint/2010/main" val="260935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1DBC77D-8F0B-4261-AFD9-1B8BDD36E23E}" type="slidenum">
              <a:rPr lang="en-IN" smtClean="0"/>
              <a:t>2</a:t>
            </a:fld>
            <a:endParaRPr lang="en-IN"/>
          </a:p>
        </p:txBody>
      </p:sp>
    </p:spTree>
    <p:extLst>
      <p:ext uri="{BB962C8B-B14F-4D97-AF65-F5344CB8AC3E}">
        <p14:creationId xmlns:p14="http://schemas.microsoft.com/office/powerpoint/2010/main" val="331109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1DBC77D-8F0B-4261-AFD9-1B8BDD36E23E}" type="slidenum">
              <a:rPr lang="en-IN" smtClean="0"/>
              <a:t>4</a:t>
            </a:fld>
            <a:endParaRPr lang="en-IN"/>
          </a:p>
        </p:txBody>
      </p:sp>
    </p:spTree>
    <p:extLst>
      <p:ext uri="{BB962C8B-B14F-4D97-AF65-F5344CB8AC3E}">
        <p14:creationId xmlns:p14="http://schemas.microsoft.com/office/powerpoint/2010/main" val="863311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1DBC77D-8F0B-4261-AFD9-1B8BDD36E23E}" type="slidenum">
              <a:rPr lang="en-IN" smtClean="0"/>
              <a:t>10</a:t>
            </a:fld>
            <a:endParaRPr lang="en-IN"/>
          </a:p>
        </p:txBody>
      </p:sp>
    </p:spTree>
    <p:extLst>
      <p:ext uri="{BB962C8B-B14F-4D97-AF65-F5344CB8AC3E}">
        <p14:creationId xmlns:p14="http://schemas.microsoft.com/office/powerpoint/2010/main" val="2322787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1DBC77D-8F0B-4261-AFD9-1B8BDD36E23E}" type="slidenum">
              <a:rPr lang="en-IN" smtClean="0"/>
              <a:t>13</a:t>
            </a:fld>
            <a:endParaRPr lang="en-IN"/>
          </a:p>
        </p:txBody>
      </p:sp>
    </p:spTree>
    <p:extLst>
      <p:ext uri="{BB962C8B-B14F-4D97-AF65-F5344CB8AC3E}">
        <p14:creationId xmlns:p14="http://schemas.microsoft.com/office/powerpoint/2010/main" val="2145369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1DBC77D-8F0B-4261-AFD9-1B8BDD36E23E}" type="slidenum">
              <a:rPr lang="en-IN" smtClean="0"/>
              <a:t>17</a:t>
            </a:fld>
            <a:endParaRPr lang="en-IN"/>
          </a:p>
        </p:txBody>
      </p:sp>
    </p:spTree>
    <p:extLst>
      <p:ext uri="{BB962C8B-B14F-4D97-AF65-F5344CB8AC3E}">
        <p14:creationId xmlns:p14="http://schemas.microsoft.com/office/powerpoint/2010/main" val="653358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3F1A29-8879-4DAC-B2C2-FA88093F90BE}" type="datetime1">
              <a:rPr lang="en-IN" smtClean="0"/>
              <a:t>15-08-2021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11490789" y="6465946"/>
            <a:ext cx="683339" cy="365125"/>
          </a:xfrm>
        </p:spPr>
        <p:txBody>
          <a:bodyPr/>
          <a:lstStyle>
            <a:lvl1pPr>
              <a:defRPr>
                <a:solidFill>
                  <a:schemeClr val="tx1"/>
                </a:solidFill>
              </a:defRPr>
            </a:lvl1pPr>
          </a:lstStyle>
          <a:p>
            <a:fld id="{E6326F5E-F4A6-44DA-936F-1572DDFAB83B}" type="slidenum">
              <a:rPr lang="en-IN" smtClean="0"/>
              <a:pPr/>
              <a:t>‹#›</a:t>
            </a:fld>
            <a:endParaRPr lang="en-IN"/>
          </a:p>
        </p:txBody>
      </p:sp>
    </p:spTree>
    <p:extLst>
      <p:ext uri="{BB962C8B-B14F-4D97-AF65-F5344CB8AC3E}">
        <p14:creationId xmlns:p14="http://schemas.microsoft.com/office/powerpoint/2010/main" val="231019581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FC009-9AB6-4EC8-A9FD-F47BD0D98362}" type="datetime1">
              <a:rPr lang="en-IN" smtClean="0"/>
              <a:t>15-08-2021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6326F5E-F4A6-44DA-936F-1572DDFAB83B}" type="slidenum">
              <a:rPr lang="en-IN" smtClean="0"/>
              <a:t>‹#›</a:t>
            </a:fld>
            <a:endParaRPr lang="en-IN"/>
          </a:p>
        </p:txBody>
      </p:sp>
    </p:spTree>
    <p:extLst>
      <p:ext uri="{BB962C8B-B14F-4D97-AF65-F5344CB8AC3E}">
        <p14:creationId xmlns:p14="http://schemas.microsoft.com/office/powerpoint/2010/main" val="47603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E05163-67F0-4C51-ACEA-1A632C484B4B}" type="datetime1">
              <a:rPr lang="en-IN" smtClean="0"/>
              <a:t>15-08-2021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6326F5E-F4A6-44DA-936F-1572DDFAB83B}"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57322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193FFE-28C2-4C4C-B696-ECCCB1784059}" type="datetime1">
              <a:rPr lang="en-IN" smtClean="0"/>
              <a:t>15-08-2021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6326F5E-F4A6-44DA-936F-1572DDFAB83B}" type="slidenum">
              <a:rPr lang="en-IN" smtClean="0"/>
              <a:t>‹#›</a:t>
            </a:fld>
            <a:endParaRPr lang="en-IN"/>
          </a:p>
        </p:txBody>
      </p:sp>
    </p:spTree>
    <p:extLst>
      <p:ext uri="{BB962C8B-B14F-4D97-AF65-F5344CB8AC3E}">
        <p14:creationId xmlns:p14="http://schemas.microsoft.com/office/powerpoint/2010/main" val="2300229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A86707-9B9A-4496-8D3F-8C0D241AC908}" type="datetime1">
              <a:rPr lang="en-IN" smtClean="0"/>
              <a:t>15-08-2021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6326F5E-F4A6-44DA-936F-1572DDFAB83B}"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84678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EAB512-0527-4357-85A3-F75A5597196A}" type="datetime1">
              <a:rPr lang="en-IN" smtClean="0"/>
              <a:t>15-08-2021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6326F5E-F4A6-44DA-936F-1572DDFAB83B}" type="slidenum">
              <a:rPr lang="en-IN" smtClean="0"/>
              <a:t>‹#›</a:t>
            </a:fld>
            <a:endParaRPr lang="en-IN"/>
          </a:p>
        </p:txBody>
      </p:sp>
    </p:spTree>
    <p:extLst>
      <p:ext uri="{BB962C8B-B14F-4D97-AF65-F5344CB8AC3E}">
        <p14:creationId xmlns:p14="http://schemas.microsoft.com/office/powerpoint/2010/main" val="3348133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A6A93-EE51-4F67-B8A5-C112F4697B50}" type="datetime1">
              <a:rPr lang="en-IN" smtClean="0"/>
              <a:t>15-08-2021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6326F5E-F4A6-44DA-936F-1572DDFAB83B}" type="slidenum">
              <a:rPr lang="en-IN" smtClean="0"/>
              <a:t>‹#›</a:t>
            </a:fld>
            <a:endParaRPr lang="en-IN"/>
          </a:p>
        </p:txBody>
      </p:sp>
    </p:spTree>
    <p:extLst>
      <p:ext uri="{BB962C8B-B14F-4D97-AF65-F5344CB8AC3E}">
        <p14:creationId xmlns:p14="http://schemas.microsoft.com/office/powerpoint/2010/main" val="348502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94928-FD83-42E9-B63B-AC5956841437}" type="datetime1">
              <a:rPr lang="en-IN" smtClean="0"/>
              <a:t>15-08-2021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6326F5E-F4A6-44DA-936F-1572DDFAB83B}" type="slidenum">
              <a:rPr lang="en-IN" smtClean="0"/>
              <a:t>‹#›</a:t>
            </a:fld>
            <a:endParaRPr lang="en-IN"/>
          </a:p>
        </p:txBody>
      </p:sp>
    </p:spTree>
    <p:extLst>
      <p:ext uri="{BB962C8B-B14F-4D97-AF65-F5344CB8AC3E}">
        <p14:creationId xmlns:p14="http://schemas.microsoft.com/office/powerpoint/2010/main" val="99269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BE4EEF-BF79-4FBD-A29A-7F2E4043A8F6}" type="datetime1">
              <a:rPr lang="en-IN" smtClean="0"/>
              <a:t>15-08-2021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11508661" y="6406487"/>
            <a:ext cx="683339" cy="365125"/>
          </a:xfrm>
        </p:spPr>
        <p:txBody>
          <a:bodyPr/>
          <a:lstStyle>
            <a:lvl1pPr>
              <a:defRPr sz="1100" i="0">
                <a:solidFill>
                  <a:schemeClr val="tx1"/>
                </a:solidFill>
                <a:latin typeface="+mn-lt"/>
              </a:defRPr>
            </a:lvl1pPr>
          </a:lstStyle>
          <a:p>
            <a:fld id="{E6326F5E-F4A6-44DA-936F-1572DDFAB83B}" type="slidenum">
              <a:rPr lang="en-IN" smtClean="0"/>
              <a:pPr/>
              <a:t>‹#›</a:t>
            </a:fld>
            <a:endParaRPr lang="en-IN"/>
          </a:p>
        </p:txBody>
      </p:sp>
    </p:spTree>
    <p:extLst>
      <p:ext uri="{BB962C8B-B14F-4D97-AF65-F5344CB8AC3E}">
        <p14:creationId xmlns:p14="http://schemas.microsoft.com/office/powerpoint/2010/main" val="164468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0559D2-61F8-43D8-BA22-8FFCE103FBA3}" type="datetime1">
              <a:rPr lang="en-IN" smtClean="0"/>
              <a:t>15-08-2021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6326F5E-F4A6-44DA-936F-1572DDFAB83B}" type="slidenum">
              <a:rPr lang="en-IN" smtClean="0"/>
              <a:t>‹#›</a:t>
            </a:fld>
            <a:endParaRPr lang="en-IN"/>
          </a:p>
        </p:txBody>
      </p:sp>
    </p:spTree>
    <p:extLst>
      <p:ext uri="{BB962C8B-B14F-4D97-AF65-F5344CB8AC3E}">
        <p14:creationId xmlns:p14="http://schemas.microsoft.com/office/powerpoint/2010/main" val="343344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BEC30F-C9B7-484F-87E4-94200CCACED3}" type="datetime1">
              <a:rPr lang="en-IN" smtClean="0"/>
              <a:t>15-08-2021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6326F5E-F4A6-44DA-936F-1572DDFAB83B}" type="slidenum">
              <a:rPr lang="en-IN" smtClean="0"/>
              <a:t>‹#›</a:t>
            </a:fld>
            <a:endParaRPr lang="en-IN"/>
          </a:p>
        </p:txBody>
      </p:sp>
    </p:spTree>
    <p:extLst>
      <p:ext uri="{BB962C8B-B14F-4D97-AF65-F5344CB8AC3E}">
        <p14:creationId xmlns:p14="http://schemas.microsoft.com/office/powerpoint/2010/main" val="1485101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49327B-4589-4C91-AC6A-C95969498575}" type="datetime1">
              <a:rPr lang="en-IN" smtClean="0"/>
              <a:t>15-08-2021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6326F5E-F4A6-44DA-936F-1572DDFAB83B}" type="slidenum">
              <a:rPr lang="en-IN" smtClean="0"/>
              <a:t>‹#›</a:t>
            </a:fld>
            <a:endParaRPr lang="en-IN"/>
          </a:p>
        </p:txBody>
      </p:sp>
    </p:spTree>
    <p:extLst>
      <p:ext uri="{BB962C8B-B14F-4D97-AF65-F5344CB8AC3E}">
        <p14:creationId xmlns:p14="http://schemas.microsoft.com/office/powerpoint/2010/main" val="2141453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48113B1-E3A0-4BA1-999D-0293672505FA}" type="datetime1">
              <a:rPr lang="en-IN" smtClean="0"/>
              <a:t>15-08-2021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6326F5E-F4A6-44DA-936F-1572DDFAB83B}" type="slidenum">
              <a:rPr lang="en-IN" smtClean="0"/>
              <a:t>‹#›</a:t>
            </a:fld>
            <a:endParaRPr lang="en-IN"/>
          </a:p>
        </p:txBody>
      </p:sp>
    </p:spTree>
    <p:extLst>
      <p:ext uri="{BB962C8B-B14F-4D97-AF65-F5344CB8AC3E}">
        <p14:creationId xmlns:p14="http://schemas.microsoft.com/office/powerpoint/2010/main" val="103994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877E48-FD86-4729-8DC5-FD088A9CC9BC}" type="datetime1">
              <a:rPr lang="en-IN" smtClean="0"/>
              <a:t>15-08-2021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6326F5E-F4A6-44DA-936F-1572DDFAB83B}" type="slidenum">
              <a:rPr lang="en-IN" smtClean="0"/>
              <a:t>‹#›</a:t>
            </a:fld>
            <a:endParaRPr lang="en-IN"/>
          </a:p>
        </p:txBody>
      </p:sp>
    </p:spTree>
    <p:extLst>
      <p:ext uri="{BB962C8B-B14F-4D97-AF65-F5344CB8AC3E}">
        <p14:creationId xmlns:p14="http://schemas.microsoft.com/office/powerpoint/2010/main" val="10718665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B3EB73-2BEC-4030-AB03-7487300DD545}" type="datetime1">
              <a:rPr lang="en-IN" smtClean="0"/>
              <a:t>15-08-2021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6326F5E-F4A6-44DA-936F-1572DDFAB83B}" type="slidenum">
              <a:rPr lang="en-IN" smtClean="0"/>
              <a:t>‹#›</a:t>
            </a:fld>
            <a:endParaRPr lang="en-IN"/>
          </a:p>
        </p:txBody>
      </p:sp>
    </p:spTree>
    <p:extLst>
      <p:ext uri="{BB962C8B-B14F-4D97-AF65-F5344CB8AC3E}">
        <p14:creationId xmlns:p14="http://schemas.microsoft.com/office/powerpoint/2010/main" val="156879820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6326F5E-F4A6-44DA-936F-1572DDFAB83B}" type="slidenum">
              <a:rPr lang="en-IN" smtClean="0"/>
              <a:t>‹#›</a:t>
            </a:fld>
            <a:endParaRPr lang="en-IN"/>
          </a:p>
        </p:txBody>
      </p:sp>
      <p:sp>
        <p:nvSpPr>
          <p:cNvPr id="5" name="Date Placeholder 4"/>
          <p:cNvSpPr>
            <a:spLocks noGrp="1"/>
          </p:cNvSpPr>
          <p:nvPr>
            <p:ph type="dt" sz="half" idx="10"/>
          </p:nvPr>
        </p:nvSpPr>
        <p:spPr/>
        <p:txBody>
          <a:bodyPr/>
          <a:lstStyle/>
          <a:p>
            <a:fld id="{19C0DA51-C5CA-41B9-8F32-CF6D123E1A09}" type="datetime1">
              <a:rPr lang="en-IN" smtClean="0"/>
              <a:t>15-08-2021</a:t>
            </a:fld>
            <a:endParaRPr lang="en-IN"/>
          </a:p>
        </p:txBody>
      </p:sp>
    </p:spTree>
    <p:extLst>
      <p:ext uri="{BB962C8B-B14F-4D97-AF65-F5344CB8AC3E}">
        <p14:creationId xmlns:p14="http://schemas.microsoft.com/office/powerpoint/2010/main" val="3444946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A8844D-4733-40CE-A741-86F89A110BD4}" type="datetime1">
              <a:rPr lang="en-IN" smtClean="0"/>
              <a:t>15-08-2021</a:t>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6326F5E-F4A6-44DA-936F-1572DDFAB83B}" type="slidenum">
              <a:rPr lang="en-IN" smtClean="0"/>
              <a:t>‹#›</a:t>
            </a:fld>
            <a:endParaRPr lang="en-IN"/>
          </a:p>
        </p:txBody>
      </p:sp>
    </p:spTree>
    <p:extLst>
      <p:ext uri="{BB962C8B-B14F-4D97-AF65-F5344CB8AC3E}">
        <p14:creationId xmlns:p14="http://schemas.microsoft.com/office/powerpoint/2010/main" val="353129398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image" Target="../media/image12.jpeg"/><Relationship Id="rId5" Type="http://schemas.openxmlformats.org/officeDocument/2006/relationships/diagramColors" Target="../diagrams/colors5.xml"/><Relationship Id="rId10" Type="http://schemas.openxmlformats.org/officeDocument/2006/relationships/chart" Target="../charts/chart11.xml"/><Relationship Id="rId4" Type="http://schemas.openxmlformats.org/officeDocument/2006/relationships/diagramQuickStyle" Target="../diagrams/quickStyle5.xml"/><Relationship Id="rId9" Type="http://schemas.openxmlformats.org/officeDocument/2006/relationships/chart" Target="../charts/chart10.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g"/><Relationship Id="rId18" Type="http://schemas.openxmlformats.org/officeDocument/2006/relationships/image" Target="../media/image37.png"/><Relationship Id="rId3" Type="http://schemas.openxmlformats.org/officeDocument/2006/relationships/image" Target="../media/image22.jpg"/><Relationship Id="rId7" Type="http://schemas.openxmlformats.org/officeDocument/2006/relationships/image" Target="../media/image26.jpg"/><Relationship Id="rId12" Type="http://schemas.openxmlformats.org/officeDocument/2006/relationships/image" Target="../media/image31.png"/><Relationship Id="rId17" Type="http://schemas.openxmlformats.org/officeDocument/2006/relationships/image" Target="../media/image36.jp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24.jpg"/><Relationship Id="rId15" Type="http://schemas.openxmlformats.org/officeDocument/2006/relationships/image" Target="../media/image34.jpg"/><Relationship Id="rId10" Type="http://schemas.openxmlformats.org/officeDocument/2006/relationships/image" Target="../media/image29.png"/><Relationship Id="rId19" Type="http://schemas.openxmlformats.org/officeDocument/2006/relationships/image" Target="../media/image38.jpg"/><Relationship Id="rId4" Type="http://schemas.openxmlformats.org/officeDocument/2006/relationships/image" Target="../media/image23.png"/><Relationship Id="rId9" Type="http://schemas.openxmlformats.org/officeDocument/2006/relationships/image" Target="../media/image28.jp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2.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chart" Target="../charts/chart7.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 room&#10;&#10;Description automatically generated">
            <a:extLst>
              <a:ext uri="{FF2B5EF4-FFF2-40B4-BE49-F238E27FC236}">
                <a16:creationId xmlns:a16="http://schemas.microsoft.com/office/drawing/2014/main" id="{F77151AF-D16F-46A1-B227-D0F753DDAC39}"/>
              </a:ext>
            </a:extLst>
          </p:cNvPr>
          <p:cNvPicPr>
            <a:picLocks noChangeAspect="1"/>
          </p:cNvPicPr>
          <p:nvPr/>
        </p:nvPicPr>
        <p:blipFill rotWithShape="1">
          <a:blip r:embed="rId2">
            <a:extLst>
              <a:ext uri="{28A0092B-C50C-407E-A947-70E740481C1C}">
                <a14:useLocalDpi xmlns:a14="http://schemas.microsoft.com/office/drawing/2010/main" val="0"/>
              </a:ext>
            </a:extLst>
          </a:blip>
          <a:srcRect t="7757" b="7974"/>
          <a:stretch/>
        </p:blipFill>
        <p:spPr>
          <a:xfrm>
            <a:off x="20" y="10"/>
            <a:ext cx="12223998" cy="6876000"/>
          </a:xfrm>
          <a:prstGeom prst="rect">
            <a:avLst/>
          </a:prstGeom>
        </p:spPr>
      </p:pic>
      <p:sp>
        <p:nvSpPr>
          <p:cNvPr id="4" name="Slide Number Placeholder 3">
            <a:extLst>
              <a:ext uri="{FF2B5EF4-FFF2-40B4-BE49-F238E27FC236}">
                <a16:creationId xmlns:a16="http://schemas.microsoft.com/office/drawing/2014/main" id="{2B809546-50F8-4192-950B-91CD203F2DAB}"/>
              </a:ext>
            </a:extLst>
          </p:cNvPr>
          <p:cNvSpPr>
            <a:spLocks noGrp="1"/>
          </p:cNvSpPr>
          <p:nvPr>
            <p:ph type="sldNum" sz="quarter" idx="12"/>
          </p:nvPr>
        </p:nvSpPr>
        <p:spPr>
          <a:xfrm>
            <a:off x="10843673" y="6041362"/>
            <a:ext cx="683339" cy="365125"/>
          </a:xfrm>
        </p:spPr>
        <p:txBody>
          <a:bodyPr vert="horz" lIns="91440" tIns="45720" rIns="91440" bIns="45720" rtlCol="0" anchor="ctr">
            <a:normAutofit/>
          </a:bodyPr>
          <a:lstStyle/>
          <a:p>
            <a:pPr>
              <a:spcAft>
                <a:spcPts val="600"/>
              </a:spcAft>
            </a:pPr>
            <a:fld id="{E6326F5E-F4A6-44DA-936F-1572DDFAB83B}" type="slidenum">
              <a:rPr lang="en-US" sz="900">
                <a:solidFill>
                  <a:srgbClr val="FFFFFF"/>
                </a:solidFill>
              </a:rPr>
              <a:pPr>
                <a:spcAft>
                  <a:spcPts val="600"/>
                </a:spcAft>
              </a:pPr>
              <a:t>1</a:t>
            </a:fld>
            <a:endParaRPr lang="en-US" sz="900">
              <a:solidFill>
                <a:srgbClr val="FFFFFF"/>
              </a:solidFill>
            </a:endParaRPr>
          </a:p>
        </p:txBody>
      </p:sp>
      <p:pic>
        <p:nvPicPr>
          <p:cNvPr id="22" name="Picture 21" descr="A picture containing drawing&#10;&#10;Description automatically generated">
            <a:extLst>
              <a:ext uri="{FF2B5EF4-FFF2-40B4-BE49-F238E27FC236}">
                <a16:creationId xmlns:a16="http://schemas.microsoft.com/office/drawing/2014/main" id="{FED2198E-297B-48AF-A543-BA3181694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524" y="182911"/>
            <a:ext cx="1445342" cy="567297"/>
          </a:xfrm>
          <a:prstGeom prst="rect">
            <a:avLst/>
          </a:prstGeom>
        </p:spPr>
      </p:pic>
      <p:sp>
        <p:nvSpPr>
          <p:cNvPr id="24" name="Rectangle 23">
            <a:extLst>
              <a:ext uri="{FF2B5EF4-FFF2-40B4-BE49-F238E27FC236}">
                <a16:creationId xmlns:a16="http://schemas.microsoft.com/office/drawing/2014/main" id="{48F4D463-FFD4-4ECD-AFB0-2AA257D32E49}"/>
              </a:ext>
            </a:extLst>
          </p:cNvPr>
          <p:cNvSpPr/>
          <p:nvPr/>
        </p:nvSpPr>
        <p:spPr>
          <a:xfrm>
            <a:off x="8932333" y="783266"/>
            <a:ext cx="3175725" cy="848065"/>
          </a:xfrm>
          <a:prstGeom prst="rect">
            <a:avLst/>
          </a:prstGeom>
          <a:solidFill>
            <a:srgbClr val="2E3192"/>
          </a:solidFill>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b="1">
                <a:solidFill>
                  <a:schemeClr val="bg1"/>
                </a:solidFill>
              </a:rPr>
              <a:t>NATCO PHARMA LIMITED</a:t>
            </a:r>
          </a:p>
          <a:p>
            <a:pPr algn="ctr"/>
            <a:r>
              <a:rPr lang="en-US" b="1">
                <a:solidFill>
                  <a:schemeClr val="bg1"/>
                </a:solidFill>
              </a:rPr>
              <a:t>INVESTOR PRESENTATION </a:t>
            </a:r>
            <a:endParaRPr lang="en-IN" b="1">
              <a:solidFill>
                <a:schemeClr val="bg1"/>
              </a:solidFill>
            </a:endParaRPr>
          </a:p>
          <a:p>
            <a:pPr algn="ctr"/>
            <a:r>
              <a:rPr lang="en-US" b="1">
                <a:solidFill>
                  <a:schemeClr val="bg1"/>
                </a:solidFill>
              </a:rPr>
              <a:t>Q1 2021-22</a:t>
            </a:r>
            <a:endParaRPr lang="en-IN" b="1">
              <a:solidFill>
                <a:schemeClr val="bg1"/>
              </a:solidFill>
            </a:endParaRPr>
          </a:p>
        </p:txBody>
      </p:sp>
    </p:spTree>
    <p:extLst>
      <p:ext uri="{BB962C8B-B14F-4D97-AF65-F5344CB8AC3E}">
        <p14:creationId xmlns:p14="http://schemas.microsoft.com/office/powerpoint/2010/main" val="4027513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FFD9-BCC2-465D-AD51-E2E294C1EA95}"/>
              </a:ext>
            </a:extLst>
          </p:cNvPr>
          <p:cNvSpPr>
            <a:spLocks noGrp="1"/>
          </p:cNvSpPr>
          <p:nvPr>
            <p:ph type="title"/>
          </p:nvPr>
        </p:nvSpPr>
        <p:spPr>
          <a:xfrm>
            <a:off x="3077" y="-1610"/>
            <a:ext cx="10692000" cy="720000"/>
          </a:xfrm>
          <a:solidFill>
            <a:srgbClr val="2E3192"/>
          </a:solidFill>
        </p:spPr>
        <p:txBody>
          <a:bodyPr anchor="ctr">
            <a:normAutofit/>
          </a:bodyPr>
          <a:lstStyle/>
          <a:p>
            <a:r>
              <a:rPr lang="en-US" sz="2800">
                <a:solidFill>
                  <a:schemeClr val="bg1"/>
                </a:solidFill>
              </a:rPr>
              <a:t>API FACILITIES</a:t>
            </a:r>
            <a:endParaRPr lang="en-IN" sz="2800">
              <a:solidFill>
                <a:schemeClr val="bg1"/>
              </a:solidFill>
            </a:endParaRPr>
          </a:p>
        </p:txBody>
      </p:sp>
      <p:sp>
        <p:nvSpPr>
          <p:cNvPr id="5" name="TextBox 4">
            <a:extLst>
              <a:ext uri="{FF2B5EF4-FFF2-40B4-BE49-F238E27FC236}">
                <a16:creationId xmlns:a16="http://schemas.microsoft.com/office/drawing/2014/main" id="{AA308A95-8F39-4145-8C97-FFA3185547F3}"/>
              </a:ext>
            </a:extLst>
          </p:cNvPr>
          <p:cNvSpPr txBox="1"/>
          <p:nvPr/>
        </p:nvSpPr>
        <p:spPr>
          <a:xfrm>
            <a:off x="455792" y="945789"/>
            <a:ext cx="7039290" cy="2880000"/>
          </a:xfrm>
          <a:prstGeom prst="rect">
            <a:avLst/>
          </a:prstGeom>
          <a:solidFill>
            <a:srgbClr val="EAF6FC"/>
          </a:solidFill>
          <a:ln>
            <a:solidFill>
              <a:schemeClr val="accent1">
                <a:shade val="50000"/>
              </a:schemeClr>
            </a:solidFill>
          </a:ln>
        </p:spPr>
        <p:txBody>
          <a:bodyPr wrap="square" lIns="91440" tIns="45720" rIns="91440" bIns="45720" rtlCol="0" anchor="t">
            <a:spAutoFit/>
          </a:bodyPr>
          <a:lstStyle/>
          <a:p>
            <a:pPr>
              <a:lnSpc>
                <a:spcPct val="100000"/>
              </a:lnSpc>
            </a:pPr>
            <a:endParaRPr lang="en-US" sz="1100">
              <a:cs typeface="Times New Roman"/>
            </a:endParaRPr>
          </a:p>
          <a:p>
            <a:pPr>
              <a:lnSpc>
                <a:spcPct val="100000"/>
              </a:lnSpc>
            </a:pPr>
            <a:endParaRPr lang="en-US" sz="1100">
              <a:cs typeface="Times New Roman"/>
            </a:endParaRPr>
          </a:p>
          <a:p>
            <a:pPr marL="210820" marR="238760" indent="-137160">
              <a:buClr>
                <a:srgbClr val="2D3092"/>
              </a:buClr>
              <a:buSzPct val="60000"/>
              <a:buFont typeface="Wingdings"/>
              <a:buChar char=""/>
              <a:tabLst>
                <a:tab pos="211454" algn="l"/>
              </a:tabLst>
            </a:pPr>
            <a:r>
              <a:rPr lang="en-US" sz="1100" spc="-5">
                <a:cs typeface="Times New Roman"/>
              </a:rPr>
              <a:t>Strategically </a:t>
            </a:r>
            <a:r>
              <a:rPr lang="en-US" sz="1100" spc="-5">
                <a:ea typeface="+mn-lt"/>
                <a:cs typeface="Times New Roman"/>
              </a:rPr>
              <a:t>important business – </a:t>
            </a:r>
            <a:r>
              <a:rPr lang="en-US" sz="1100" spc="-10">
                <a:ea typeface="+mn-lt"/>
                <a:cs typeface="Times New Roman"/>
              </a:rPr>
              <a:t>develops </a:t>
            </a:r>
            <a:r>
              <a:rPr lang="en-US" sz="1100" spc="-5">
                <a:ea typeface="+mn-lt"/>
                <a:cs typeface="Times New Roman"/>
              </a:rPr>
              <a:t>APIs primarily for third party sales and also for captive consumption</a:t>
            </a:r>
            <a:endParaRPr lang="en-US" sz="1100">
              <a:cs typeface="Times New Roman"/>
            </a:endParaRPr>
          </a:p>
          <a:p>
            <a:pPr>
              <a:lnSpc>
                <a:spcPct val="100000"/>
              </a:lnSpc>
              <a:spcBef>
                <a:spcPts val="55"/>
              </a:spcBef>
              <a:buClr>
                <a:srgbClr val="2D3092"/>
              </a:buClr>
            </a:pPr>
            <a:endParaRPr lang="en-US" sz="1100">
              <a:cs typeface="Times New Roman"/>
            </a:endParaRPr>
          </a:p>
          <a:p>
            <a:pPr marL="210820" indent="-137160">
              <a:buClr>
                <a:srgbClr val="2D3092"/>
              </a:buClr>
              <a:buSzPct val="60000"/>
              <a:buFont typeface="Wingdings"/>
              <a:buChar char=""/>
              <a:tabLst>
                <a:tab pos="211454" algn="l"/>
              </a:tabLst>
            </a:pPr>
            <a:r>
              <a:rPr lang="en-US" sz="1100" spc="-5">
                <a:cs typeface="Times New Roman"/>
              </a:rPr>
              <a:t>Portfolio of  39 active US </a:t>
            </a:r>
            <a:r>
              <a:rPr lang="en-US" sz="1100">
                <a:cs typeface="Times New Roman"/>
              </a:rPr>
              <a:t>DMFs</a:t>
            </a:r>
            <a:r>
              <a:rPr lang="en-US" sz="1100" baseline="25641">
                <a:cs typeface="Times New Roman"/>
              </a:rPr>
              <a:t> </a:t>
            </a:r>
            <a:r>
              <a:rPr lang="en-US" sz="1100" spc="-10">
                <a:cs typeface="Times New Roman"/>
              </a:rPr>
              <a:t>with </a:t>
            </a:r>
            <a:r>
              <a:rPr lang="en-US" sz="1100" spc="-5">
                <a:cs typeface="Times New Roman"/>
              </a:rPr>
              <a:t>niche products under</a:t>
            </a:r>
            <a:r>
              <a:rPr lang="en-US" sz="1100" spc="-45">
                <a:cs typeface="Times New Roman"/>
              </a:rPr>
              <a:t> </a:t>
            </a:r>
            <a:r>
              <a:rPr lang="en-US" sz="1100" spc="-5">
                <a:cs typeface="Times New Roman"/>
              </a:rPr>
              <a:t>development</a:t>
            </a:r>
            <a:endParaRPr lang="en-US" sz="1100">
              <a:cs typeface="Times New Roman"/>
            </a:endParaRPr>
          </a:p>
          <a:p>
            <a:pPr>
              <a:lnSpc>
                <a:spcPct val="100000"/>
              </a:lnSpc>
              <a:spcBef>
                <a:spcPts val="50"/>
              </a:spcBef>
              <a:buClr>
                <a:srgbClr val="2D3092"/>
              </a:buClr>
              <a:buFont typeface="Wingdings"/>
              <a:buChar char=""/>
            </a:pPr>
            <a:endParaRPr lang="en-US" sz="1100">
              <a:cs typeface="Times New Roman"/>
            </a:endParaRPr>
          </a:p>
          <a:p>
            <a:pPr marL="210820" indent="-137160">
              <a:lnSpc>
                <a:spcPct val="100000"/>
              </a:lnSpc>
              <a:buClr>
                <a:srgbClr val="2D3092"/>
              </a:buClr>
              <a:buSzPct val="60000"/>
              <a:buFont typeface="Wingdings"/>
              <a:buChar char=""/>
              <a:tabLst>
                <a:tab pos="211454" algn="l"/>
              </a:tabLst>
            </a:pPr>
            <a:r>
              <a:rPr lang="en-US" sz="1100" spc="-5">
                <a:cs typeface="Times New Roman"/>
              </a:rPr>
              <a:t>Focuses on complex molecules in oncology and CNS</a:t>
            </a:r>
            <a:r>
              <a:rPr lang="en-US" sz="1100" spc="-30">
                <a:cs typeface="Times New Roman"/>
              </a:rPr>
              <a:t> </a:t>
            </a:r>
            <a:r>
              <a:rPr lang="en-US" sz="1100" spc="-5">
                <a:cs typeface="Times New Roman"/>
              </a:rPr>
              <a:t>segments</a:t>
            </a:r>
            <a:r>
              <a:rPr lang="en-US" sz="1100">
                <a:cs typeface="Times New Roman"/>
              </a:rPr>
              <a:t>.</a:t>
            </a:r>
          </a:p>
          <a:p>
            <a:pPr marL="73660">
              <a:lnSpc>
                <a:spcPct val="100000"/>
              </a:lnSpc>
              <a:buClr>
                <a:srgbClr val="2D3092"/>
              </a:buClr>
              <a:buSzPct val="60000"/>
              <a:tabLst>
                <a:tab pos="211454" algn="l"/>
              </a:tabLst>
            </a:pPr>
            <a:endParaRPr lang="en-US" sz="1100">
              <a:cs typeface="Times New Roman"/>
            </a:endParaRPr>
          </a:p>
          <a:p>
            <a:pPr marL="210820" indent="-137160">
              <a:lnSpc>
                <a:spcPct val="100000"/>
              </a:lnSpc>
              <a:buClr>
                <a:srgbClr val="2D3092"/>
              </a:buClr>
              <a:buSzPct val="60000"/>
              <a:buFont typeface="Wingdings"/>
              <a:buChar char=""/>
              <a:tabLst>
                <a:tab pos="211454" algn="l"/>
              </a:tabLst>
            </a:pPr>
            <a:r>
              <a:rPr lang="en-US" sz="1100" spc="-5">
                <a:cs typeface="Times New Roman"/>
              </a:rPr>
              <a:t>Other therapeutic areas of </a:t>
            </a:r>
            <a:r>
              <a:rPr lang="en-US" sz="1100">
                <a:cs typeface="Times New Roman"/>
              </a:rPr>
              <a:t>focus </a:t>
            </a:r>
            <a:r>
              <a:rPr lang="en-US" sz="1100" spc="-5">
                <a:cs typeface="Times New Roman"/>
              </a:rPr>
              <a:t>includes Anti-asthmatic, Anti-depressant, Anti-migraine, Anti-osteoporosis and G I</a:t>
            </a:r>
            <a:r>
              <a:rPr lang="en-US" sz="1100" spc="-10">
                <a:cs typeface="Times New Roman"/>
              </a:rPr>
              <a:t> </a:t>
            </a:r>
            <a:r>
              <a:rPr lang="en-US" sz="1100" spc="-5">
                <a:cs typeface="Times New Roman"/>
              </a:rPr>
              <a:t>Disorders</a:t>
            </a:r>
            <a:endParaRPr lang="en-US" sz="1100">
              <a:cs typeface="Times New Roman"/>
            </a:endParaRPr>
          </a:p>
          <a:p>
            <a:pPr>
              <a:lnSpc>
                <a:spcPct val="100000"/>
              </a:lnSpc>
              <a:spcBef>
                <a:spcPts val="50"/>
              </a:spcBef>
            </a:pPr>
            <a:endParaRPr lang="en-US" sz="1100">
              <a:cs typeface="Times New Roman"/>
            </a:endParaRPr>
          </a:p>
          <a:p>
            <a:pPr marL="210820" marR="133350" indent="-137160">
              <a:buClr>
                <a:srgbClr val="2D3092"/>
              </a:buClr>
              <a:buSzPct val="60000"/>
              <a:buFont typeface="Wingdings"/>
              <a:buChar char=""/>
              <a:tabLst>
                <a:tab pos="211454" algn="l"/>
              </a:tabLst>
            </a:pPr>
            <a:r>
              <a:rPr lang="en-US" sz="1100" spc="-5">
                <a:cs typeface="Times New Roman"/>
              </a:rPr>
              <a:t>Exports are focused </a:t>
            </a:r>
            <a:r>
              <a:rPr lang="en-US" sz="1100" spc="-5">
                <a:ea typeface="+mn-lt"/>
                <a:cs typeface="Times New Roman"/>
              </a:rPr>
              <a:t>on the US, EU, Latin America and </a:t>
            </a:r>
            <a:r>
              <a:rPr lang="en-US" sz="1100" spc="-5" err="1">
                <a:ea typeface="+mn-lt"/>
                <a:cs typeface="Times New Roman"/>
              </a:rPr>
              <a:t>RoW</a:t>
            </a:r>
            <a:r>
              <a:rPr lang="en-US" sz="1100" spc="-5">
                <a:ea typeface="+mn-lt"/>
                <a:cs typeface="Times New Roman"/>
              </a:rPr>
              <a:t> markets. </a:t>
            </a:r>
            <a:endParaRPr lang="en-US" sz="1100">
              <a:cs typeface="Times New Roman"/>
            </a:endParaRPr>
          </a:p>
          <a:p>
            <a:pPr>
              <a:lnSpc>
                <a:spcPct val="100000"/>
              </a:lnSpc>
              <a:spcBef>
                <a:spcPts val="50"/>
              </a:spcBef>
              <a:buClr>
                <a:srgbClr val="2D3092"/>
              </a:buClr>
              <a:buFont typeface="Wingdings"/>
              <a:buChar char=""/>
            </a:pPr>
            <a:endParaRPr lang="en-US" sz="1100">
              <a:cs typeface="Times New Roman"/>
            </a:endParaRPr>
          </a:p>
          <a:p>
            <a:pPr marL="210820" indent="-137160">
              <a:buClr>
                <a:srgbClr val="2D3092"/>
              </a:buClr>
              <a:buSzPct val="60000"/>
              <a:buFont typeface="Wingdings"/>
              <a:buChar char=""/>
              <a:tabLst>
                <a:tab pos="211454" algn="l"/>
              </a:tabLst>
            </a:pPr>
            <a:r>
              <a:rPr lang="en-US" sz="1100" spc="-5">
                <a:cs typeface="Times New Roman"/>
              </a:rPr>
              <a:t>Vertical integration </a:t>
            </a:r>
            <a:r>
              <a:rPr lang="en-US" sz="1100">
                <a:cs typeface="Times New Roman"/>
              </a:rPr>
              <a:t>for </a:t>
            </a:r>
            <a:r>
              <a:rPr lang="en-US" sz="1100" spc="-5">
                <a:cs typeface="Times New Roman"/>
              </a:rPr>
              <a:t>several APIs a </a:t>
            </a:r>
            <a:r>
              <a:rPr lang="en-US" sz="1100">
                <a:cs typeface="Times New Roman"/>
              </a:rPr>
              <a:t>key </a:t>
            </a:r>
            <a:r>
              <a:rPr lang="en-US" sz="1100" spc="-5">
                <a:cs typeface="Times New Roman"/>
              </a:rPr>
              <a:t>competitive</a:t>
            </a:r>
            <a:r>
              <a:rPr lang="en-US" sz="1100" spc="-50">
                <a:cs typeface="Times New Roman"/>
              </a:rPr>
              <a:t> </a:t>
            </a:r>
            <a:r>
              <a:rPr lang="en-US" sz="1100" spc="-5">
                <a:cs typeface="Times New Roman"/>
              </a:rPr>
              <a:t>advantage </a:t>
            </a:r>
            <a:endParaRPr lang="en-IN" sz="1100">
              <a:cs typeface="Times New Roman"/>
            </a:endParaRPr>
          </a:p>
          <a:p>
            <a:pPr marL="210820" indent="-137160">
              <a:buClr>
                <a:srgbClr val="2D3092"/>
              </a:buClr>
              <a:buSzPct val="60000"/>
              <a:buFont typeface="Wingdings"/>
              <a:buChar char=""/>
              <a:tabLst>
                <a:tab pos="211454" algn="l"/>
              </a:tabLst>
            </a:pPr>
            <a:endParaRPr lang="en-IN" sz="1100">
              <a:cs typeface="Times New Roman"/>
            </a:endParaRPr>
          </a:p>
        </p:txBody>
      </p:sp>
      <p:sp>
        <p:nvSpPr>
          <p:cNvPr id="6" name="TextBox 5">
            <a:extLst>
              <a:ext uri="{FF2B5EF4-FFF2-40B4-BE49-F238E27FC236}">
                <a16:creationId xmlns:a16="http://schemas.microsoft.com/office/drawing/2014/main" id="{F352111C-903C-4F97-9A37-D20B8D25AC6A}"/>
              </a:ext>
            </a:extLst>
          </p:cNvPr>
          <p:cNvSpPr txBox="1"/>
          <p:nvPr/>
        </p:nvSpPr>
        <p:spPr>
          <a:xfrm>
            <a:off x="7615003" y="941934"/>
            <a:ext cx="4287017" cy="2890535"/>
          </a:xfrm>
          <a:prstGeom prst="rect">
            <a:avLst/>
          </a:prstGeom>
          <a:solidFill>
            <a:srgbClr val="2E83C3"/>
          </a:solidFill>
          <a:ln>
            <a:solidFill>
              <a:schemeClr val="accent1">
                <a:shade val="50000"/>
              </a:schemeClr>
            </a:solidFill>
          </a:ln>
        </p:spPr>
        <p:txBody>
          <a:bodyPr wrap="square" rtlCol="0" anchor="t">
            <a:spAutoFit/>
          </a:bodyPr>
          <a:lstStyle/>
          <a:p>
            <a:pPr marL="69215">
              <a:lnSpc>
                <a:spcPct val="100000"/>
              </a:lnSpc>
              <a:spcBef>
                <a:spcPts val="95"/>
              </a:spcBef>
              <a:buClr>
                <a:srgbClr val="2D3092"/>
              </a:buClr>
              <a:buSzPct val="60000"/>
              <a:tabLst>
                <a:tab pos="207010" algn="l"/>
              </a:tabLst>
            </a:pPr>
            <a:endParaRPr lang="en-IN" sz="1100" b="1" spc="-5">
              <a:solidFill>
                <a:schemeClr val="bg1"/>
              </a:solidFill>
              <a:cs typeface="Times New Roman"/>
            </a:endParaRPr>
          </a:p>
          <a:p>
            <a:pPr marL="69215">
              <a:lnSpc>
                <a:spcPct val="100000"/>
              </a:lnSpc>
              <a:spcBef>
                <a:spcPts val="95"/>
              </a:spcBef>
              <a:buClr>
                <a:srgbClr val="2D3092"/>
              </a:buClr>
              <a:buSzPct val="60000"/>
              <a:tabLst>
                <a:tab pos="207010" algn="l"/>
              </a:tabLst>
            </a:pPr>
            <a:r>
              <a:rPr lang="en-IN" sz="1100" b="1" spc="-5">
                <a:solidFill>
                  <a:schemeClr val="bg1"/>
                </a:solidFill>
                <a:cs typeface="Times New Roman"/>
              </a:rPr>
              <a:t>  STRENGTHS</a:t>
            </a:r>
          </a:p>
          <a:p>
            <a:pPr marL="171450" indent="-171450">
              <a:buClr>
                <a:srgbClr val="2D3092"/>
              </a:buClr>
              <a:buSzPct val="60000"/>
              <a:buFont typeface="Wingdings"/>
              <a:buChar char="§"/>
              <a:tabLst>
                <a:tab pos="207010" algn="l"/>
              </a:tabLst>
            </a:pPr>
            <a:r>
              <a:rPr lang="en-IN" sz="1100" spc="-5">
                <a:solidFill>
                  <a:schemeClr val="bg1"/>
                </a:solidFill>
                <a:ea typeface="+mn-lt"/>
                <a:cs typeface="+mn-lt"/>
              </a:rPr>
              <a:t>Well established process safety engineering lab </a:t>
            </a:r>
            <a:endParaRPr lang="en-IN" sz="1100" spc="-5">
              <a:solidFill>
                <a:schemeClr val="bg1"/>
              </a:solidFill>
              <a:cs typeface="Times New Roman"/>
            </a:endParaRPr>
          </a:p>
          <a:p>
            <a:pPr>
              <a:buClr>
                <a:srgbClr val="2D3092"/>
              </a:buClr>
              <a:buSzPct val="60000"/>
              <a:tabLst>
                <a:tab pos="207010" algn="l"/>
              </a:tabLst>
            </a:pPr>
            <a:endParaRPr lang="en-IN" sz="1100" spc="-5">
              <a:solidFill>
                <a:schemeClr val="bg1"/>
              </a:solidFill>
              <a:ea typeface="+mn-lt"/>
              <a:cs typeface="+mn-lt"/>
            </a:endParaRPr>
          </a:p>
          <a:p>
            <a:pPr marL="171450" indent="-171450">
              <a:buClr>
                <a:srgbClr val="2D3092"/>
              </a:buClr>
              <a:buSzPct val="60000"/>
              <a:buFont typeface="Wingdings"/>
              <a:buChar char="§"/>
              <a:tabLst>
                <a:tab pos="207010" algn="l"/>
              </a:tabLst>
            </a:pPr>
            <a:r>
              <a:rPr lang="en-IN" sz="1100" spc="-5">
                <a:solidFill>
                  <a:schemeClr val="bg1"/>
                </a:solidFill>
                <a:ea typeface="+mn-lt"/>
                <a:cs typeface="+mn-lt"/>
              </a:rPr>
              <a:t>Complex multi-step synthesis &amp; scale-up </a:t>
            </a:r>
            <a:endParaRPr lang="en-IN" sz="1100">
              <a:solidFill>
                <a:schemeClr val="bg1"/>
              </a:solidFill>
              <a:ea typeface="+mn-lt"/>
              <a:cs typeface="Times New Roman"/>
            </a:endParaRPr>
          </a:p>
          <a:p>
            <a:pPr marL="171450" indent="-171450">
              <a:buClr>
                <a:srgbClr val="2D3092"/>
              </a:buClr>
              <a:buSzPct val="60000"/>
              <a:buFont typeface="Wingdings"/>
              <a:buChar char="§"/>
              <a:tabLst>
                <a:tab pos="207010" algn="l"/>
              </a:tabLst>
            </a:pPr>
            <a:endParaRPr lang="en-IN" sz="1100" spc="-5">
              <a:solidFill>
                <a:schemeClr val="bg1"/>
              </a:solidFill>
              <a:ea typeface="+mn-lt"/>
              <a:cs typeface="+mn-lt"/>
            </a:endParaRPr>
          </a:p>
          <a:p>
            <a:pPr marL="171450" indent="-171450">
              <a:buClr>
                <a:srgbClr val="2D3092"/>
              </a:buClr>
              <a:buSzPct val="60000"/>
              <a:buFont typeface="Wingdings"/>
              <a:buChar char="§"/>
              <a:tabLst>
                <a:tab pos="207010" algn="l"/>
              </a:tabLst>
            </a:pPr>
            <a:r>
              <a:rPr lang="en-IN" sz="1100" spc="-5">
                <a:solidFill>
                  <a:schemeClr val="bg1"/>
                </a:solidFill>
                <a:ea typeface="+mn-lt"/>
                <a:cs typeface="+mn-lt"/>
              </a:rPr>
              <a:t>Advanced synthetic/separation technologies</a:t>
            </a:r>
            <a:endParaRPr lang="en-IN" sz="1100">
              <a:solidFill>
                <a:schemeClr val="bg1"/>
              </a:solidFill>
              <a:ea typeface="+mn-lt"/>
              <a:cs typeface="Times New Roman"/>
            </a:endParaRPr>
          </a:p>
          <a:p>
            <a:pPr>
              <a:buClr>
                <a:srgbClr val="2D3092"/>
              </a:buClr>
              <a:buSzPct val="60000"/>
              <a:tabLst>
                <a:tab pos="207010" algn="l"/>
              </a:tabLst>
            </a:pPr>
            <a:endParaRPr lang="en-IN" sz="1100">
              <a:solidFill>
                <a:schemeClr val="bg1"/>
              </a:solidFill>
              <a:cs typeface="Times New Roman"/>
            </a:endParaRPr>
          </a:p>
          <a:p>
            <a:pPr marL="171450" indent="-171450">
              <a:buClr>
                <a:srgbClr val="2D3092"/>
              </a:buClr>
              <a:buSzPct val="60000"/>
              <a:buFont typeface="Wingdings"/>
              <a:buChar char="§"/>
              <a:tabLst>
                <a:tab pos="207010" algn="l"/>
              </a:tabLst>
            </a:pPr>
            <a:r>
              <a:rPr lang="en-IN" sz="1100" spc="-5">
                <a:solidFill>
                  <a:schemeClr val="bg1"/>
                </a:solidFill>
                <a:ea typeface="+mn-lt"/>
                <a:cs typeface="+mn-lt"/>
              </a:rPr>
              <a:t>Containment facility for handling High potency APIs</a:t>
            </a:r>
            <a:endParaRPr lang="en-IN" sz="1100">
              <a:solidFill>
                <a:schemeClr val="bg1"/>
              </a:solidFill>
              <a:ea typeface="+mn-lt"/>
              <a:cs typeface="Times New Roman"/>
            </a:endParaRPr>
          </a:p>
          <a:p>
            <a:pPr>
              <a:buClr>
                <a:srgbClr val="2D3092"/>
              </a:buClr>
              <a:buSzPct val="60000"/>
              <a:tabLst>
                <a:tab pos="207010" algn="l"/>
              </a:tabLst>
            </a:pPr>
            <a:endParaRPr lang="en-IN" sz="1100">
              <a:solidFill>
                <a:schemeClr val="bg1"/>
              </a:solidFill>
              <a:cs typeface="Times New Roman"/>
            </a:endParaRPr>
          </a:p>
          <a:p>
            <a:pPr marL="171450" indent="-171450">
              <a:buClr>
                <a:srgbClr val="2D3092"/>
              </a:buClr>
              <a:buSzPct val="60000"/>
              <a:buFont typeface="Wingdings"/>
              <a:buChar char="§"/>
              <a:tabLst>
                <a:tab pos="207010" algn="l"/>
              </a:tabLst>
            </a:pPr>
            <a:r>
              <a:rPr lang="en-IN" sz="1100" spc="-5">
                <a:solidFill>
                  <a:schemeClr val="bg1"/>
                </a:solidFill>
                <a:ea typeface="+mn-lt"/>
                <a:cs typeface="+mn-lt"/>
              </a:rPr>
              <a:t>Peptide (Solid phase) pharmaceuticals </a:t>
            </a:r>
            <a:endParaRPr lang="en-IN" sz="1100">
              <a:solidFill>
                <a:schemeClr val="bg1"/>
              </a:solidFill>
              <a:cs typeface="Times New Roman"/>
            </a:endParaRPr>
          </a:p>
          <a:p>
            <a:pPr marL="171450" indent="-171450">
              <a:buClr>
                <a:srgbClr val="2D3092"/>
              </a:buClr>
              <a:buSzPct val="60000"/>
              <a:buFont typeface="Wingdings"/>
              <a:buChar char="§"/>
              <a:tabLst>
                <a:tab pos="207010" algn="l"/>
              </a:tabLst>
            </a:pPr>
            <a:endParaRPr lang="en-IN" sz="1100" spc="-5">
              <a:solidFill>
                <a:schemeClr val="bg1"/>
              </a:solidFill>
              <a:ea typeface="+mn-lt"/>
              <a:cs typeface="+mn-lt"/>
            </a:endParaRPr>
          </a:p>
          <a:p>
            <a:pPr marL="171450" indent="-171450">
              <a:buClr>
                <a:srgbClr val="2D3092"/>
              </a:buClr>
              <a:buSzPct val="60000"/>
              <a:buFont typeface="Wingdings"/>
              <a:buChar char="§"/>
              <a:tabLst>
                <a:tab pos="207010" algn="l"/>
              </a:tabLst>
            </a:pPr>
            <a:r>
              <a:rPr lang="en-IN" sz="1100" spc="-5">
                <a:solidFill>
                  <a:schemeClr val="bg1"/>
                </a:solidFill>
                <a:ea typeface="+mn-lt"/>
                <a:cs typeface="+mn-lt"/>
              </a:rPr>
              <a:t>Oligo nucleotide Pharmaceuticals </a:t>
            </a:r>
            <a:endParaRPr lang="en-IN" sz="1100">
              <a:solidFill>
                <a:schemeClr val="bg1"/>
              </a:solidFill>
              <a:cs typeface="Times New Roman"/>
            </a:endParaRPr>
          </a:p>
          <a:p>
            <a:pPr>
              <a:buClr>
                <a:srgbClr val="2D3092"/>
              </a:buClr>
              <a:buSzPct val="60000"/>
              <a:tabLst>
                <a:tab pos="207010" algn="l"/>
              </a:tabLst>
            </a:pPr>
            <a:endParaRPr lang="en-IN" sz="1100" spc="-5">
              <a:solidFill>
                <a:schemeClr val="bg1"/>
              </a:solidFill>
              <a:cs typeface="Times New Roman"/>
            </a:endParaRPr>
          </a:p>
          <a:p>
            <a:pPr marL="171450" indent="-171450">
              <a:buClr>
                <a:srgbClr val="2D3092"/>
              </a:buClr>
              <a:buSzPct val="60000"/>
              <a:buFont typeface="Wingdings"/>
              <a:buChar char="§"/>
              <a:tabLst>
                <a:tab pos="207010" algn="l"/>
              </a:tabLst>
            </a:pPr>
            <a:r>
              <a:rPr lang="en-IN" sz="1100" spc="-5">
                <a:solidFill>
                  <a:schemeClr val="bg1"/>
                </a:solidFill>
                <a:ea typeface="+mn-lt"/>
                <a:cs typeface="+mn-lt"/>
              </a:rPr>
              <a:t>Well established NCEs screening (including Zebra fish) facility</a:t>
            </a:r>
          </a:p>
          <a:p>
            <a:pPr marL="171450" indent="-171450">
              <a:buClr>
                <a:srgbClr val="2D3092"/>
              </a:buClr>
              <a:buSzPct val="60000"/>
              <a:buFont typeface="Wingdings"/>
              <a:buChar char="§"/>
              <a:tabLst>
                <a:tab pos="207010" algn="l"/>
              </a:tabLst>
            </a:pPr>
            <a:endParaRPr lang="en-IN" sz="1600">
              <a:solidFill>
                <a:schemeClr val="bg1"/>
              </a:solidFill>
            </a:endParaRPr>
          </a:p>
        </p:txBody>
      </p:sp>
      <p:pic>
        <p:nvPicPr>
          <p:cNvPr id="14" name="Picture 13" descr="A large green field&#10;&#10;Description automatically generated">
            <a:extLst>
              <a:ext uri="{FF2B5EF4-FFF2-40B4-BE49-F238E27FC236}">
                <a16:creationId xmlns:a16="http://schemas.microsoft.com/office/drawing/2014/main" id="{E9A3526E-3E24-46DC-94BB-052640E8F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055" y="3954380"/>
            <a:ext cx="2868965" cy="2160000"/>
          </a:xfrm>
          <a:prstGeom prst="rect">
            <a:avLst/>
          </a:prstGeom>
          <a:solidFill>
            <a:schemeClr val="accent1">
              <a:lumMod val="75000"/>
              <a:alpha val="92000"/>
            </a:schemeClr>
          </a:solidFill>
          <a:ln w="28575">
            <a:solidFill>
              <a:srgbClr val="0070C0"/>
            </a:solidFill>
            <a:prstDash val="solid"/>
          </a:ln>
          <a:effectLst>
            <a:softEdge rad="0"/>
          </a:effectLst>
        </p:spPr>
      </p:pic>
      <p:grpSp>
        <p:nvGrpSpPr>
          <p:cNvPr id="4" name="Group 3">
            <a:extLst>
              <a:ext uri="{FF2B5EF4-FFF2-40B4-BE49-F238E27FC236}">
                <a16:creationId xmlns:a16="http://schemas.microsoft.com/office/drawing/2014/main" id="{18597CD0-5D87-44A9-9B56-B82F9AC210D1}"/>
              </a:ext>
            </a:extLst>
          </p:cNvPr>
          <p:cNvGrpSpPr/>
          <p:nvPr/>
        </p:nvGrpSpPr>
        <p:grpSpPr>
          <a:xfrm>
            <a:off x="3256605" y="3939393"/>
            <a:ext cx="2794425" cy="2241452"/>
            <a:chOff x="3301575" y="4359110"/>
            <a:chExt cx="2794425" cy="2082871"/>
          </a:xfrm>
        </p:grpSpPr>
        <p:sp>
          <p:nvSpPr>
            <p:cNvPr id="15" name="TextBox 14">
              <a:extLst>
                <a:ext uri="{FF2B5EF4-FFF2-40B4-BE49-F238E27FC236}">
                  <a16:creationId xmlns:a16="http://schemas.microsoft.com/office/drawing/2014/main" id="{7033F0FF-EF1A-4CED-8C91-4A5C3A1CBF6E}"/>
                </a:ext>
              </a:extLst>
            </p:cNvPr>
            <p:cNvSpPr txBox="1"/>
            <p:nvPr/>
          </p:nvSpPr>
          <p:spPr>
            <a:xfrm>
              <a:off x="3301575" y="4359110"/>
              <a:ext cx="2794425" cy="286002"/>
            </a:xfrm>
            <a:prstGeom prst="rect">
              <a:avLst/>
            </a:prstGeom>
            <a:solidFill>
              <a:srgbClr val="2E83C3"/>
            </a:solidFill>
          </p:spPr>
          <p:txBody>
            <a:bodyPr wrap="square" rtlCol="0">
              <a:spAutoFit/>
            </a:bodyPr>
            <a:lstStyle/>
            <a:p>
              <a:pPr algn="ctr"/>
              <a:r>
                <a:rPr lang="en-US" sz="1400" b="1">
                  <a:solidFill>
                    <a:schemeClr val="bg1"/>
                  </a:solidFill>
                  <a:cs typeface="Times New Roman" panose="02020603050405020304" pitchFamily="18" charset="0"/>
                </a:rPr>
                <a:t>MEKAGUDA, TELANGANA</a:t>
              </a:r>
              <a:endParaRPr lang="en-IN" sz="1400" b="1">
                <a:solidFill>
                  <a:schemeClr val="bg1"/>
                </a:solidFill>
                <a:cs typeface="Times New Roman" panose="02020603050405020304" pitchFamily="18" charset="0"/>
              </a:endParaRPr>
            </a:p>
          </p:txBody>
        </p:sp>
        <p:sp>
          <p:nvSpPr>
            <p:cNvPr id="8" name="TextBox 7">
              <a:extLst>
                <a:ext uri="{FF2B5EF4-FFF2-40B4-BE49-F238E27FC236}">
                  <a16:creationId xmlns:a16="http://schemas.microsoft.com/office/drawing/2014/main" id="{557FDD93-CAEE-4B23-9E77-07273F321D68}"/>
                </a:ext>
              </a:extLst>
            </p:cNvPr>
            <p:cNvSpPr txBox="1"/>
            <p:nvPr/>
          </p:nvSpPr>
          <p:spPr>
            <a:xfrm>
              <a:off x="3301575" y="4625869"/>
              <a:ext cx="2794425" cy="1816112"/>
            </a:xfrm>
            <a:prstGeom prst="rect">
              <a:avLst/>
            </a:prstGeom>
            <a:solidFill>
              <a:srgbClr val="2E83C3"/>
            </a:solidFill>
          </p:spPr>
          <p:txBody>
            <a:bodyPr wrap="square" rtlCol="0" anchor="t">
              <a:spAutoFit/>
            </a:bodyPr>
            <a:lstStyle/>
            <a:p>
              <a:pPr marL="235585" indent="-137160">
                <a:buClr>
                  <a:srgbClr val="2D3092"/>
                </a:buClr>
                <a:buSzPct val="60000"/>
                <a:buFont typeface="Wingdings"/>
                <a:buChar char=""/>
                <a:tabLst>
                  <a:tab pos="235585" algn="l"/>
                </a:tabLst>
              </a:pPr>
              <a:r>
                <a:rPr lang="en-IN" sz="1100" spc="-10">
                  <a:solidFill>
                    <a:schemeClr val="bg1"/>
                  </a:solidFill>
                  <a:cs typeface="Times New Roman"/>
                </a:rPr>
                <a:t>Oncology API's and speciality products</a:t>
              </a:r>
            </a:p>
            <a:p>
              <a:pPr>
                <a:lnSpc>
                  <a:spcPct val="100000"/>
                </a:lnSpc>
                <a:spcBef>
                  <a:spcPts val="10"/>
                </a:spcBef>
              </a:pPr>
              <a:endParaRPr lang="en-IN" sz="1100">
                <a:solidFill>
                  <a:schemeClr val="bg1"/>
                </a:solidFill>
                <a:cs typeface="Times New Roman"/>
              </a:endParaRPr>
            </a:p>
            <a:p>
              <a:pPr marL="235585" indent="-137160">
                <a:lnSpc>
                  <a:spcPct val="100000"/>
                </a:lnSpc>
                <a:buClr>
                  <a:srgbClr val="2D3092"/>
                </a:buClr>
                <a:buSzPct val="60000"/>
                <a:buFont typeface="Wingdings"/>
                <a:buChar char=""/>
                <a:tabLst>
                  <a:tab pos="235585" algn="l"/>
                </a:tabLst>
              </a:pPr>
              <a:r>
                <a:rPr lang="en-IN" sz="1100">
                  <a:solidFill>
                    <a:schemeClr val="bg1"/>
                  </a:solidFill>
                  <a:cs typeface="Times New Roman"/>
                </a:rPr>
                <a:t>Approvals from USFDA, PMDA (Japan), COFEPRIS (Mexico), EDQM (Europe), Korean FDA, WHO, EU GMP (Germany</a:t>
              </a:r>
              <a:r>
                <a:rPr lang="en-IN" sz="1100" spc="-5">
                  <a:solidFill>
                    <a:schemeClr val="bg1"/>
                  </a:solidFill>
                  <a:cs typeface="Times New Roman"/>
                </a:rPr>
                <a:t>)</a:t>
              </a:r>
            </a:p>
            <a:p>
              <a:pPr marL="235585" indent="-137160">
                <a:lnSpc>
                  <a:spcPct val="100000"/>
                </a:lnSpc>
                <a:buClr>
                  <a:srgbClr val="2D3092"/>
                </a:buClr>
                <a:buSzPct val="60000"/>
                <a:buFont typeface="Wingdings"/>
                <a:buChar char=""/>
                <a:tabLst>
                  <a:tab pos="235585" algn="l"/>
                </a:tabLst>
              </a:pPr>
              <a:endParaRPr lang="en-IN" sz="1100" spc="-5">
                <a:solidFill>
                  <a:schemeClr val="bg1"/>
                </a:solidFill>
                <a:cs typeface="Times New Roman"/>
              </a:endParaRPr>
            </a:p>
            <a:p>
              <a:pPr marL="235585" indent="-137160">
                <a:buClr>
                  <a:srgbClr val="2D3092"/>
                </a:buClr>
                <a:buSzPct val="60000"/>
                <a:buFont typeface="Wingdings"/>
                <a:buChar char=""/>
                <a:tabLst>
                  <a:tab pos="235585" algn="l"/>
                </a:tabLst>
              </a:pPr>
              <a:r>
                <a:rPr lang="en-US" sz="1100" spc="-5">
                  <a:solidFill>
                    <a:schemeClr val="bg1"/>
                  </a:solidFill>
                  <a:cs typeface="Times New Roman"/>
                </a:rPr>
                <a:t>Last USFDA audit successfully completed and EIR received in September 2019</a:t>
              </a:r>
            </a:p>
            <a:p>
              <a:pPr marL="235585" indent="-137160">
                <a:buClr>
                  <a:srgbClr val="2D3092"/>
                </a:buClr>
                <a:buSzPct val="60000"/>
                <a:buFont typeface="Wingdings"/>
                <a:buChar char=""/>
                <a:tabLst>
                  <a:tab pos="235585" algn="l"/>
                </a:tabLst>
              </a:pPr>
              <a:endParaRPr lang="en-IN" sz="1100" spc="-10">
                <a:solidFill>
                  <a:schemeClr val="bg1"/>
                </a:solidFill>
                <a:cs typeface="Times New Roman"/>
              </a:endParaRPr>
            </a:p>
          </p:txBody>
        </p:sp>
      </p:grpSp>
      <p:grpSp>
        <p:nvGrpSpPr>
          <p:cNvPr id="7" name="Group 6">
            <a:extLst>
              <a:ext uri="{FF2B5EF4-FFF2-40B4-BE49-F238E27FC236}">
                <a16:creationId xmlns:a16="http://schemas.microsoft.com/office/drawing/2014/main" id="{3ECE92CD-D508-4988-97EF-7828D3107B44}"/>
              </a:ext>
            </a:extLst>
          </p:cNvPr>
          <p:cNvGrpSpPr/>
          <p:nvPr/>
        </p:nvGrpSpPr>
        <p:grpSpPr>
          <a:xfrm>
            <a:off x="6071016" y="3939394"/>
            <a:ext cx="2876245" cy="2241451"/>
            <a:chOff x="6422657" y="4338621"/>
            <a:chExt cx="2794424" cy="1922999"/>
          </a:xfrm>
        </p:grpSpPr>
        <p:sp>
          <p:nvSpPr>
            <p:cNvPr id="10" name="Rectangle 9">
              <a:extLst>
                <a:ext uri="{FF2B5EF4-FFF2-40B4-BE49-F238E27FC236}">
                  <a16:creationId xmlns:a16="http://schemas.microsoft.com/office/drawing/2014/main" id="{7F52960A-DB2E-43AB-92F9-086E31C81B6F}"/>
                </a:ext>
              </a:extLst>
            </p:cNvPr>
            <p:cNvSpPr/>
            <p:nvPr/>
          </p:nvSpPr>
          <p:spPr>
            <a:xfrm>
              <a:off x="6422657" y="4338621"/>
              <a:ext cx="2794424" cy="286172"/>
            </a:xfrm>
            <a:prstGeom prst="rect">
              <a:avLst/>
            </a:prstGeom>
            <a:solidFill>
              <a:srgbClr val="2E83C3"/>
            </a:solidFill>
          </p:spPr>
          <p:txBody>
            <a:bodyPr wrap="square">
              <a:spAutoFit/>
            </a:bodyPr>
            <a:lstStyle/>
            <a:p>
              <a:pPr algn="ctr"/>
              <a:r>
                <a:rPr lang="en-US" sz="1400" b="1">
                  <a:solidFill>
                    <a:schemeClr val="bg1"/>
                  </a:solidFill>
                  <a:cs typeface="Times New Roman" panose="02020603050405020304" pitchFamily="18" charset="0"/>
                </a:rPr>
                <a:t>CHENNAI, TAMIL NADU</a:t>
              </a:r>
              <a:endParaRPr lang="en-IN" sz="1400" b="1">
                <a:solidFill>
                  <a:schemeClr val="bg1"/>
                </a:solidFill>
              </a:endParaRPr>
            </a:p>
          </p:txBody>
        </p:sp>
        <p:sp>
          <p:nvSpPr>
            <p:cNvPr id="11" name="TextBox 10">
              <a:extLst>
                <a:ext uri="{FF2B5EF4-FFF2-40B4-BE49-F238E27FC236}">
                  <a16:creationId xmlns:a16="http://schemas.microsoft.com/office/drawing/2014/main" id="{022BE557-C27D-4EC2-9C07-A541E5614B27}"/>
                </a:ext>
              </a:extLst>
            </p:cNvPr>
            <p:cNvSpPr txBox="1"/>
            <p:nvPr/>
          </p:nvSpPr>
          <p:spPr>
            <a:xfrm>
              <a:off x="6446930" y="4618519"/>
              <a:ext cx="2770151" cy="1643101"/>
            </a:xfrm>
            <a:prstGeom prst="rect">
              <a:avLst/>
            </a:prstGeom>
            <a:solidFill>
              <a:srgbClr val="2E83C3"/>
            </a:solidFill>
          </p:spPr>
          <p:txBody>
            <a:bodyPr wrap="square" rtlCol="0" anchor="t">
              <a:spAutoFit/>
            </a:bodyPr>
            <a:lstStyle/>
            <a:p>
              <a:pPr marL="235585" marR="297815" indent="-137160">
                <a:spcBef>
                  <a:spcPts val="905"/>
                </a:spcBef>
                <a:buClr>
                  <a:srgbClr val="2D3092"/>
                </a:buClr>
                <a:buSzPct val="60000"/>
                <a:buFont typeface="Wingdings"/>
                <a:buChar char=""/>
                <a:tabLst>
                  <a:tab pos="236220" algn="l"/>
                </a:tabLst>
              </a:pPr>
              <a:r>
                <a:rPr lang="en-US" sz="1100" spc="-10">
                  <a:solidFill>
                    <a:schemeClr val="bg1"/>
                  </a:solidFill>
                  <a:cs typeface="Times New Roman"/>
                </a:rPr>
                <a:t>Cytotoxic API’s</a:t>
              </a:r>
              <a:endParaRPr lang="en-US" sz="1100">
                <a:solidFill>
                  <a:schemeClr val="bg1"/>
                </a:solidFill>
                <a:cs typeface="Times New Roman"/>
              </a:endParaRPr>
            </a:p>
            <a:p>
              <a:pPr marL="235585" indent="-137160">
                <a:lnSpc>
                  <a:spcPct val="100000"/>
                </a:lnSpc>
                <a:spcBef>
                  <a:spcPts val="505"/>
                </a:spcBef>
                <a:buClr>
                  <a:srgbClr val="2D3092"/>
                </a:buClr>
                <a:buSzPct val="60000"/>
                <a:buFont typeface="Wingdings"/>
                <a:buChar char=""/>
                <a:tabLst>
                  <a:tab pos="236220" algn="l"/>
                </a:tabLst>
              </a:pPr>
              <a:r>
                <a:rPr lang="en-US" sz="1100" spc="-10">
                  <a:solidFill>
                    <a:schemeClr val="bg1"/>
                  </a:solidFill>
                  <a:cs typeface="Times New Roman"/>
                </a:rPr>
                <a:t>Synthetic</a:t>
              </a:r>
              <a:r>
                <a:rPr lang="en-US" sz="1100" spc="30">
                  <a:solidFill>
                    <a:schemeClr val="bg1"/>
                  </a:solidFill>
                  <a:cs typeface="Times New Roman"/>
                </a:rPr>
                <a:t> </a:t>
              </a:r>
              <a:r>
                <a:rPr lang="en-US" sz="1100" spc="-5">
                  <a:solidFill>
                    <a:schemeClr val="bg1"/>
                  </a:solidFill>
                  <a:cs typeface="Times New Roman"/>
                </a:rPr>
                <a:t>chemistry</a:t>
              </a:r>
            </a:p>
            <a:p>
              <a:pPr marL="235585" indent="-137160">
                <a:lnSpc>
                  <a:spcPct val="100000"/>
                </a:lnSpc>
                <a:spcBef>
                  <a:spcPts val="505"/>
                </a:spcBef>
                <a:buClr>
                  <a:srgbClr val="2D3092"/>
                </a:buClr>
                <a:buSzPct val="60000"/>
                <a:buFont typeface="Wingdings"/>
                <a:buChar char=""/>
                <a:tabLst>
                  <a:tab pos="236220" algn="l"/>
                </a:tabLst>
              </a:pPr>
              <a:r>
                <a:rPr lang="en-US" sz="1100" spc="-5">
                  <a:solidFill>
                    <a:schemeClr val="bg1"/>
                  </a:solidFill>
                  <a:cs typeface="Times New Roman"/>
                </a:rPr>
                <a:t>W</a:t>
              </a:r>
              <a:r>
                <a:rPr lang="en-US" sz="1100">
                  <a:solidFill>
                    <a:schemeClr val="bg1"/>
                  </a:solidFill>
                  <a:cs typeface="Times New Roman"/>
                </a:rPr>
                <a:t>HO </a:t>
              </a:r>
              <a:r>
                <a:rPr lang="en-IN" sz="1100">
                  <a:solidFill>
                    <a:schemeClr val="bg1"/>
                  </a:solidFill>
                  <a:cs typeface="Times New Roman"/>
                </a:rPr>
                <a:t>GMP</a:t>
              </a:r>
              <a:r>
                <a:rPr lang="en-US" sz="1100">
                  <a:solidFill>
                    <a:schemeClr val="bg1"/>
                  </a:solidFill>
                  <a:cs typeface="Times New Roman"/>
                </a:rPr>
                <a:t> (CDSCO)</a:t>
              </a:r>
              <a:r>
                <a:rPr lang="en-IN" sz="1100">
                  <a:solidFill>
                    <a:schemeClr val="bg1"/>
                  </a:solidFill>
                  <a:cs typeface="Times New Roman"/>
                </a:rPr>
                <a:t>, USFDA</a:t>
              </a:r>
            </a:p>
            <a:p>
              <a:pPr marL="235585" indent="-137160">
                <a:lnSpc>
                  <a:spcPct val="100000"/>
                </a:lnSpc>
                <a:spcBef>
                  <a:spcPts val="505"/>
                </a:spcBef>
                <a:buClr>
                  <a:srgbClr val="2D3092"/>
                </a:buClr>
                <a:buSzPct val="60000"/>
                <a:buFont typeface="Wingdings"/>
                <a:buChar char=""/>
                <a:tabLst>
                  <a:tab pos="236220" algn="l"/>
                </a:tabLst>
              </a:pPr>
              <a:r>
                <a:rPr lang="en-IN" sz="1100">
                  <a:solidFill>
                    <a:schemeClr val="bg1"/>
                  </a:solidFill>
                  <a:cs typeface="Times New Roman"/>
                </a:rPr>
                <a:t>U</a:t>
              </a:r>
              <a:r>
                <a:rPr lang="en-US" sz="1100">
                  <a:solidFill>
                    <a:schemeClr val="bg1"/>
                  </a:solidFill>
                  <a:cs typeface="Times New Roman"/>
                </a:rPr>
                <a:t>SFDA audit with Establishment Inspection Report (EIR) received in July 2019</a:t>
              </a:r>
            </a:p>
            <a:p>
              <a:pPr marL="235585" indent="-137160">
                <a:lnSpc>
                  <a:spcPct val="100000"/>
                </a:lnSpc>
                <a:spcBef>
                  <a:spcPts val="505"/>
                </a:spcBef>
                <a:buClr>
                  <a:srgbClr val="2D3092"/>
                </a:buClr>
                <a:buSzPct val="60000"/>
                <a:buFont typeface="Wingdings"/>
                <a:buChar char=""/>
                <a:tabLst>
                  <a:tab pos="236220" algn="l"/>
                </a:tabLst>
              </a:pPr>
              <a:endParaRPr lang="en-US" sz="1100">
                <a:solidFill>
                  <a:schemeClr val="bg1"/>
                </a:solidFill>
                <a:cs typeface="Times New Roman"/>
              </a:endParaRPr>
            </a:p>
            <a:p>
              <a:pPr marL="98425">
                <a:lnSpc>
                  <a:spcPct val="100000"/>
                </a:lnSpc>
                <a:spcBef>
                  <a:spcPts val="505"/>
                </a:spcBef>
                <a:buClr>
                  <a:srgbClr val="2D3092"/>
                </a:buClr>
                <a:buSzPct val="60000"/>
                <a:tabLst>
                  <a:tab pos="236220" algn="l"/>
                </a:tabLst>
              </a:pPr>
              <a:endParaRPr lang="en-IN" sz="1100">
                <a:solidFill>
                  <a:schemeClr val="bg1"/>
                </a:solidFill>
                <a:cs typeface="Times New Roman"/>
              </a:endParaRPr>
            </a:p>
          </p:txBody>
        </p:sp>
      </p:grpSp>
      <p:pic>
        <p:nvPicPr>
          <p:cNvPr id="3" name="Picture 3" descr="A large white building&#10;&#10;Description generated with very high confidence">
            <a:extLst>
              <a:ext uri="{FF2B5EF4-FFF2-40B4-BE49-F238E27FC236}">
                <a16:creationId xmlns:a16="http://schemas.microsoft.com/office/drawing/2014/main" id="{D6F8C373-F019-4D5F-8011-374609683D86}"/>
              </a:ext>
            </a:extLst>
          </p:cNvPr>
          <p:cNvPicPr>
            <a:picLocks/>
          </p:cNvPicPr>
          <p:nvPr/>
        </p:nvPicPr>
        <p:blipFill>
          <a:blip r:embed="rId4"/>
          <a:stretch>
            <a:fillRect/>
          </a:stretch>
        </p:blipFill>
        <p:spPr>
          <a:xfrm>
            <a:off x="455792" y="3954350"/>
            <a:ext cx="2700000" cy="2160000"/>
          </a:xfrm>
          <a:prstGeom prst="rect">
            <a:avLst/>
          </a:prstGeom>
          <a:ln w="28575">
            <a:solidFill>
              <a:srgbClr val="0070C0"/>
            </a:solidFill>
          </a:ln>
        </p:spPr>
      </p:pic>
      <p:pic>
        <p:nvPicPr>
          <p:cNvPr id="12" name="Picture 11" descr="A picture containing drawing&#10;&#10;Description automatically generated">
            <a:extLst>
              <a:ext uri="{FF2B5EF4-FFF2-40B4-BE49-F238E27FC236}">
                <a16:creationId xmlns:a16="http://schemas.microsoft.com/office/drawing/2014/main" id="{F01C5947-79E2-463C-8901-A11D26BA0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17" name="Slide Number Placeholder 16">
            <a:extLst>
              <a:ext uri="{FF2B5EF4-FFF2-40B4-BE49-F238E27FC236}">
                <a16:creationId xmlns:a16="http://schemas.microsoft.com/office/drawing/2014/main" id="{042B72FE-E314-44C0-A640-DAC624EDDD7F}"/>
              </a:ext>
            </a:extLst>
          </p:cNvPr>
          <p:cNvSpPr>
            <a:spLocks noGrp="1"/>
          </p:cNvSpPr>
          <p:nvPr>
            <p:ph type="sldNum" sz="quarter" idx="12"/>
          </p:nvPr>
        </p:nvSpPr>
        <p:spPr/>
        <p:txBody>
          <a:bodyPr/>
          <a:lstStyle/>
          <a:p>
            <a:fld id="{E6326F5E-F4A6-44DA-936F-1572DDFAB83B}" type="slidenum">
              <a:rPr lang="en-IN" smtClean="0"/>
              <a:pPr/>
              <a:t>10</a:t>
            </a:fld>
            <a:endParaRPr lang="en-IN"/>
          </a:p>
        </p:txBody>
      </p:sp>
    </p:spTree>
    <p:extLst>
      <p:ext uri="{BB962C8B-B14F-4D97-AF65-F5344CB8AC3E}">
        <p14:creationId xmlns:p14="http://schemas.microsoft.com/office/powerpoint/2010/main" val="3264606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E9F5892-63A4-4384-B0FA-04A28F963121}"/>
              </a:ext>
            </a:extLst>
          </p:cNvPr>
          <p:cNvSpPr txBox="1"/>
          <p:nvPr/>
        </p:nvSpPr>
        <p:spPr>
          <a:xfrm>
            <a:off x="-1020" y="6132"/>
            <a:ext cx="10692000" cy="720000"/>
          </a:xfrm>
          <a:prstGeom prst="rect">
            <a:avLst/>
          </a:prstGeom>
          <a:solidFill>
            <a:srgbClr val="2E3192"/>
          </a:solidFill>
        </p:spPr>
        <p:txBody>
          <a:bodyPr wrap="square" rtlCol="0" anchor="ctr">
            <a:spAutoFit/>
          </a:bodyPr>
          <a:lstStyle/>
          <a:p>
            <a:r>
              <a:rPr lang="en-US" sz="2800">
                <a:solidFill>
                  <a:schemeClr val="bg1"/>
                </a:solidFill>
                <a:latin typeface="+mj-lt"/>
                <a:ea typeface="+mj-ea"/>
                <a:cs typeface="+mj-cs"/>
              </a:rPr>
              <a:t>RESEARCH </a:t>
            </a:r>
            <a:r>
              <a:rPr lang="en-US" sz="2800" b="1">
                <a:solidFill>
                  <a:schemeClr val="bg1"/>
                </a:solidFill>
                <a:latin typeface="+mj-lt"/>
                <a:ea typeface="+mj-ea"/>
                <a:cs typeface="+mj-cs"/>
              </a:rPr>
              <a:t>&amp;</a:t>
            </a:r>
            <a:r>
              <a:rPr lang="en-US" sz="2800" b="1">
                <a:solidFill>
                  <a:schemeClr val="bg1"/>
                </a:solidFill>
                <a:latin typeface="+mj-lt"/>
              </a:rPr>
              <a:t> </a:t>
            </a:r>
            <a:r>
              <a:rPr lang="en-US" sz="2800">
                <a:solidFill>
                  <a:schemeClr val="bg1"/>
                </a:solidFill>
                <a:latin typeface="+mj-lt"/>
                <a:ea typeface="+mj-ea"/>
                <a:cs typeface="+mj-cs"/>
              </a:rPr>
              <a:t>DEVELOPMENT</a:t>
            </a:r>
            <a:r>
              <a:rPr lang="en-US" sz="2800" b="1">
                <a:solidFill>
                  <a:schemeClr val="bg1"/>
                </a:solidFill>
                <a:latin typeface="+mj-lt"/>
              </a:rPr>
              <a:t> </a:t>
            </a:r>
            <a:r>
              <a:rPr lang="en-US" sz="2800">
                <a:solidFill>
                  <a:schemeClr val="bg1"/>
                </a:solidFill>
                <a:latin typeface="+mj-lt"/>
                <a:ea typeface="+mj-ea"/>
                <a:cs typeface="+mj-cs"/>
              </a:rPr>
              <a:t>CAPABILITIES</a:t>
            </a:r>
            <a:endParaRPr lang="en-IN" sz="2800">
              <a:solidFill>
                <a:schemeClr val="bg1"/>
              </a:solidFill>
              <a:latin typeface="+mj-lt"/>
              <a:ea typeface="+mj-ea"/>
              <a:cs typeface="+mj-cs"/>
            </a:endParaRPr>
          </a:p>
        </p:txBody>
      </p:sp>
      <p:sp>
        <p:nvSpPr>
          <p:cNvPr id="15" name="object 12">
            <a:extLst>
              <a:ext uri="{FF2B5EF4-FFF2-40B4-BE49-F238E27FC236}">
                <a16:creationId xmlns:a16="http://schemas.microsoft.com/office/drawing/2014/main" id="{54CDC58D-22D2-48C4-92F1-D4A8C95DB1AA}"/>
              </a:ext>
            </a:extLst>
          </p:cNvPr>
          <p:cNvSpPr txBox="1"/>
          <p:nvPr/>
        </p:nvSpPr>
        <p:spPr>
          <a:xfrm>
            <a:off x="812799" y="911494"/>
            <a:ext cx="8207024" cy="727763"/>
          </a:xfrm>
          <a:prstGeom prst="rect">
            <a:avLst/>
          </a:prstGeom>
          <a:solidFill>
            <a:schemeClr val="accent2"/>
          </a:solidFill>
          <a:ln>
            <a:solidFill>
              <a:schemeClr val="bg1">
                <a:lumMod val="75000"/>
              </a:schemeClr>
            </a:solidFill>
          </a:ln>
        </p:spPr>
        <p:txBody>
          <a:bodyPr vert="horz" wrap="square" lIns="0" tIns="12065" rIns="0" bIns="0" rtlCol="0">
            <a:spAutoFit/>
          </a:bodyPr>
          <a:lstStyle/>
          <a:p>
            <a:r>
              <a:rPr lang="en-IN" sz="1100">
                <a:solidFill>
                  <a:schemeClr val="bg1"/>
                </a:solidFill>
              </a:rPr>
              <a:t> </a:t>
            </a:r>
            <a:r>
              <a:rPr lang="en-IN" sz="1100" b="1" spc="-5">
                <a:solidFill>
                  <a:schemeClr val="bg1"/>
                </a:solidFill>
                <a:cs typeface="Times New Roman" panose="02020603050405020304" pitchFamily="18" charset="0"/>
              </a:rPr>
              <a:t>R&amp;D capabilities demonstrated by its complex and niche product filings in  formulations and API segments</a:t>
            </a:r>
          </a:p>
          <a:p>
            <a:pPr algn="just">
              <a:spcBef>
                <a:spcPts val="95"/>
              </a:spcBef>
              <a:buClr>
                <a:srgbClr val="053978"/>
              </a:buClr>
              <a:buSzPct val="60000"/>
              <a:tabLst>
                <a:tab pos="137160" algn="l"/>
              </a:tabLst>
            </a:pPr>
            <a:endParaRPr lang="en-IN" sz="1100" spc="-10">
              <a:solidFill>
                <a:schemeClr val="bg1"/>
              </a:solidFill>
              <a:cs typeface="Times New Roman" panose="02020603050405020304" pitchFamily="18" charset="0"/>
            </a:endParaRPr>
          </a:p>
          <a:p>
            <a:pPr marL="137160" indent="-137160" algn="just">
              <a:spcBef>
                <a:spcPts val="95"/>
              </a:spcBef>
              <a:buClr>
                <a:srgbClr val="053978"/>
              </a:buClr>
              <a:buSzPct val="60000"/>
              <a:buFont typeface="Wingdings"/>
              <a:buChar char=""/>
              <a:tabLst>
                <a:tab pos="137160" algn="l"/>
              </a:tabLst>
            </a:pPr>
            <a:r>
              <a:rPr lang="en-IN" sz="1100">
                <a:solidFill>
                  <a:schemeClr val="bg1"/>
                </a:solidFill>
                <a:cs typeface="Times New Roman" panose="02020603050405020304" pitchFamily="18" charset="0"/>
              </a:rPr>
              <a:t>Two research facilities with capabilities across synthetic chemistry, nano  pharmaceuticals, new drug discovery and </a:t>
            </a:r>
          </a:p>
          <a:p>
            <a:pPr algn="just">
              <a:spcBef>
                <a:spcPts val="95"/>
              </a:spcBef>
              <a:buClr>
                <a:srgbClr val="053978"/>
              </a:buClr>
              <a:buSzPct val="60000"/>
              <a:tabLst>
                <a:tab pos="137160" algn="l"/>
              </a:tabLst>
            </a:pPr>
            <a:r>
              <a:rPr lang="en-IN" sz="1100">
                <a:solidFill>
                  <a:schemeClr val="bg1"/>
                </a:solidFill>
                <a:cs typeface="Times New Roman" panose="02020603050405020304" pitchFamily="18" charset="0"/>
              </a:rPr>
              <a:t>   cell biology</a:t>
            </a:r>
            <a:endParaRPr lang="en-US" sz="1100" spc="-5">
              <a:solidFill>
                <a:schemeClr val="bg1"/>
              </a:solidFill>
              <a:cs typeface="Times New Roman" panose="02020603050405020304" pitchFamily="18" charset="0"/>
            </a:endParaRPr>
          </a:p>
        </p:txBody>
      </p:sp>
      <p:sp>
        <p:nvSpPr>
          <p:cNvPr id="2" name="Rectangle 1">
            <a:extLst>
              <a:ext uri="{FF2B5EF4-FFF2-40B4-BE49-F238E27FC236}">
                <a16:creationId xmlns:a16="http://schemas.microsoft.com/office/drawing/2014/main" id="{8D7922D9-F669-42EC-A4CF-439D2122B98C}"/>
              </a:ext>
            </a:extLst>
          </p:cNvPr>
          <p:cNvSpPr/>
          <p:nvPr/>
        </p:nvSpPr>
        <p:spPr>
          <a:xfrm>
            <a:off x="812798" y="1835825"/>
            <a:ext cx="8207024" cy="307777"/>
          </a:xfrm>
          <a:prstGeom prst="rect">
            <a:avLst/>
          </a:prstGeom>
          <a:solidFill>
            <a:srgbClr val="2E83C3"/>
          </a:solidFill>
        </p:spPr>
        <p:txBody>
          <a:bodyPr wrap="square">
            <a:spAutoFit/>
          </a:bodyPr>
          <a:lstStyle/>
          <a:p>
            <a:pPr algn="ctr"/>
            <a:r>
              <a:rPr lang="en-IN" sz="1400" b="1">
                <a:solidFill>
                  <a:schemeClr val="bg1"/>
                </a:solidFill>
              </a:rPr>
              <a:t>R&amp;D </a:t>
            </a:r>
            <a:r>
              <a:rPr lang="en-IN" sz="1400" b="1">
                <a:solidFill>
                  <a:schemeClr val="bg1"/>
                </a:solidFill>
                <a:cs typeface="Times New Roman" panose="02020603050405020304" pitchFamily="18" charset="0"/>
              </a:rPr>
              <a:t>Expense</a:t>
            </a:r>
            <a:r>
              <a:rPr lang="en-IN" sz="1400" b="1">
                <a:solidFill>
                  <a:schemeClr val="bg1"/>
                </a:solidFill>
              </a:rPr>
              <a:t> (</a:t>
            </a:r>
            <a:r>
              <a:rPr lang="en-IN" sz="1400" b="1">
                <a:solidFill>
                  <a:schemeClr val="bg1"/>
                </a:solidFill>
                <a:cs typeface="Times New Roman" panose="02020603050405020304" pitchFamily="18" charset="0"/>
              </a:rPr>
              <a:t>₹</a:t>
            </a:r>
            <a:r>
              <a:rPr lang="en-IN" sz="1400" b="1">
                <a:solidFill>
                  <a:schemeClr val="bg1"/>
                </a:solidFill>
              </a:rPr>
              <a:t> </a:t>
            </a:r>
            <a:r>
              <a:rPr lang="en-IN" sz="1400" b="1" err="1">
                <a:solidFill>
                  <a:schemeClr val="bg1"/>
                </a:solidFill>
                <a:cs typeface="Times New Roman" panose="02020603050405020304" pitchFamily="18" charset="0"/>
              </a:rPr>
              <a:t>mn</a:t>
            </a:r>
            <a:r>
              <a:rPr lang="en-IN" sz="1400" b="1">
                <a:solidFill>
                  <a:schemeClr val="bg1"/>
                </a:solidFill>
              </a:rPr>
              <a:t>) </a:t>
            </a:r>
          </a:p>
        </p:txBody>
      </p:sp>
      <p:sp>
        <p:nvSpPr>
          <p:cNvPr id="3" name="Rectangle 2">
            <a:extLst>
              <a:ext uri="{FF2B5EF4-FFF2-40B4-BE49-F238E27FC236}">
                <a16:creationId xmlns:a16="http://schemas.microsoft.com/office/drawing/2014/main" id="{5F609DDC-973D-4DFA-A81B-03CF4872C86B}"/>
              </a:ext>
            </a:extLst>
          </p:cNvPr>
          <p:cNvSpPr/>
          <p:nvPr/>
        </p:nvSpPr>
        <p:spPr>
          <a:xfrm>
            <a:off x="812796" y="3954867"/>
            <a:ext cx="8207023" cy="307777"/>
          </a:xfrm>
          <a:prstGeom prst="rect">
            <a:avLst/>
          </a:prstGeom>
          <a:solidFill>
            <a:srgbClr val="2E83C3"/>
          </a:solidFill>
        </p:spPr>
        <p:txBody>
          <a:bodyPr wrap="square">
            <a:spAutoFit/>
          </a:bodyPr>
          <a:lstStyle/>
          <a:p>
            <a:pPr algn="ctr">
              <a:spcAft>
                <a:spcPts val="0"/>
              </a:spcAft>
            </a:pPr>
            <a:r>
              <a:rPr lang="en-US" sz="1400" b="1">
                <a:solidFill>
                  <a:schemeClr val="bg1"/>
                </a:solidFill>
                <a:ea typeface="Calibri" panose="020F0502020204030204" pitchFamily="34" charset="0"/>
                <a:cs typeface="Times New Roman" panose="02020603050405020304" pitchFamily="18" charset="0"/>
              </a:rPr>
              <a:t>Talented Pool of Scientists (Total no: 534)</a:t>
            </a:r>
            <a:r>
              <a:rPr lang="en-US" sz="1400" b="1" baseline="30000">
                <a:solidFill>
                  <a:schemeClr val="bg1"/>
                </a:solidFill>
                <a:ea typeface="Calibri" panose="020F0502020204030204" pitchFamily="34" charset="0"/>
                <a:cs typeface="Times New Roman" panose="02020603050405020304" pitchFamily="18" charset="0"/>
              </a:rPr>
              <a:t>(1)</a:t>
            </a:r>
            <a:endParaRPr lang="en-IN" sz="1400">
              <a:solidFill>
                <a:schemeClr val="bg1"/>
              </a:solidFill>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F9599A7-792D-4E34-8200-6FBF0A60629A}"/>
              </a:ext>
            </a:extLst>
          </p:cNvPr>
          <p:cNvSpPr/>
          <p:nvPr/>
        </p:nvSpPr>
        <p:spPr>
          <a:xfrm>
            <a:off x="812795" y="6230203"/>
            <a:ext cx="8207023" cy="307777"/>
          </a:xfrm>
          <a:prstGeom prst="rect">
            <a:avLst/>
          </a:prstGeom>
          <a:solidFill>
            <a:srgbClr val="2E83C3"/>
          </a:solidFill>
        </p:spPr>
        <p:txBody>
          <a:bodyPr wrap="square">
            <a:spAutoFit/>
          </a:bodyPr>
          <a:lstStyle/>
          <a:p>
            <a:pPr algn="ctr">
              <a:spcAft>
                <a:spcPts val="0"/>
              </a:spcAft>
            </a:pPr>
            <a:r>
              <a:rPr lang="en-IN" sz="1400" b="1">
                <a:solidFill>
                  <a:schemeClr val="bg1"/>
                </a:solidFill>
                <a:ea typeface="Calibri" panose="020F0502020204030204" pitchFamily="34" charset="0"/>
                <a:cs typeface="Times New Roman" panose="02020603050405020304" pitchFamily="18" charset="0"/>
              </a:rPr>
              <a:t>Over </a:t>
            </a:r>
            <a:r>
              <a:rPr lang="en-US" sz="1400" b="1">
                <a:solidFill>
                  <a:schemeClr val="bg1"/>
                </a:solidFill>
                <a:ea typeface="Calibri" panose="020F0502020204030204" pitchFamily="34" charset="0"/>
                <a:cs typeface="Times New Roman" panose="02020603050405020304" pitchFamily="18" charset="0"/>
              </a:rPr>
              <a:t>40 </a:t>
            </a:r>
            <a:r>
              <a:rPr lang="en-IN" sz="1400" b="1">
                <a:solidFill>
                  <a:schemeClr val="bg1"/>
                </a:solidFill>
                <a:ea typeface="Calibri" panose="020F0502020204030204" pitchFamily="34" charset="0"/>
                <a:cs typeface="Times New Roman" panose="02020603050405020304" pitchFamily="18" charset="0"/>
              </a:rPr>
              <a:t>R&amp;D laboratories in 2 research facilities</a:t>
            </a:r>
            <a:endParaRPr lang="en-IN" sz="1400">
              <a:solidFill>
                <a:schemeClr val="bg1"/>
              </a:solidFill>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19709C5-E6FF-4FFE-939C-D462FCEECBD1}"/>
              </a:ext>
            </a:extLst>
          </p:cNvPr>
          <p:cNvSpPr/>
          <p:nvPr/>
        </p:nvSpPr>
        <p:spPr>
          <a:xfrm>
            <a:off x="747413" y="6493816"/>
            <a:ext cx="11219737" cy="338554"/>
          </a:xfrm>
          <a:prstGeom prst="rect">
            <a:avLst/>
          </a:prstGeom>
        </p:spPr>
        <p:txBody>
          <a:bodyPr wrap="square">
            <a:spAutoFit/>
          </a:bodyPr>
          <a:lstStyle/>
          <a:p>
            <a:pPr marL="12700">
              <a:lnSpc>
                <a:spcPct val="100000"/>
              </a:lnSpc>
              <a:spcBef>
                <a:spcPts val="100"/>
              </a:spcBef>
            </a:pPr>
            <a:r>
              <a:rPr lang="en-US" sz="800">
                <a:latin typeface="Calibri"/>
                <a:cs typeface="Calibri"/>
              </a:rPr>
              <a:t>FY </a:t>
            </a:r>
            <a:r>
              <a:rPr lang="en-US" sz="800" spc="-5">
                <a:latin typeface="Calibri"/>
                <a:cs typeface="Calibri"/>
              </a:rPr>
              <a:t>numbers</a:t>
            </a:r>
            <a:r>
              <a:rPr lang="en-US" sz="800" spc="55">
                <a:latin typeface="Calibri"/>
                <a:cs typeface="Calibri"/>
              </a:rPr>
              <a:t> </a:t>
            </a:r>
            <a:r>
              <a:rPr lang="en-US" sz="800" spc="-5">
                <a:latin typeface="Calibri"/>
                <a:cs typeface="Calibri"/>
              </a:rPr>
              <a:t>have been prepared under </a:t>
            </a:r>
            <a:r>
              <a:rPr lang="en-US" sz="800">
                <a:latin typeface="Calibri"/>
                <a:cs typeface="Calibri"/>
              </a:rPr>
              <a:t>Ind </a:t>
            </a:r>
            <a:r>
              <a:rPr lang="en-US" sz="800" spc="-5">
                <a:latin typeface="Calibri"/>
                <a:cs typeface="Calibri"/>
              </a:rPr>
              <a:t>AS</a:t>
            </a:r>
            <a:endParaRPr lang="en-US" sz="800">
              <a:latin typeface="Calibri"/>
              <a:cs typeface="Calibri"/>
            </a:endParaRPr>
          </a:p>
          <a:p>
            <a:pPr marL="241300" indent="-228600">
              <a:lnSpc>
                <a:spcPct val="100000"/>
              </a:lnSpc>
              <a:buAutoNum type="arabicParenBoth"/>
            </a:pPr>
            <a:r>
              <a:rPr lang="en-US" sz="800" spc="-5">
                <a:latin typeface="Calibri"/>
                <a:cs typeface="Calibri"/>
              </a:rPr>
              <a:t>As </a:t>
            </a:r>
            <a:r>
              <a:rPr lang="en-US" sz="800">
                <a:latin typeface="Calibri"/>
                <a:cs typeface="Calibri"/>
              </a:rPr>
              <a:t>of </a:t>
            </a:r>
            <a:r>
              <a:rPr lang="en-US" sz="800" spc="-5">
                <a:latin typeface="Calibri"/>
                <a:cs typeface="Calibri"/>
              </a:rPr>
              <a:t>March 31</a:t>
            </a:r>
            <a:r>
              <a:rPr lang="en-US" sz="800">
                <a:latin typeface="Calibri"/>
                <a:cs typeface="Calibri"/>
              </a:rPr>
              <a:t>,</a:t>
            </a:r>
            <a:r>
              <a:rPr lang="en-US" sz="800" spc="-55">
                <a:latin typeface="Calibri"/>
                <a:cs typeface="Calibri"/>
              </a:rPr>
              <a:t> </a:t>
            </a:r>
            <a:r>
              <a:rPr lang="en-US" sz="800" spc="-5">
                <a:latin typeface="Calibri"/>
                <a:cs typeface="Calibri"/>
              </a:rPr>
              <a:t>2021                                                                                                                                                                                            </a:t>
            </a:r>
            <a:r>
              <a:rPr lang="en-US" sz="800">
                <a:latin typeface="Calibri"/>
                <a:cs typeface="Calibri"/>
              </a:rPr>
              <a:t>(2) </a:t>
            </a:r>
            <a:r>
              <a:rPr lang="en-US" sz="800" spc="-5">
                <a:latin typeface="Calibri"/>
                <a:cs typeface="Calibri"/>
              </a:rPr>
              <a:t>As </a:t>
            </a:r>
            <a:r>
              <a:rPr lang="en-US" sz="800">
                <a:latin typeface="Calibri"/>
                <a:cs typeface="Calibri"/>
              </a:rPr>
              <a:t>of </a:t>
            </a:r>
            <a:r>
              <a:rPr lang="en-US" sz="800" spc="-5">
                <a:latin typeface="Calibri"/>
                <a:cs typeface="Calibri"/>
              </a:rPr>
              <a:t>March 31</a:t>
            </a:r>
            <a:r>
              <a:rPr lang="en-US" sz="800">
                <a:latin typeface="Calibri"/>
                <a:cs typeface="Calibri"/>
              </a:rPr>
              <a:t>, </a:t>
            </a:r>
            <a:r>
              <a:rPr lang="en-US" sz="800" spc="-5">
                <a:latin typeface="Calibri"/>
                <a:cs typeface="Calibri"/>
              </a:rPr>
              <a:t>2021. Does not include integrated DMFs filed with ANDAs</a:t>
            </a:r>
            <a:endParaRPr lang="en-IN" sz="800">
              <a:latin typeface="Calibri"/>
              <a:cs typeface="Calibri"/>
            </a:endParaRPr>
          </a:p>
        </p:txBody>
      </p:sp>
      <p:graphicFrame>
        <p:nvGraphicFramePr>
          <p:cNvPr id="9" name="Diagram 8">
            <a:extLst>
              <a:ext uri="{FF2B5EF4-FFF2-40B4-BE49-F238E27FC236}">
                <a16:creationId xmlns:a16="http://schemas.microsoft.com/office/drawing/2014/main" id="{7D598D2E-CC8F-4401-97E7-B80B68E6FD1B}"/>
              </a:ext>
            </a:extLst>
          </p:cNvPr>
          <p:cNvGraphicFramePr/>
          <p:nvPr>
            <p:extLst>
              <p:ext uri="{D42A27DB-BD31-4B8C-83A1-F6EECF244321}">
                <p14:modId xmlns:p14="http://schemas.microsoft.com/office/powerpoint/2010/main" val="3127093783"/>
              </p:ext>
            </p:extLst>
          </p:nvPr>
        </p:nvGraphicFramePr>
        <p:xfrm>
          <a:off x="9337013" y="911494"/>
          <a:ext cx="2449116" cy="3351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15" descr="A picture containing drawing&#10;&#10;Description automatically generated">
            <a:extLst>
              <a:ext uri="{FF2B5EF4-FFF2-40B4-BE49-F238E27FC236}">
                <a16:creationId xmlns:a16="http://schemas.microsoft.com/office/drawing/2014/main" id="{735C3E91-59F1-45E7-9FB5-EF28B57044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10" name="Slide Number Placeholder 9">
            <a:extLst>
              <a:ext uri="{FF2B5EF4-FFF2-40B4-BE49-F238E27FC236}">
                <a16:creationId xmlns:a16="http://schemas.microsoft.com/office/drawing/2014/main" id="{D02F2939-38CD-42BF-8893-BE2356A1EA0F}"/>
              </a:ext>
            </a:extLst>
          </p:cNvPr>
          <p:cNvSpPr>
            <a:spLocks noGrp="1"/>
          </p:cNvSpPr>
          <p:nvPr>
            <p:ph type="sldNum" sz="quarter" idx="12"/>
          </p:nvPr>
        </p:nvSpPr>
        <p:spPr/>
        <p:txBody>
          <a:bodyPr/>
          <a:lstStyle/>
          <a:p>
            <a:fld id="{E6326F5E-F4A6-44DA-936F-1572DDFAB83B}" type="slidenum">
              <a:rPr lang="en-IN" smtClean="0"/>
              <a:pPr/>
              <a:t>11</a:t>
            </a:fld>
            <a:endParaRPr lang="en-IN"/>
          </a:p>
        </p:txBody>
      </p:sp>
      <p:graphicFrame>
        <p:nvGraphicFramePr>
          <p:cNvPr id="18" name="Chart 17">
            <a:extLst>
              <a:ext uri="{FF2B5EF4-FFF2-40B4-BE49-F238E27FC236}">
                <a16:creationId xmlns:a16="http://schemas.microsoft.com/office/drawing/2014/main" id="{242C1C57-DDDC-4F27-A0E6-12A3890D5ED2}"/>
              </a:ext>
            </a:extLst>
          </p:cNvPr>
          <p:cNvGraphicFramePr>
            <a:graphicFrameLocks/>
          </p:cNvGraphicFramePr>
          <p:nvPr>
            <p:extLst>
              <p:ext uri="{D42A27DB-BD31-4B8C-83A1-F6EECF244321}">
                <p14:modId xmlns:p14="http://schemas.microsoft.com/office/powerpoint/2010/main" val="313883043"/>
              </p:ext>
            </p:extLst>
          </p:nvPr>
        </p:nvGraphicFramePr>
        <p:xfrm>
          <a:off x="812795" y="2164293"/>
          <a:ext cx="8207023" cy="176563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Chart 16">
            <a:extLst>
              <a:ext uri="{FF2B5EF4-FFF2-40B4-BE49-F238E27FC236}">
                <a16:creationId xmlns:a16="http://schemas.microsoft.com/office/drawing/2014/main" id="{E5E75E2D-7D56-4E67-8D44-580354A07971}"/>
              </a:ext>
            </a:extLst>
          </p:cNvPr>
          <p:cNvGraphicFramePr>
            <a:graphicFrameLocks/>
          </p:cNvGraphicFramePr>
          <p:nvPr>
            <p:extLst>
              <p:ext uri="{D42A27DB-BD31-4B8C-83A1-F6EECF244321}">
                <p14:modId xmlns:p14="http://schemas.microsoft.com/office/powerpoint/2010/main" val="635263152"/>
              </p:ext>
            </p:extLst>
          </p:nvPr>
        </p:nvGraphicFramePr>
        <p:xfrm>
          <a:off x="812795" y="4283334"/>
          <a:ext cx="4274730" cy="194686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C8F3457B-60EA-4C28-B45C-9BF811A380EC}"/>
              </a:ext>
            </a:extLst>
          </p:cNvPr>
          <p:cNvGraphicFramePr>
            <a:graphicFrameLocks/>
          </p:cNvGraphicFramePr>
          <p:nvPr>
            <p:extLst>
              <p:ext uri="{D42A27DB-BD31-4B8C-83A1-F6EECF244321}">
                <p14:modId xmlns:p14="http://schemas.microsoft.com/office/powerpoint/2010/main" val="177937408"/>
              </p:ext>
            </p:extLst>
          </p:nvPr>
        </p:nvGraphicFramePr>
        <p:xfrm>
          <a:off x="5134071" y="4262644"/>
          <a:ext cx="3885748" cy="1967559"/>
        </p:xfrm>
        <a:graphic>
          <a:graphicData uri="http://schemas.openxmlformats.org/drawingml/2006/chart">
            <c:chart xmlns:c="http://schemas.openxmlformats.org/drawingml/2006/chart" xmlns:r="http://schemas.openxmlformats.org/officeDocument/2006/relationships" r:id="rId10"/>
          </a:graphicData>
        </a:graphic>
      </p:graphicFrame>
      <p:pic>
        <p:nvPicPr>
          <p:cNvPr id="19" name="Picture 18" descr="A picture containing person, hospital room&#10;&#10;Description automatically generated">
            <a:extLst>
              <a:ext uri="{FF2B5EF4-FFF2-40B4-BE49-F238E27FC236}">
                <a16:creationId xmlns:a16="http://schemas.microsoft.com/office/drawing/2014/main" id="{088FD83B-B0F2-435D-A85A-CC7F516706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84146" y="4473085"/>
            <a:ext cx="2754850" cy="2036092"/>
          </a:xfrm>
          <a:prstGeom prst="rect">
            <a:avLst/>
          </a:prstGeom>
          <a:ln>
            <a:solidFill>
              <a:schemeClr val="accent2"/>
            </a:solidFill>
          </a:ln>
        </p:spPr>
      </p:pic>
    </p:spTree>
    <p:extLst>
      <p:ext uri="{BB962C8B-B14F-4D97-AF65-F5344CB8AC3E}">
        <p14:creationId xmlns:p14="http://schemas.microsoft.com/office/powerpoint/2010/main" val="3556286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24761-5B08-482E-806D-ECA10B7C6FC6}"/>
              </a:ext>
            </a:extLst>
          </p:cNvPr>
          <p:cNvSpPr>
            <a:spLocks noGrp="1"/>
          </p:cNvSpPr>
          <p:nvPr>
            <p:ph type="title"/>
          </p:nvPr>
        </p:nvSpPr>
        <p:spPr>
          <a:xfrm>
            <a:off x="2779" y="-3985"/>
            <a:ext cx="10692000" cy="720000"/>
          </a:xfrm>
          <a:solidFill>
            <a:srgbClr val="2E3192"/>
          </a:solidFill>
        </p:spPr>
        <p:txBody>
          <a:bodyPr anchor="ctr">
            <a:noAutofit/>
          </a:bodyPr>
          <a:lstStyle/>
          <a:p>
            <a:r>
              <a:rPr lang="en-US" sz="2800">
                <a:solidFill>
                  <a:schemeClr val="bg1"/>
                </a:solidFill>
              </a:rPr>
              <a:t>FORMULATION FACILITIES</a:t>
            </a:r>
            <a:endParaRPr lang="en-IN" sz="2800">
              <a:solidFill>
                <a:schemeClr val="bg1"/>
              </a:solidFill>
            </a:endParaRPr>
          </a:p>
        </p:txBody>
      </p:sp>
      <p:sp>
        <p:nvSpPr>
          <p:cNvPr id="4" name="TextBox 3">
            <a:extLst>
              <a:ext uri="{FF2B5EF4-FFF2-40B4-BE49-F238E27FC236}">
                <a16:creationId xmlns:a16="http://schemas.microsoft.com/office/drawing/2014/main" id="{45B4345E-1EA4-45A8-9DC4-278784EA7EFB}"/>
              </a:ext>
            </a:extLst>
          </p:cNvPr>
          <p:cNvSpPr txBox="1"/>
          <p:nvPr/>
        </p:nvSpPr>
        <p:spPr>
          <a:xfrm>
            <a:off x="817035" y="866275"/>
            <a:ext cx="10692000" cy="307777"/>
          </a:xfrm>
          <a:prstGeom prst="rect">
            <a:avLst/>
          </a:prstGeom>
          <a:solidFill>
            <a:srgbClr val="2E83C3"/>
          </a:solidFill>
          <a:ln>
            <a:noFill/>
          </a:ln>
        </p:spPr>
        <p:txBody>
          <a:bodyPr wrap="square" rtlCol="0" anchor="t">
            <a:spAutoFit/>
          </a:bodyPr>
          <a:lstStyle/>
          <a:p>
            <a:pPr algn="ctr"/>
            <a:r>
              <a:rPr lang="en-US" sz="1400" b="1">
                <a:solidFill>
                  <a:schemeClr val="bg1"/>
                </a:solidFill>
                <a:cs typeface="Times New Roman"/>
              </a:rPr>
              <a:t>INTERNATIONAL MARKETS</a:t>
            </a:r>
            <a:endParaRPr lang="en-IN" sz="1400" b="1">
              <a:solidFill>
                <a:schemeClr val="bg1"/>
              </a:solidFill>
              <a:cs typeface="Times New Roman"/>
            </a:endParaRPr>
          </a:p>
        </p:txBody>
      </p:sp>
      <p:pic>
        <p:nvPicPr>
          <p:cNvPr id="7" name="Picture 6" descr="A large white building with a grassy field&#10;&#10;Description automatically generated">
            <a:extLst>
              <a:ext uri="{FF2B5EF4-FFF2-40B4-BE49-F238E27FC236}">
                <a16:creationId xmlns:a16="http://schemas.microsoft.com/office/drawing/2014/main" id="{CC1529EF-4F63-45EB-8D65-E8CB2E8CF211}"/>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857139" y="1272881"/>
            <a:ext cx="1980000" cy="1628292"/>
          </a:xfrm>
          <a:prstGeom prst="rect">
            <a:avLst/>
          </a:prstGeom>
          <a:solidFill>
            <a:schemeClr val="accent1">
              <a:lumMod val="75000"/>
              <a:alpha val="92000"/>
            </a:schemeClr>
          </a:solidFill>
          <a:ln w="28575">
            <a:solidFill>
              <a:srgbClr val="0070C0"/>
            </a:solidFill>
            <a:prstDash val="solid"/>
          </a:ln>
          <a:effectLst>
            <a:softEdge rad="0"/>
          </a:effectLst>
        </p:spPr>
      </p:pic>
      <p:sp>
        <p:nvSpPr>
          <p:cNvPr id="8" name="TextBox 7">
            <a:extLst>
              <a:ext uri="{FF2B5EF4-FFF2-40B4-BE49-F238E27FC236}">
                <a16:creationId xmlns:a16="http://schemas.microsoft.com/office/drawing/2014/main" id="{38849F98-E8EE-474D-995C-190F42B0AB57}"/>
              </a:ext>
            </a:extLst>
          </p:cNvPr>
          <p:cNvSpPr txBox="1"/>
          <p:nvPr/>
        </p:nvSpPr>
        <p:spPr>
          <a:xfrm>
            <a:off x="2953300" y="1276328"/>
            <a:ext cx="3035211" cy="1615827"/>
          </a:xfrm>
          <a:prstGeom prst="rect">
            <a:avLst/>
          </a:prstGeom>
          <a:solidFill>
            <a:srgbClr val="2E83C3"/>
          </a:solidFill>
          <a:ln>
            <a:solidFill>
              <a:schemeClr val="bg1">
                <a:lumMod val="75000"/>
              </a:schemeClr>
            </a:solidFill>
          </a:ln>
        </p:spPr>
        <p:txBody>
          <a:bodyPr wrap="square" rtlCol="0" anchor="t">
            <a:spAutoFit/>
          </a:bodyPr>
          <a:lstStyle/>
          <a:p>
            <a:r>
              <a:rPr lang="en-US" sz="1100" b="1">
                <a:solidFill>
                  <a:schemeClr val="bg1"/>
                </a:solidFill>
                <a:cs typeface="Times New Roman"/>
              </a:rPr>
              <a:t>     KOTHUR</a:t>
            </a:r>
            <a:r>
              <a:rPr lang="en-US" sz="1100">
                <a:solidFill>
                  <a:schemeClr val="bg1"/>
                </a:solidFill>
                <a:cs typeface="Times New Roman"/>
              </a:rPr>
              <a:t>  </a:t>
            </a:r>
            <a:endParaRPr lang="en-US" sz="1100">
              <a:solidFill>
                <a:schemeClr val="bg1"/>
              </a:solidFill>
            </a:endParaRPr>
          </a:p>
          <a:p>
            <a:pPr marL="234950" indent="-137160">
              <a:lnSpc>
                <a:spcPct val="100000"/>
              </a:lnSpc>
              <a:buClr>
                <a:srgbClr val="2D3092"/>
              </a:buClr>
              <a:buSzPct val="56250"/>
              <a:buFont typeface="Wingdings"/>
              <a:buChar char=""/>
            </a:pPr>
            <a:r>
              <a:rPr lang="en-US" sz="1100">
                <a:solidFill>
                  <a:schemeClr val="bg1"/>
                </a:solidFill>
                <a:cs typeface="Times New Roman" panose="02020603050405020304" pitchFamily="18" charset="0"/>
              </a:rPr>
              <a:t>Oral and solid dosages including cytotoxic Orals, cytotoxic injectables and pre-filled syringes</a:t>
            </a:r>
          </a:p>
          <a:p>
            <a:pPr marL="234950" indent="-137160">
              <a:lnSpc>
                <a:spcPct val="100000"/>
              </a:lnSpc>
              <a:buClr>
                <a:srgbClr val="2D3092"/>
              </a:buClr>
              <a:buSzPct val="56250"/>
              <a:buFont typeface="Wingdings"/>
              <a:buChar char=""/>
            </a:pPr>
            <a:r>
              <a:rPr lang="en-IN" sz="1100" spc="-5">
                <a:solidFill>
                  <a:schemeClr val="bg1"/>
                </a:solidFill>
                <a:cs typeface="Times New Roman" panose="02020603050405020304" pitchFamily="18" charset="0"/>
              </a:rPr>
              <a:t>USFDA, GMP, (DCA), German, Health Authority, Australia TGA, ANVISA (Brazil)</a:t>
            </a:r>
          </a:p>
          <a:p>
            <a:pPr marL="234950" indent="-137160">
              <a:lnSpc>
                <a:spcPct val="100000"/>
              </a:lnSpc>
              <a:buClr>
                <a:srgbClr val="2D3092"/>
              </a:buClr>
              <a:buSzPct val="56250"/>
              <a:buFont typeface="Wingdings"/>
              <a:buChar char=""/>
            </a:pPr>
            <a:r>
              <a:rPr lang="en-US" sz="1100" spc="-5">
                <a:solidFill>
                  <a:schemeClr val="bg1"/>
                </a:solidFill>
                <a:cs typeface="Times New Roman"/>
              </a:rPr>
              <a:t>USFDA audit with Establishment Inspection Report (EIR) received in August</a:t>
            </a:r>
            <a:r>
              <a:rPr lang="en-US" sz="1100" spc="-10">
                <a:solidFill>
                  <a:schemeClr val="bg1"/>
                </a:solidFill>
                <a:cs typeface="Times New Roman"/>
              </a:rPr>
              <a:t> </a:t>
            </a:r>
            <a:r>
              <a:rPr lang="en-US" sz="1100" spc="-5">
                <a:solidFill>
                  <a:schemeClr val="bg1"/>
                </a:solidFill>
                <a:cs typeface="Times New Roman"/>
              </a:rPr>
              <a:t>2019</a:t>
            </a:r>
            <a:endParaRPr lang="en-IN" sz="1100">
              <a:solidFill>
                <a:schemeClr val="bg1"/>
              </a:solidFill>
            </a:endParaRPr>
          </a:p>
        </p:txBody>
      </p:sp>
      <p:pic>
        <p:nvPicPr>
          <p:cNvPr id="10" name="Picture 9" descr="A large white building&#10;&#10;Description automatically generated">
            <a:extLst>
              <a:ext uri="{FF2B5EF4-FFF2-40B4-BE49-F238E27FC236}">
                <a16:creationId xmlns:a16="http://schemas.microsoft.com/office/drawing/2014/main" id="{B97F4BA8-14F7-434A-B109-A7CB70C5D8D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86762" y="1308854"/>
            <a:ext cx="1980000" cy="1620000"/>
          </a:xfrm>
          <a:prstGeom prst="rect">
            <a:avLst/>
          </a:prstGeom>
          <a:solidFill>
            <a:schemeClr val="accent1">
              <a:lumMod val="75000"/>
              <a:alpha val="92000"/>
            </a:schemeClr>
          </a:solidFill>
          <a:ln w="28575">
            <a:solidFill>
              <a:srgbClr val="0070C0"/>
            </a:solidFill>
            <a:prstDash val="solid"/>
          </a:ln>
          <a:effectLst>
            <a:softEdge rad="0"/>
          </a:effectLst>
        </p:spPr>
      </p:pic>
      <p:sp>
        <p:nvSpPr>
          <p:cNvPr id="11" name="Rectangle 10">
            <a:extLst>
              <a:ext uri="{FF2B5EF4-FFF2-40B4-BE49-F238E27FC236}">
                <a16:creationId xmlns:a16="http://schemas.microsoft.com/office/drawing/2014/main" id="{F8BFD7A5-568F-4909-A6E1-DF46FD1A8B09}"/>
              </a:ext>
            </a:extLst>
          </p:cNvPr>
          <p:cNvSpPr/>
          <p:nvPr/>
        </p:nvSpPr>
        <p:spPr>
          <a:xfrm>
            <a:off x="8473824" y="1311151"/>
            <a:ext cx="3035211" cy="1615827"/>
          </a:xfrm>
          <a:prstGeom prst="rect">
            <a:avLst/>
          </a:prstGeom>
          <a:ln>
            <a:solidFill>
              <a:schemeClr val="bg1">
                <a:lumMod val="75000"/>
              </a:schemeClr>
            </a:solidFill>
          </a:ln>
        </p:spPr>
        <p:txBody>
          <a:bodyPr wrap="square" anchor="t">
            <a:spAutoFit/>
          </a:bodyPr>
          <a:lstStyle/>
          <a:p>
            <a:r>
              <a:rPr lang="en-US" sz="1100" b="1">
                <a:cs typeface="Times New Roman"/>
              </a:rPr>
              <a:t>     VISAKHAPATNAM</a:t>
            </a:r>
            <a:r>
              <a:rPr lang="en-US" sz="1100">
                <a:cs typeface="Times New Roman"/>
              </a:rPr>
              <a:t> </a:t>
            </a:r>
            <a:endParaRPr lang="en-US" sz="1100">
              <a:cs typeface="Times New Roman" panose="02020603050405020304" pitchFamily="18" charset="0"/>
            </a:endParaRPr>
          </a:p>
          <a:p>
            <a:pPr marL="234950" indent="-137160">
              <a:lnSpc>
                <a:spcPct val="100000"/>
              </a:lnSpc>
              <a:buClr>
                <a:srgbClr val="2D3092"/>
              </a:buClr>
              <a:buSzPct val="56250"/>
              <a:buFont typeface="Wingdings"/>
              <a:buChar char=""/>
            </a:pPr>
            <a:r>
              <a:rPr lang="en-US" sz="1100" spc="-5">
                <a:cs typeface="Times New Roman"/>
              </a:rPr>
              <a:t>Solid oral tablet and capsule manufacturing</a:t>
            </a:r>
            <a:endParaRPr lang="en-US" sz="1100">
              <a:cs typeface="Times New Roman"/>
            </a:endParaRPr>
          </a:p>
          <a:p>
            <a:pPr marL="234950" indent="-137160">
              <a:buClr>
                <a:srgbClr val="2D3092"/>
              </a:buClr>
              <a:buSzPct val="56250"/>
              <a:buFont typeface="Wingdings"/>
              <a:buChar char=""/>
            </a:pPr>
            <a:r>
              <a:rPr lang="en-IN" sz="1100">
                <a:cs typeface="Times New Roman"/>
              </a:rPr>
              <a:t>Site approval received from USFDA. First product approval of Chloroquine Phosphate</a:t>
            </a:r>
          </a:p>
          <a:p>
            <a:pPr marL="234950" indent="-137160">
              <a:lnSpc>
                <a:spcPct val="100000"/>
              </a:lnSpc>
              <a:buClr>
                <a:srgbClr val="2D3092"/>
              </a:buClr>
              <a:buSzPct val="56250"/>
              <a:buFont typeface="Wingdings"/>
              <a:buChar char=""/>
            </a:pPr>
            <a:r>
              <a:rPr lang="en-US" sz="1100" spc="-5">
                <a:cs typeface="Times New Roman"/>
              </a:rPr>
              <a:t>Targeted towards </a:t>
            </a:r>
            <a:r>
              <a:rPr lang="en-US" sz="1100">
                <a:cs typeface="Times New Roman"/>
              </a:rPr>
              <a:t>US &amp; </a:t>
            </a:r>
            <a:r>
              <a:rPr lang="en-US" sz="1100" spc="-5">
                <a:cs typeface="Times New Roman"/>
              </a:rPr>
              <a:t>other International regulated</a:t>
            </a:r>
            <a:r>
              <a:rPr lang="en-US" sz="1100" spc="120">
                <a:cs typeface="Times New Roman"/>
              </a:rPr>
              <a:t> </a:t>
            </a:r>
            <a:r>
              <a:rPr lang="en-US" sz="1100">
                <a:cs typeface="Times New Roman"/>
              </a:rPr>
              <a:t>markets</a:t>
            </a:r>
          </a:p>
          <a:p>
            <a:pPr marL="234950" indent="-137160">
              <a:lnSpc>
                <a:spcPct val="100000"/>
              </a:lnSpc>
              <a:buClr>
                <a:srgbClr val="2D3092"/>
              </a:buClr>
              <a:buSzPct val="56250"/>
              <a:buFont typeface="Wingdings"/>
              <a:buChar char=""/>
            </a:pPr>
            <a:r>
              <a:rPr lang="en-IN" sz="1100" spc="-5">
                <a:cs typeface="Times New Roman"/>
              </a:rPr>
              <a:t>Located </a:t>
            </a:r>
            <a:r>
              <a:rPr lang="en-IN" sz="1100">
                <a:cs typeface="Times New Roman"/>
              </a:rPr>
              <a:t>in a Special Economic </a:t>
            </a:r>
            <a:r>
              <a:rPr lang="en-IN" sz="1100" spc="-5">
                <a:cs typeface="Times New Roman"/>
              </a:rPr>
              <a:t>Zone</a:t>
            </a:r>
            <a:r>
              <a:rPr lang="en-IN" sz="1100">
                <a:cs typeface="Times New Roman"/>
              </a:rPr>
              <a:t> (SEZ)</a:t>
            </a:r>
          </a:p>
        </p:txBody>
      </p:sp>
      <p:sp>
        <p:nvSpPr>
          <p:cNvPr id="12" name="TextBox 11">
            <a:extLst>
              <a:ext uri="{FF2B5EF4-FFF2-40B4-BE49-F238E27FC236}">
                <a16:creationId xmlns:a16="http://schemas.microsoft.com/office/drawing/2014/main" id="{DB9A43CE-1156-4A1D-96DB-3E78687E616C}"/>
              </a:ext>
            </a:extLst>
          </p:cNvPr>
          <p:cNvSpPr txBox="1"/>
          <p:nvPr/>
        </p:nvSpPr>
        <p:spPr>
          <a:xfrm>
            <a:off x="817034" y="3013325"/>
            <a:ext cx="10692001" cy="307777"/>
          </a:xfrm>
          <a:prstGeom prst="rect">
            <a:avLst/>
          </a:prstGeom>
          <a:solidFill>
            <a:srgbClr val="2E83C3"/>
          </a:solidFill>
          <a:ln>
            <a:noFill/>
          </a:ln>
        </p:spPr>
        <p:txBody>
          <a:bodyPr wrap="square" rtlCol="0" anchor="t">
            <a:spAutoFit/>
          </a:bodyPr>
          <a:lstStyle/>
          <a:p>
            <a:pPr algn="ctr"/>
            <a:r>
              <a:rPr lang="en-US" sz="1400" b="1">
                <a:solidFill>
                  <a:schemeClr val="bg1"/>
                </a:solidFill>
                <a:cs typeface="Times New Roman"/>
              </a:rPr>
              <a:t>DOMESTIC MARKETS</a:t>
            </a:r>
            <a:endParaRPr lang="en-IN" sz="1400" b="1">
              <a:solidFill>
                <a:schemeClr val="bg1"/>
              </a:solidFill>
              <a:cs typeface="Times New Roman"/>
            </a:endParaRPr>
          </a:p>
        </p:txBody>
      </p:sp>
      <p:pic>
        <p:nvPicPr>
          <p:cNvPr id="14" name="Picture 13" descr="A building with a grassy field&#10;&#10;Description automatically generated">
            <a:extLst>
              <a:ext uri="{FF2B5EF4-FFF2-40B4-BE49-F238E27FC236}">
                <a16:creationId xmlns:a16="http://schemas.microsoft.com/office/drawing/2014/main" id="{DCEDDD4B-27B8-48FD-B372-51987C880A47}"/>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847015" y="3448213"/>
            <a:ext cx="1980000" cy="1620000"/>
          </a:xfrm>
          <a:prstGeom prst="rect">
            <a:avLst/>
          </a:prstGeom>
          <a:solidFill>
            <a:schemeClr val="accent1">
              <a:lumMod val="75000"/>
              <a:alpha val="92000"/>
            </a:schemeClr>
          </a:solidFill>
          <a:ln w="28575">
            <a:solidFill>
              <a:srgbClr val="0070C0"/>
            </a:solidFill>
            <a:prstDash val="solid"/>
          </a:ln>
          <a:effectLst>
            <a:softEdge rad="0"/>
          </a:effectLst>
        </p:spPr>
      </p:pic>
      <p:pic>
        <p:nvPicPr>
          <p:cNvPr id="16" name="Picture 15" descr="A road with a building in the background&#10;&#10;Description automatically generated">
            <a:extLst>
              <a:ext uri="{FF2B5EF4-FFF2-40B4-BE49-F238E27FC236}">
                <a16:creationId xmlns:a16="http://schemas.microsoft.com/office/drawing/2014/main" id="{B251286B-A4FD-411B-85E6-7C8BD16BE9E3}"/>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847015" y="5167042"/>
            <a:ext cx="1980000" cy="1620000"/>
          </a:xfrm>
          <a:prstGeom prst="rect">
            <a:avLst/>
          </a:prstGeom>
          <a:solidFill>
            <a:schemeClr val="accent1">
              <a:lumMod val="75000"/>
              <a:alpha val="92000"/>
            </a:schemeClr>
          </a:solidFill>
          <a:ln w="28575">
            <a:solidFill>
              <a:srgbClr val="0070C0"/>
            </a:solidFill>
            <a:prstDash val="solid"/>
          </a:ln>
          <a:effectLst>
            <a:softEdge rad="0"/>
          </a:effectLst>
        </p:spPr>
      </p:pic>
      <p:pic>
        <p:nvPicPr>
          <p:cNvPr id="18" name="Picture 17" descr="A sign in front of a palm tree&#10;&#10;Description automatically generated">
            <a:extLst>
              <a:ext uri="{FF2B5EF4-FFF2-40B4-BE49-F238E27FC236}">
                <a16:creationId xmlns:a16="http://schemas.microsoft.com/office/drawing/2014/main" id="{8195B9E3-8DB6-41A5-B0F2-8A01152952B0}"/>
              </a:ext>
            </a:extLst>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6386762" y="3450083"/>
            <a:ext cx="1980000" cy="1620000"/>
          </a:xfrm>
          <a:prstGeom prst="rect">
            <a:avLst/>
          </a:prstGeom>
          <a:solidFill>
            <a:schemeClr val="accent1">
              <a:lumMod val="75000"/>
              <a:alpha val="92000"/>
            </a:schemeClr>
          </a:solidFill>
          <a:ln w="28575">
            <a:solidFill>
              <a:srgbClr val="0070C0"/>
            </a:solidFill>
            <a:prstDash val="solid"/>
          </a:ln>
          <a:effectLst>
            <a:softEdge rad="0"/>
          </a:effectLst>
        </p:spPr>
      </p:pic>
      <p:pic>
        <p:nvPicPr>
          <p:cNvPr id="20" name="Picture 19" descr="A tree in the corner of a street&#10;&#10;Description automatically generated">
            <a:extLst>
              <a:ext uri="{FF2B5EF4-FFF2-40B4-BE49-F238E27FC236}">
                <a16:creationId xmlns:a16="http://schemas.microsoft.com/office/drawing/2014/main" id="{1EE38860-A080-4751-A9D6-89C6F065114A}"/>
              </a:ext>
            </a:extLst>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6386762" y="5190355"/>
            <a:ext cx="1980000" cy="1620000"/>
          </a:xfrm>
          <a:prstGeom prst="rect">
            <a:avLst/>
          </a:prstGeom>
          <a:solidFill>
            <a:schemeClr val="accent1">
              <a:lumMod val="75000"/>
              <a:alpha val="92000"/>
            </a:schemeClr>
          </a:solidFill>
          <a:ln w="28575">
            <a:solidFill>
              <a:srgbClr val="0070C0"/>
            </a:solidFill>
            <a:prstDash val="solid"/>
          </a:ln>
          <a:effectLst>
            <a:softEdge rad="0"/>
          </a:effectLst>
        </p:spPr>
      </p:pic>
      <p:sp>
        <p:nvSpPr>
          <p:cNvPr id="21" name="TextBox 20">
            <a:extLst>
              <a:ext uri="{FF2B5EF4-FFF2-40B4-BE49-F238E27FC236}">
                <a16:creationId xmlns:a16="http://schemas.microsoft.com/office/drawing/2014/main" id="{4F51638D-AB76-41BA-BBF1-D539F2AFBC08}"/>
              </a:ext>
            </a:extLst>
          </p:cNvPr>
          <p:cNvSpPr txBox="1"/>
          <p:nvPr/>
        </p:nvSpPr>
        <p:spPr>
          <a:xfrm>
            <a:off x="2953300" y="3412292"/>
            <a:ext cx="3035211" cy="1656000"/>
          </a:xfrm>
          <a:prstGeom prst="rect">
            <a:avLst/>
          </a:prstGeom>
          <a:noFill/>
          <a:ln>
            <a:solidFill>
              <a:schemeClr val="bg1">
                <a:lumMod val="75000"/>
              </a:schemeClr>
            </a:solidFill>
          </a:ln>
        </p:spPr>
        <p:txBody>
          <a:bodyPr wrap="square" rtlCol="0" anchor="t">
            <a:spAutoFit/>
          </a:bodyPr>
          <a:lstStyle/>
          <a:p>
            <a:pPr algn="ctr"/>
            <a:endParaRPr lang="en-US" sz="1100" b="1">
              <a:cs typeface="Times New Roman"/>
            </a:endParaRPr>
          </a:p>
          <a:p>
            <a:pPr algn="ctr"/>
            <a:endParaRPr lang="en-US" sz="1100" b="1">
              <a:cs typeface="Times New Roman"/>
            </a:endParaRPr>
          </a:p>
          <a:p>
            <a:r>
              <a:rPr lang="en-US" sz="1100" b="1">
                <a:cs typeface="Times New Roman"/>
              </a:rPr>
              <a:t>     NAGARJUNA SAGAR </a:t>
            </a:r>
          </a:p>
          <a:p>
            <a:pPr marL="234950" indent="-137160">
              <a:lnSpc>
                <a:spcPct val="100000"/>
              </a:lnSpc>
              <a:buClr>
                <a:srgbClr val="2D3092"/>
              </a:buClr>
              <a:buSzPct val="56250"/>
              <a:buFont typeface="Wingdings"/>
              <a:buChar char=""/>
            </a:pPr>
            <a:r>
              <a:rPr lang="en-IN" sz="1100">
                <a:cs typeface="Times New Roman"/>
              </a:rPr>
              <a:t>Oncology, Antibiotics and Antiviral</a:t>
            </a:r>
          </a:p>
          <a:p>
            <a:pPr marL="234950" indent="-137160">
              <a:lnSpc>
                <a:spcPct val="100000"/>
              </a:lnSpc>
              <a:buClr>
                <a:srgbClr val="2D3092"/>
              </a:buClr>
              <a:buSzPct val="56250"/>
              <a:buFont typeface="Wingdings"/>
              <a:buChar char=""/>
            </a:pPr>
            <a:r>
              <a:rPr lang="en-US" sz="1100">
                <a:cs typeface="Times New Roman"/>
              </a:rPr>
              <a:t>WHO GMP and Kenya MOH</a:t>
            </a:r>
          </a:p>
          <a:p>
            <a:pPr marL="234950" indent="-137160">
              <a:lnSpc>
                <a:spcPct val="100000"/>
              </a:lnSpc>
              <a:buClr>
                <a:srgbClr val="2D3092"/>
              </a:buClr>
              <a:buSzPct val="56250"/>
              <a:buFont typeface="Wingdings"/>
              <a:buChar char=""/>
            </a:pPr>
            <a:endParaRPr lang="en-US" sz="1100">
              <a:cs typeface="Times New Roman"/>
            </a:endParaRPr>
          </a:p>
          <a:p>
            <a:pPr marL="234950" indent="-137160">
              <a:lnSpc>
                <a:spcPct val="100000"/>
              </a:lnSpc>
              <a:buClr>
                <a:srgbClr val="2D3092"/>
              </a:buClr>
              <a:buSzPct val="56250"/>
              <a:buFont typeface="Wingdings"/>
              <a:buChar char=""/>
            </a:pPr>
            <a:endParaRPr lang="en-US" sz="1100">
              <a:cs typeface="Times New Roman"/>
            </a:endParaRPr>
          </a:p>
          <a:p>
            <a:pPr marL="234950" indent="-137160">
              <a:lnSpc>
                <a:spcPct val="100000"/>
              </a:lnSpc>
              <a:buClr>
                <a:srgbClr val="2D3092"/>
              </a:buClr>
              <a:buSzPct val="56250"/>
              <a:buFont typeface="Wingdings"/>
              <a:buChar char=""/>
            </a:pPr>
            <a:endParaRPr lang="en-IN" sz="1100">
              <a:cs typeface="Times New Roman"/>
            </a:endParaRPr>
          </a:p>
        </p:txBody>
      </p:sp>
      <p:sp>
        <p:nvSpPr>
          <p:cNvPr id="22" name="Rectangle 21">
            <a:extLst>
              <a:ext uri="{FF2B5EF4-FFF2-40B4-BE49-F238E27FC236}">
                <a16:creationId xmlns:a16="http://schemas.microsoft.com/office/drawing/2014/main" id="{D41F18CB-4C12-4FBB-AC2A-778D24AFC50E}"/>
              </a:ext>
            </a:extLst>
          </p:cNvPr>
          <p:cNvSpPr/>
          <p:nvPr/>
        </p:nvSpPr>
        <p:spPr>
          <a:xfrm>
            <a:off x="2953300" y="5161473"/>
            <a:ext cx="3035211" cy="1620000"/>
          </a:xfrm>
          <a:prstGeom prst="rect">
            <a:avLst/>
          </a:prstGeom>
          <a:solidFill>
            <a:srgbClr val="2E83C3"/>
          </a:solidFill>
          <a:ln>
            <a:solidFill>
              <a:schemeClr val="bg1">
                <a:lumMod val="75000"/>
              </a:schemeClr>
            </a:solidFill>
          </a:ln>
        </p:spPr>
        <p:txBody>
          <a:bodyPr wrap="square" anchor="t">
            <a:spAutoFit/>
          </a:bodyPr>
          <a:lstStyle/>
          <a:p>
            <a:pPr algn="ctr"/>
            <a:endParaRPr lang="en-US" sz="1100" b="1">
              <a:solidFill>
                <a:schemeClr val="bg1"/>
              </a:solidFill>
              <a:cs typeface="Times New Roman"/>
            </a:endParaRPr>
          </a:p>
          <a:p>
            <a:pPr algn="ctr"/>
            <a:endParaRPr lang="en-US" sz="1100" b="1">
              <a:solidFill>
                <a:schemeClr val="bg1"/>
              </a:solidFill>
              <a:cs typeface="Times New Roman"/>
            </a:endParaRPr>
          </a:p>
          <a:p>
            <a:pPr algn="ctr"/>
            <a:endParaRPr lang="en-US" sz="1100" b="1">
              <a:solidFill>
                <a:schemeClr val="bg1"/>
              </a:solidFill>
              <a:cs typeface="Times New Roman"/>
            </a:endParaRPr>
          </a:p>
          <a:p>
            <a:r>
              <a:rPr lang="en-US" sz="1100" b="1">
                <a:solidFill>
                  <a:schemeClr val="bg1"/>
                </a:solidFill>
                <a:cs typeface="Times New Roman"/>
              </a:rPr>
              <a:t>     GUWAHATI</a:t>
            </a:r>
            <a:r>
              <a:rPr lang="en-US" sz="1100">
                <a:solidFill>
                  <a:schemeClr val="bg1"/>
                </a:solidFill>
                <a:cs typeface="Times New Roman"/>
              </a:rPr>
              <a:t> </a:t>
            </a:r>
            <a:endParaRPr lang="en-US" sz="1100">
              <a:solidFill>
                <a:schemeClr val="bg1"/>
              </a:solidFill>
            </a:endParaRPr>
          </a:p>
          <a:p>
            <a:pPr marL="234950" indent="-137160">
              <a:lnSpc>
                <a:spcPct val="100000"/>
              </a:lnSpc>
              <a:buClr>
                <a:srgbClr val="2D3092"/>
              </a:buClr>
              <a:buSzPct val="56250"/>
              <a:buFont typeface="Wingdings"/>
              <a:buChar char=""/>
            </a:pPr>
            <a:r>
              <a:rPr lang="en-IN" sz="1100">
                <a:solidFill>
                  <a:schemeClr val="bg1"/>
                </a:solidFill>
                <a:cs typeface="Times New Roman" panose="02020603050405020304" pitchFamily="18" charset="0"/>
              </a:rPr>
              <a:t>Tablets, Capsules</a:t>
            </a:r>
          </a:p>
          <a:p>
            <a:pPr marL="234950" indent="-137160">
              <a:lnSpc>
                <a:spcPct val="100000"/>
              </a:lnSpc>
              <a:buClr>
                <a:srgbClr val="2D3092"/>
              </a:buClr>
              <a:buSzPct val="56250"/>
              <a:buFont typeface="Wingdings"/>
              <a:buChar char=""/>
            </a:pPr>
            <a:r>
              <a:rPr lang="en-US" sz="1100">
                <a:solidFill>
                  <a:schemeClr val="bg1"/>
                </a:solidFill>
                <a:cs typeface="Times New Roman"/>
              </a:rPr>
              <a:t>GMP Compliant facility</a:t>
            </a:r>
          </a:p>
          <a:p>
            <a:pPr marL="234950" indent="-137160">
              <a:lnSpc>
                <a:spcPct val="100000"/>
              </a:lnSpc>
              <a:buClr>
                <a:srgbClr val="2D3092"/>
              </a:buClr>
              <a:buSzPct val="56250"/>
              <a:buFont typeface="Wingdings"/>
              <a:buChar char=""/>
            </a:pPr>
            <a:endParaRPr lang="en-US" sz="1100">
              <a:solidFill>
                <a:schemeClr val="bg1"/>
              </a:solidFill>
              <a:cs typeface="Times New Roman"/>
            </a:endParaRPr>
          </a:p>
          <a:p>
            <a:pPr marL="234950" indent="-137160">
              <a:lnSpc>
                <a:spcPct val="100000"/>
              </a:lnSpc>
              <a:buClr>
                <a:srgbClr val="2D3092"/>
              </a:buClr>
              <a:buSzPct val="56250"/>
              <a:buFont typeface="Wingdings"/>
              <a:buChar char=""/>
            </a:pPr>
            <a:endParaRPr lang="en-US" sz="1100">
              <a:solidFill>
                <a:schemeClr val="bg1"/>
              </a:solidFill>
              <a:cs typeface="Times New Roman"/>
            </a:endParaRPr>
          </a:p>
          <a:p>
            <a:pPr marL="234950" indent="-137160">
              <a:lnSpc>
                <a:spcPct val="100000"/>
              </a:lnSpc>
              <a:buClr>
                <a:srgbClr val="2D3092"/>
              </a:buClr>
              <a:buSzPct val="56250"/>
              <a:buFont typeface="Wingdings"/>
              <a:buChar char=""/>
            </a:pPr>
            <a:endParaRPr lang="en-IN" sz="1100">
              <a:solidFill>
                <a:schemeClr val="bg1"/>
              </a:solidFill>
              <a:cs typeface="Times New Roman"/>
            </a:endParaRPr>
          </a:p>
        </p:txBody>
      </p:sp>
      <p:sp>
        <p:nvSpPr>
          <p:cNvPr id="25" name="Rectangle 24">
            <a:extLst>
              <a:ext uri="{FF2B5EF4-FFF2-40B4-BE49-F238E27FC236}">
                <a16:creationId xmlns:a16="http://schemas.microsoft.com/office/drawing/2014/main" id="{5183DBEA-2661-461C-AE18-08531387FE57}"/>
              </a:ext>
            </a:extLst>
          </p:cNvPr>
          <p:cNvSpPr/>
          <p:nvPr/>
        </p:nvSpPr>
        <p:spPr>
          <a:xfrm>
            <a:off x="8473824" y="3414009"/>
            <a:ext cx="3035211" cy="1656000"/>
          </a:xfrm>
          <a:prstGeom prst="rect">
            <a:avLst/>
          </a:prstGeom>
          <a:solidFill>
            <a:srgbClr val="2E83C3"/>
          </a:solidFill>
          <a:ln>
            <a:solidFill>
              <a:schemeClr val="bg1">
                <a:lumMod val="75000"/>
              </a:schemeClr>
            </a:solidFill>
          </a:ln>
        </p:spPr>
        <p:txBody>
          <a:bodyPr wrap="square" anchor="t">
            <a:spAutoFit/>
          </a:bodyPr>
          <a:lstStyle/>
          <a:p>
            <a:pPr algn="ctr"/>
            <a:endParaRPr lang="en-US" sz="1100" b="1">
              <a:solidFill>
                <a:schemeClr val="bg1"/>
              </a:solidFill>
              <a:cs typeface="Times New Roman"/>
            </a:endParaRPr>
          </a:p>
          <a:p>
            <a:pPr algn="ctr"/>
            <a:endParaRPr lang="en-US" sz="1100" b="1">
              <a:solidFill>
                <a:schemeClr val="bg1"/>
              </a:solidFill>
              <a:cs typeface="Times New Roman"/>
            </a:endParaRPr>
          </a:p>
          <a:p>
            <a:pPr algn="ctr"/>
            <a:endParaRPr lang="en-US" sz="1100" b="1">
              <a:solidFill>
                <a:schemeClr val="bg1"/>
              </a:solidFill>
              <a:cs typeface="Times New Roman"/>
            </a:endParaRPr>
          </a:p>
          <a:p>
            <a:r>
              <a:rPr lang="en-US" sz="1100" b="1">
                <a:solidFill>
                  <a:schemeClr val="bg1"/>
                </a:solidFill>
                <a:cs typeface="Times New Roman"/>
              </a:rPr>
              <a:t>     DEHRADUN UNIT VI</a:t>
            </a:r>
          </a:p>
          <a:p>
            <a:pPr marL="234950" indent="-137160">
              <a:buClr>
                <a:srgbClr val="2D3092"/>
              </a:buClr>
              <a:buSzPct val="56250"/>
              <a:buFont typeface="Wingdings"/>
              <a:buChar char=""/>
            </a:pPr>
            <a:r>
              <a:rPr lang="en-IN" sz="1100">
                <a:solidFill>
                  <a:schemeClr val="bg1"/>
                </a:solidFill>
                <a:cs typeface="Times New Roman"/>
              </a:rPr>
              <a:t>Tablets, Capsules, Injectables </a:t>
            </a:r>
            <a:endParaRPr lang="en-IN" sz="1100">
              <a:solidFill>
                <a:schemeClr val="bg1"/>
              </a:solidFill>
              <a:cs typeface="Times New Roman" panose="02020603050405020304" pitchFamily="18" charset="0"/>
            </a:endParaRPr>
          </a:p>
          <a:p>
            <a:pPr marL="234950" indent="-137160">
              <a:lnSpc>
                <a:spcPct val="100000"/>
              </a:lnSpc>
              <a:buClr>
                <a:srgbClr val="2D3092"/>
              </a:buClr>
              <a:buSzPct val="56250"/>
              <a:buFont typeface="Wingdings"/>
              <a:buChar char=""/>
            </a:pPr>
            <a:r>
              <a:rPr lang="en-US" sz="1100">
                <a:solidFill>
                  <a:schemeClr val="bg1"/>
                </a:solidFill>
                <a:cs typeface="Times New Roman"/>
              </a:rPr>
              <a:t>GMP</a:t>
            </a:r>
          </a:p>
          <a:p>
            <a:pPr marL="97790">
              <a:lnSpc>
                <a:spcPct val="100000"/>
              </a:lnSpc>
              <a:buClr>
                <a:srgbClr val="2D3092"/>
              </a:buClr>
              <a:buSzPct val="56250"/>
            </a:pPr>
            <a:endParaRPr lang="en-US" sz="1100">
              <a:solidFill>
                <a:schemeClr val="bg1"/>
              </a:solidFill>
              <a:cs typeface="Times New Roman"/>
            </a:endParaRPr>
          </a:p>
          <a:p>
            <a:pPr marL="234950" indent="-137160">
              <a:lnSpc>
                <a:spcPct val="100000"/>
              </a:lnSpc>
              <a:buClr>
                <a:srgbClr val="2D3092"/>
              </a:buClr>
              <a:buSzPct val="56250"/>
              <a:buFont typeface="Wingdings"/>
              <a:buChar char=""/>
            </a:pPr>
            <a:endParaRPr lang="en-US" sz="1100">
              <a:solidFill>
                <a:schemeClr val="bg1"/>
              </a:solidFill>
              <a:cs typeface="Times New Roman"/>
            </a:endParaRPr>
          </a:p>
          <a:p>
            <a:pPr marL="234950" indent="-137160">
              <a:lnSpc>
                <a:spcPct val="100000"/>
              </a:lnSpc>
              <a:buClr>
                <a:srgbClr val="2D3092"/>
              </a:buClr>
              <a:buSzPct val="56250"/>
              <a:buFont typeface="Wingdings"/>
              <a:buChar char=""/>
            </a:pPr>
            <a:endParaRPr lang="en-IN" sz="1100">
              <a:solidFill>
                <a:schemeClr val="bg1"/>
              </a:solidFill>
              <a:cs typeface="Times New Roman"/>
            </a:endParaRPr>
          </a:p>
        </p:txBody>
      </p:sp>
      <p:sp>
        <p:nvSpPr>
          <p:cNvPr id="26" name="Rectangle 25">
            <a:extLst>
              <a:ext uri="{FF2B5EF4-FFF2-40B4-BE49-F238E27FC236}">
                <a16:creationId xmlns:a16="http://schemas.microsoft.com/office/drawing/2014/main" id="{E7AD6039-A61A-4B26-8CED-C77BFC6E6C49}"/>
              </a:ext>
            </a:extLst>
          </p:cNvPr>
          <p:cNvSpPr/>
          <p:nvPr/>
        </p:nvSpPr>
        <p:spPr>
          <a:xfrm>
            <a:off x="8473824" y="5140904"/>
            <a:ext cx="3035211" cy="1656000"/>
          </a:xfrm>
          <a:prstGeom prst="rect">
            <a:avLst/>
          </a:prstGeom>
          <a:ln>
            <a:solidFill>
              <a:schemeClr val="bg1">
                <a:lumMod val="75000"/>
              </a:schemeClr>
            </a:solidFill>
          </a:ln>
        </p:spPr>
        <p:txBody>
          <a:bodyPr wrap="square" anchor="t">
            <a:spAutoFit/>
          </a:bodyPr>
          <a:lstStyle/>
          <a:p>
            <a:pPr algn="ctr"/>
            <a:endParaRPr lang="en-US" sz="1100" b="1">
              <a:cs typeface="Times New Roman"/>
            </a:endParaRPr>
          </a:p>
          <a:p>
            <a:pPr algn="ctr"/>
            <a:endParaRPr lang="en-US" sz="1100" b="1">
              <a:cs typeface="Times New Roman"/>
            </a:endParaRPr>
          </a:p>
          <a:p>
            <a:pPr algn="ctr"/>
            <a:endParaRPr lang="en-US" sz="1100" b="1">
              <a:cs typeface="Times New Roman"/>
            </a:endParaRPr>
          </a:p>
          <a:p>
            <a:r>
              <a:rPr lang="en-US" sz="1100" b="1">
                <a:cs typeface="Times New Roman"/>
              </a:rPr>
              <a:t>     DEHRADUN UNIT VII</a:t>
            </a:r>
          </a:p>
          <a:p>
            <a:pPr marL="234950" indent="-137160">
              <a:lnSpc>
                <a:spcPct val="100000"/>
              </a:lnSpc>
              <a:buClr>
                <a:srgbClr val="2D3092"/>
              </a:buClr>
              <a:buSzPct val="56250"/>
              <a:buFont typeface="Wingdings"/>
              <a:buChar char=""/>
            </a:pPr>
            <a:r>
              <a:rPr lang="en-IN" sz="1100">
                <a:cs typeface="Times New Roman"/>
              </a:rPr>
              <a:t>Tablets, Capsules</a:t>
            </a:r>
          </a:p>
          <a:p>
            <a:pPr marL="234950" indent="-137160">
              <a:buClr>
                <a:srgbClr val="2D3092"/>
              </a:buClr>
              <a:buSzPct val="56250"/>
              <a:buFont typeface="Wingdings"/>
              <a:buChar char=""/>
            </a:pPr>
            <a:r>
              <a:rPr lang="en-US" sz="1100">
                <a:cs typeface="Times New Roman"/>
              </a:rPr>
              <a:t>GMP, Public Health Service of the  </a:t>
            </a:r>
          </a:p>
          <a:p>
            <a:pPr marL="97790">
              <a:buClr>
                <a:srgbClr val="2D3092"/>
              </a:buClr>
              <a:buSzPct val="56250"/>
            </a:pPr>
            <a:r>
              <a:rPr lang="en-US" sz="1100">
                <a:cs typeface="Times New Roman"/>
              </a:rPr>
              <a:t>  Netherlands (EU GMP)</a:t>
            </a:r>
          </a:p>
          <a:p>
            <a:pPr marL="97790">
              <a:buClr>
                <a:srgbClr val="2D3092"/>
              </a:buClr>
              <a:buSzPct val="56250"/>
            </a:pPr>
            <a:endParaRPr lang="en-US" sz="1100">
              <a:cs typeface="Times New Roman"/>
            </a:endParaRPr>
          </a:p>
          <a:p>
            <a:pPr marL="97790">
              <a:buClr>
                <a:srgbClr val="2D3092"/>
              </a:buClr>
              <a:buSzPct val="56250"/>
            </a:pPr>
            <a:endParaRPr lang="en-IN" sz="1100">
              <a:cs typeface="Times New Roman"/>
            </a:endParaRPr>
          </a:p>
        </p:txBody>
      </p:sp>
      <p:pic>
        <p:nvPicPr>
          <p:cNvPr id="19" name="Picture 18" descr="A picture containing drawing&#10;&#10;Description automatically generated">
            <a:extLst>
              <a:ext uri="{FF2B5EF4-FFF2-40B4-BE49-F238E27FC236}">
                <a16:creationId xmlns:a16="http://schemas.microsoft.com/office/drawing/2014/main" id="{F36D1F48-79E2-4C92-AB02-EFDC39848A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9" name="Slide Number Placeholder 8">
            <a:extLst>
              <a:ext uri="{FF2B5EF4-FFF2-40B4-BE49-F238E27FC236}">
                <a16:creationId xmlns:a16="http://schemas.microsoft.com/office/drawing/2014/main" id="{81ED1B83-CEB3-4627-A373-07298707AA85}"/>
              </a:ext>
            </a:extLst>
          </p:cNvPr>
          <p:cNvSpPr>
            <a:spLocks noGrp="1"/>
          </p:cNvSpPr>
          <p:nvPr>
            <p:ph type="sldNum" sz="quarter" idx="12"/>
          </p:nvPr>
        </p:nvSpPr>
        <p:spPr/>
        <p:txBody>
          <a:bodyPr/>
          <a:lstStyle/>
          <a:p>
            <a:fld id="{E6326F5E-F4A6-44DA-936F-1572DDFAB83B}" type="slidenum">
              <a:rPr lang="en-IN" smtClean="0"/>
              <a:pPr/>
              <a:t>12</a:t>
            </a:fld>
            <a:endParaRPr lang="en-IN"/>
          </a:p>
        </p:txBody>
      </p:sp>
    </p:spTree>
    <p:extLst>
      <p:ext uri="{BB962C8B-B14F-4D97-AF65-F5344CB8AC3E}">
        <p14:creationId xmlns:p14="http://schemas.microsoft.com/office/powerpoint/2010/main" val="3127621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05A3-0C60-4F12-8879-65683AD2E154}"/>
              </a:ext>
            </a:extLst>
          </p:cNvPr>
          <p:cNvSpPr>
            <a:spLocks noGrp="1"/>
          </p:cNvSpPr>
          <p:nvPr>
            <p:ph type="title"/>
          </p:nvPr>
        </p:nvSpPr>
        <p:spPr>
          <a:xfrm>
            <a:off x="-2972" y="-1807"/>
            <a:ext cx="10692000" cy="720000"/>
          </a:xfrm>
          <a:solidFill>
            <a:srgbClr val="2E3192"/>
          </a:solidFill>
        </p:spPr>
        <p:txBody>
          <a:bodyPr anchor="ctr">
            <a:normAutofit/>
          </a:bodyPr>
          <a:lstStyle/>
          <a:p>
            <a:r>
              <a:rPr lang="en-US" sz="2800">
                <a:solidFill>
                  <a:schemeClr val="bg1"/>
                </a:solidFill>
              </a:rPr>
              <a:t> CROP HEALTH SCIENCES</a:t>
            </a:r>
            <a:endParaRPr lang="en-IN" sz="2800">
              <a:solidFill>
                <a:schemeClr val="bg1"/>
              </a:solidFill>
            </a:endParaRPr>
          </a:p>
        </p:txBody>
      </p:sp>
      <p:sp>
        <p:nvSpPr>
          <p:cNvPr id="8" name="TextBox 7">
            <a:extLst>
              <a:ext uri="{FF2B5EF4-FFF2-40B4-BE49-F238E27FC236}">
                <a16:creationId xmlns:a16="http://schemas.microsoft.com/office/drawing/2014/main" id="{EF562947-102D-45CC-A524-C9F33B176733}"/>
              </a:ext>
            </a:extLst>
          </p:cNvPr>
          <p:cNvSpPr txBox="1"/>
          <p:nvPr/>
        </p:nvSpPr>
        <p:spPr>
          <a:xfrm>
            <a:off x="4003872" y="835149"/>
            <a:ext cx="7723596" cy="2631490"/>
          </a:xfrm>
          <a:prstGeom prst="rect">
            <a:avLst/>
          </a:prstGeom>
          <a:solidFill>
            <a:srgbClr val="2E83C3"/>
          </a:solidFill>
          <a:ln>
            <a:solidFill>
              <a:schemeClr val="accent1">
                <a:shade val="50000"/>
              </a:schemeClr>
            </a:solidFill>
          </a:ln>
        </p:spPr>
        <p:txBody>
          <a:bodyPr wrap="square" lIns="91440" tIns="45720" rIns="91440" bIns="45720" rtlCol="0" anchor="t">
            <a:spAutoFit/>
          </a:bodyPr>
          <a:lstStyle/>
          <a:p>
            <a:pPr marL="210820" indent="-137160">
              <a:buClr>
                <a:srgbClr val="2D3092"/>
              </a:buClr>
              <a:buSzPct val="60000"/>
              <a:buFont typeface="Wingdings"/>
              <a:buChar char=""/>
              <a:tabLst>
                <a:tab pos="211454" algn="l"/>
              </a:tabLst>
            </a:pPr>
            <a:endParaRPr lang="en-US" sz="1100" spc="-5">
              <a:solidFill>
                <a:schemeClr val="bg1"/>
              </a:solidFill>
              <a:cs typeface="Times New Roman"/>
            </a:endParaRPr>
          </a:p>
          <a:p>
            <a:pPr marL="73660">
              <a:buClr>
                <a:srgbClr val="2D3092"/>
              </a:buClr>
              <a:buSzPct val="60000"/>
              <a:tabLst>
                <a:tab pos="211454" algn="l"/>
              </a:tabLst>
            </a:pPr>
            <a:endParaRPr lang="en-US" sz="1100" spc="-5">
              <a:solidFill>
                <a:schemeClr val="bg1"/>
              </a:solidFill>
              <a:cs typeface="Times New Roman"/>
            </a:endParaRPr>
          </a:p>
          <a:p>
            <a:pPr marL="210820" indent="-137160">
              <a:buClr>
                <a:srgbClr val="2D3092"/>
              </a:buClr>
              <a:buSzPct val="60000"/>
              <a:buFont typeface="Wingdings"/>
              <a:buChar char=""/>
              <a:tabLst>
                <a:tab pos="211454" algn="l"/>
              </a:tabLst>
            </a:pPr>
            <a:endParaRPr lang="en-US" sz="1100" spc="-5">
              <a:solidFill>
                <a:schemeClr val="bg1"/>
              </a:solidFill>
              <a:cs typeface="Times New Roman"/>
            </a:endParaRPr>
          </a:p>
          <a:p>
            <a:pPr marL="210820" indent="-137160">
              <a:buClr>
                <a:srgbClr val="2D3092"/>
              </a:buClr>
              <a:buSzPct val="60000"/>
              <a:buFont typeface="Wingdings"/>
              <a:buChar char=""/>
              <a:tabLst>
                <a:tab pos="211454" algn="l"/>
              </a:tabLst>
            </a:pPr>
            <a:r>
              <a:rPr lang="en-US" sz="1100" spc="-5" dirty="0">
                <a:solidFill>
                  <a:schemeClr val="bg1"/>
                </a:solidFill>
                <a:ea typeface="Times New Roman" panose="02020603050405020304" pitchFamily="18" charset="0"/>
                <a:cs typeface="Times New Roman"/>
              </a:rPr>
              <a:t>Completed state-of-the-art</a:t>
            </a:r>
            <a:r>
              <a:rPr lang="en-IN" sz="1100" dirty="0">
                <a:solidFill>
                  <a:schemeClr val="bg1"/>
                </a:solidFill>
                <a:ea typeface="Times New Roman" panose="02020603050405020304" pitchFamily="18" charset="0"/>
                <a:cs typeface="Times New Roman"/>
              </a:rPr>
              <a:t> greenfield manufacturing facilities for </a:t>
            </a:r>
            <a:r>
              <a:rPr lang="en-IN" sz="1100" dirty="0" err="1">
                <a:solidFill>
                  <a:schemeClr val="bg1"/>
                </a:solidFill>
                <a:ea typeface="Times New Roman" panose="02020603050405020304" pitchFamily="18" charset="0"/>
                <a:cs typeface="Times New Roman"/>
              </a:rPr>
              <a:t>agro</a:t>
            </a:r>
            <a:r>
              <a:rPr lang="en-IN" sz="1100" dirty="0">
                <a:solidFill>
                  <a:schemeClr val="bg1"/>
                </a:solidFill>
                <a:ea typeface="Times New Roman" panose="02020603050405020304" pitchFamily="18" charset="0"/>
                <a:cs typeface="Times New Roman"/>
              </a:rPr>
              <a:t> technical and  formulation products, with a total Capex spend of approx. INR 152 crores</a:t>
            </a:r>
          </a:p>
          <a:p>
            <a:pPr marL="73660">
              <a:buClr>
                <a:srgbClr val="2D3092"/>
              </a:buClr>
              <a:buSzPct val="60000"/>
              <a:tabLst>
                <a:tab pos="211454" algn="l"/>
              </a:tabLst>
            </a:pPr>
            <a:endParaRPr lang="en-IN" sz="1100">
              <a:solidFill>
                <a:schemeClr val="bg1"/>
              </a:solidFill>
              <a:ea typeface="Times New Roman" panose="02020603050405020304" pitchFamily="18" charset="0"/>
              <a:cs typeface="Times New Roman"/>
            </a:endParaRPr>
          </a:p>
          <a:p>
            <a:pPr marL="210820" indent="-137160">
              <a:buClr>
                <a:srgbClr val="2D3092"/>
              </a:buClr>
              <a:buSzPct val="60000"/>
              <a:buFont typeface="Wingdings"/>
              <a:buChar char=""/>
              <a:tabLst>
                <a:tab pos="211454" algn="l"/>
              </a:tabLst>
            </a:pPr>
            <a:r>
              <a:rPr lang="en-IN" sz="1100" dirty="0">
                <a:solidFill>
                  <a:schemeClr val="bg1"/>
                </a:solidFill>
                <a:ea typeface="Times New Roman" panose="02020603050405020304" pitchFamily="18" charset="0"/>
                <a:cs typeface="Times New Roman"/>
              </a:rPr>
              <a:t>Acquired manufacturing assets for production of pheromone-based formulations, with technology transfer from ATGC</a:t>
            </a:r>
          </a:p>
          <a:p>
            <a:pPr marL="73660">
              <a:buClr>
                <a:srgbClr val="2D3092"/>
              </a:buClr>
              <a:buSzPct val="60000"/>
              <a:tabLst>
                <a:tab pos="211454" algn="l"/>
              </a:tabLst>
            </a:pPr>
            <a:endParaRPr lang="en-IN" sz="1100">
              <a:solidFill>
                <a:schemeClr val="bg1"/>
              </a:solidFill>
              <a:cs typeface="Times New Roman"/>
            </a:endParaRPr>
          </a:p>
          <a:p>
            <a:pPr marL="210820" indent="-137160">
              <a:buClr>
                <a:srgbClr val="2D3092"/>
              </a:buClr>
              <a:buSzPct val="60000"/>
              <a:buFont typeface="Wingdings"/>
              <a:buChar char=""/>
              <a:tabLst>
                <a:tab pos="211454" algn="l"/>
              </a:tabLst>
            </a:pPr>
            <a:r>
              <a:rPr lang="en-IN" sz="1100">
                <a:solidFill>
                  <a:schemeClr val="bg1"/>
                </a:solidFill>
                <a:ea typeface="Times New Roman" panose="02020603050405020304" pitchFamily="18" charset="0"/>
                <a:cs typeface="Times New Roman"/>
              </a:rPr>
              <a:t>Targeting two categories of products – bioproducts and pesticides. Successfully launched first pheromone-based mating disruption product for management of Pink Bollworm pest in Kharif 2021 for cotton</a:t>
            </a:r>
          </a:p>
          <a:p>
            <a:pPr marL="73660">
              <a:buClr>
                <a:srgbClr val="2D3092"/>
              </a:buClr>
              <a:buSzPct val="60000"/>
              <a:tabLst>
                <a:tab pos="211454" algn="l"/>
              </a:tabLst>
            </a:pPr>
            <a:endParaRPr lang="en-IN" sz="1100">
              <a:solidFill>
                <a:schemeClr val="bg1"/>
              </a:solidFill>
              <a:ea typeface="Calibri" panose="020F0502020204030204" pitchFamily="34" charset="0"/>
              <a:cs typeface="Times New Roman" panose="02020603050405020304" pitchFamily="18" charset="0"/>
            </a:endParaRPr>
          </a:p>
          <a:p>
            <a:pPr marL="210820" indent="-137160">
              <a:buClr>
                <a:srgbClr val="2D3092"/>
              </a:buClr>
              <a:buSzPct val="60000"/>
              <a:buFont typeface="Wingdings"/>
              <a:buChar char=""/>
              <a:tabLst>
                <a:tab pos="211454" algn="l"/>
              </a:tabLst>
            </a:pPr>
            <a:r>
              <a:rPr lang="en-IN" sz="1100" dirty="0">
                <a:solidFill>
                  <a:schemeClr val="bg1"/>
                </a:solidFill>
                <a:ea typeface="Times New Roman" panose="02020603050405020304" pitchFamily="18" charset="0"/>
                <a:cs typeface="Times New Roman"/>
              </a:rPr>
              <a:t>Targeting other niche molecules in both product categories mentioned above</a:t>
            </a:r>
            <a:r>
              <a:rPr lang="en-US" sz="1100" dirty="0">
                <a:solidFill>
                  <a:schemeClr val="bg1"/>
                </a:solidFill>
                <a:ea typeface="Times New Roman" panose="02020603050405020304" pitchFamily="18" charset="0"/>
                <a:cs typeface="Times New Roman"/>
              </a:rPr>
              <a:t> during the current year</a:t>
            </a:r>
          </a:p>
          <a:p>
            <a:pPr marL="210820" indent="-137160">
              <a:buClr>
                <a:srgbClr val="2D3092"/>
              </a:buClr>
              <a:buSzPct val="60000"/>
              <a:buFont typeface="Wingdings"/>
              <a:buChar char=""/>
              <a:tabLst>
                <a:tab pos="211454" algn="l"/>
              </a:tabLst>
            </a:pPr>
            <a:endParaRPr lang="en-US" sz="1100">
              <a:solidFill>
                <a:schemeClr val="bg1"/>
              </a:solidFill>
              <a:ea typeface="Times New Roman" panose="02020603050405020304" pitchFamily="18" charset="0"/>
              <a:cs typeface="Times New Roman"/>
            </a:endParaRPr>
          </a:p>
          <a:p>
            <a:pPr marL="73660">
              <a:buClr>
                <a:srgbClr val="2D3092"/>
              </a:buClr>
              <a:buSzPct val="60000"/>
              <a:tabLst>
                <a:tab pos="211454" algn="l"/>
              </a:tabLst>
            </a:pPr>
            <a:endParaRPr lang="en-US" sz="1100">
              <a:solidFill>
                <a:schemeClr val="bg1"/>
              </a:solidFill>
              <a:ea typeface="Times New Roman" panose="02020603050405020304" pitchFamily="18" charset="0"/>
              <a:cs typeface="Times New Roman"/>
            </a:endParaRPr>
          </a:p>
        </p:txBody>
      </p:sp>
      <p:sp>
        <p:nvSpPr>
          <p:cNvPr id="5" name="TextBox 4">
            <a:extLst>
              <a:ext uri="{FF2B5EF4-FFF2-40B4-BE49-F238E27FC236}">
                <a16:creationId xmlns:a16="http://schemas.microsoft.com/office/drawing/2014/main" id="{27221F5C-0E8E-4E29-A741-47B4A760400F}"/>
              </a:ext>
            </a:extLst>
          </p:cNvPr>
          <p:cNvSpPr txBox="1"/>
          <p:nvPr/>
        </p:nvSpPr>
        <p:spPr>
          <a:xfrm>
            <a:off x="464532" y="825363"/>
            <a:ext cx="3240000" cy="307777"/>
          </a:xfrm>
          <a:prstGeom prst="rect">
            <a:avLst/>
          </a:prstGeom>
          <a:solidFill>
            <a:srgbClr val="2E83C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cs typeface="Times New Roman"/>
              </a:rPr>
              <a:t>TECHNICAL UNIT</a:t>
            </a:r>
          </a:p>
        </p:txBody>
      </p:sp>
      <p:sp>
        <p:nvSpPr>
          <p:cNvPr id="6" name="TextBox 5">
            <a:extLst>
              <a:ext uri="{FF2B5EF4-FFF2-40B4-BE49-F238E27FC236}">
                <a16:creationId xmlns:a16="http://schemas.microsoft.com/office/drawing/2014/main" id="{633D17DD-2CE9-4D60-AA99-76DADE6F0EAC}"/>
              </a:ext>
            </a:extLst>
          </p:cNvPr>
          <p:cNvSpPr txBox="1"/>
          <p:nvPr/>
        </p:nvSpPr>
        <p:spPr>
          <a:xfrm>
            <a:off x="464532" y="3778078"/>
            <a:ext cx="3240000" cy="307777"/>
          </a:xfrm>
          <a:prstGeom prst="rect">
            <a:avLst/>
          </a:prstGeom>
          <a:solidFill>
            <a:srgbClr val="2E83C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cs typeface="Times New Roman"/>
              </a:rPr>
              <a:t>FORMULATION UNIT</a:t>
            </a:r>
          </a:p>
        </p:txBody>
      </p:sp>
      <p:sp>
        <p:nvSpPr>
          <p:cNvPr id="14" name="TextBox 13">
            <a:extLst>
              <a:ext uri="{FF2B5EF4-FFF2-40B4-BE49-F238E27FC236}">
                <a16:creationId xmlns:a16="http://schemas.microsoft.com/office/drawing/2014/main" id="{03ED2205-9699-494C-BEF3-C73E8F2AD64A}"/>
              </a:ext>
            </a:extLst>
          </p:cNvPr>
          <p:cNvSpPr txBox="1"/>
          <p:nvPr/>
        </p:nvSpPr>
        <p:spPr>
          <a:xfrm>
            <a:off x="4003872" y="3810281"/>
            <a:ext cx="3865963" cy="2462213"/>
          </a:xfrm>
          <a:prstGeom prst="rect">
            <a:avLst/>
          </a:prstGeom>
          <a:noFill/>
          <a:ln>
            <a:solidFill>
              <a:schemeClr val="accent1">
                <a:shade val="50000"/>
              </a:schemeClr>
            </a:solidFill>
          </a:ln>
        </p:spPr>
        <p:txBody>
          <a:bodyPr wrap="square" rtlCol="0" anchor="t">
            <a:spAutoFit/>
          </a:bodyPr>
          <a:lstStyle/>
          <a:p>
            <a:pPr marL="73660" algn="ctr">
              <a:buClr>
                <a:srgbClr val="2D3092"/>
              </a:buClr>
              <a:buSzPct val="60000"/>
              <a:tabLst>
                <a:tab pos="211454" algn="l"/>
              </a:tabLst>
            </a:pPr>
            <a:endParaRPr lang="en-IN" sz="1100">
              <a:cs typeface="Times New Roman"/>
            </a:endParaRPr>
          </a:p>
          <a:p>
            <a:pPr marL="73660" algn="ctr">
              <a:buClr>
                <a:srgbClr val="2D3092"/>
              </a:buClr>
              <a:buSzPct val="60000"/>
              <a:tabLst>
                <a:tab pos="211454" algn="l"/>
              </a:tabLst>
            </a:pPr>
            <a:endParaRPr lang="en-IN" sz="1100">
              <a:cs typeface="Times New Roman"/>
            </a:endParaRPr>
          </a:p>
          <a:p>
            <a:pPr marL="73660" algn="ctr">
              <a:buClr>
                <a:srgbClr val="2D3092"/>
              </a:buClr>
              <a:buSzPct val="60000"/>
              <a:tabLst>
                <a:tab pos="211454" algn="l"/>
              </a:tabLst>
            </a:pPr>
            <a:endParaRPr lang="en-IN" sz="1100">
              <a:cs typeface="Times New Roman"/>
            </a:endParaRPr>
          </a:p>
          <a:p>
            <a:pPr marL="73660">
              <a:buClr>
                <a:srgbClr val="2D3092"/>
              </a:buClr>
              <a:buSzPct val="60000"/>
              <a:tabLst>
                <a:tab pos="211454" algn="l"/>
              </a:tabLst>
            </a:pPr>
            <a:r>
              <a:rPr lang="en-IN" sz="1100">
                <a:cs typeface="Times New Roman"/>
              </a:rPr>
              <a:t>   PRODUCT PORTFOLIO</a:t>
            </a:r>
          </a:p>
          <a:p>
            <a:pPr marL="73660" algn="just">
              <a:buClr>
                <a:srgbClr val="2D3092"/>
              </a:buClr>
              <a:buSzPct val="60000"/>
              <a:tabLst>
                <a:tab pos="211454" algn="l"/>
              </a:tabLst>
            </a:pPr>
            <a:endParaRPr lang="en-IN" sz="1100">
              <a:ea typeface="Calibri" panose="020F0502020204030204" pitchFamily="34" charset="0"/>
              <a:cs typeface="Times New Roman" panose="02020603050405020304" pitchFamily="18" charset="0"/>
            </a:endParaRPr>
          </a:p>
          <a:p>
            <a:pPr marL="210820" indent="-137160">
              <a:buClr>
                <a:srgbClr val="2D3092"/>
              </a:buClr>
              <a:buSzPct val="60000"/>
              <a:buFont typeface="Wingdings"/>
              <a:buChar char=""/>
              <a:tabLst>
                <a:tab pos="211454" algn="l"/>
              </a:tabLst>
            </a:pPr>
            <a:r>
              <a:rPr lang="en-IN" sz="1100">
                <a:cs typeface="Times New Roman"/>
              </a:rPr>
              <a:t>Agrochemicals</a:t>
            </a:r>
          </a:p>
          <a:p>
            <a:pPr marL="73660">
              <a:buClr>
                <a:srgbClr val="2D3092"/>
              </a:buClr>
              <a:buSzPct val="60000"/>
              <a:tabLst>
                <a:tab pos="211454" algn="l"/>
              </a:tabLst>
            </a:pPr>
            <a:endParaRPr lang="en-IN" sz="1100">
              <a:ea typeface="Calibri" panose="020F0502020204030204" pitchFamily="34" charset="0"/>
              <a:cs typeface="Times New Roman" panose="02020603050405020304" pitchFamily="18" charset="0"/>
            </a:endParaRPr>
          </a:p>
          <a:p>
            <a:pPr marL="210820" indent="-137160">
              <a:buClr>
                <a:srgbClr val="2D3092"/>
              </a:buClr>
              <a:buSzPct val="60000"/>
              <a:buFont typeface="Wingdings"/>
              <a:buChar char=""/>
              <a:tabLst>
                <a:tab pos="211454" algn="l"/>
              </a:tabLst>
            </a:pPr>
            <a:r>
              <a:rPr lang="en-IN" sz="1100">
                <a:cs typeface="Times New Roman"/>
              </a:rPr>
              <a:t>Bioproducts</a:t>
            </a:r>
          </a:p>
          <a:p>
            <a:pPr marL="73660">
              <a:buClr>
                <a:srgbClr val="2D3092"/>
              </a:buClr>
              <a:buSzPct val="60000"/>
              <a:tabLst>
                <a:tab pos="211454" algn="l"/>
              </a:tabLst>
            </a:pPr>
            <a:endParaRPr lang="en-IN" sz="1100">
              <a:cs typeface="Times New Roman" panose="02020603050405020304" pitchFamily="18" charset="0"/>
            </a:endParaRPr>
          </a:p>
          <a:p>
            <a:pPr marL="210820" indent="-137160">
              <a:buClr>
                <a:srgbClr val="2D3092"/>
              </a:buClr>
              <a:buSzPct val="60000"/>
              <a:buFont typeface="Wingdings"/>
              <a:buChar char=""/>
              <a:tabLst>
                <a:tab pos="211454" algn="l"/>
              </a:tabLst>
            </a:pPr>
            <a:r>
              <a:rPr lang="en-IN" sz="1100">
                <a:cs typeface="Times New Roman"/>
              </a:rPr>
              <a:t>Plant growth regulators</a:t>
            </a:r>
            <a:endParaRPr lang="en-IN" sz="1100">
              <a:cs typeface="Times New Roman" panose="02020603050405020304" pitchFamily="18" charset="0"/>
            </a:endParaRPr>
          </a:p>
          <a:p>
            <a:pPr marL="73660" algn="just">
              <a:buClr>
                <a:srgbClr val="2D3092"/>
              </a:buClr>
              <a:buSzPct val="60000"/>
              <a:tabLst>
                <a:tab pos="211454" algn="l"/>
              </a:tabLst>
            </a:pPr>
            <a:endParaRPr lang="en-IN" sz="1100">
              <a:cs typeface="Times New Roman" panose="02020603050405020304" pitchFamily="18" charset="0"/>
            </a:endParaRPr>
          </a:p>
          <a:p>
            <a:pPr marL="73660" algn="just">
              <a:buClr>
                <a:srgbClr val="2D3092"/>
              </a:buClr>
              <a:buSzPct val="60000"/>
              <a:tabLst>
                <a:tab pos="211454" algn="l"/>
              </a:tabLst>
            </a:pPr>
            <a:endParaRPr lang="en-IN" sz="1100">
              <a:cs typeface="Times New Roman" panose="02020603050405020304" pitchFamily="18" charset="0"/>
            </a:endParaRPr>
          </a:p>
          <a:p>
            <a:pPr marL="73660" algn="just">
              <a:buClr>
                <a:srgbClr val="2D3092"/>
              </a:buClr>
              <a:buSzPct val="60000"/>
              <a:tabLst>
                <a:tab pos="211454" algn="l"/>
              </a:tabLst>
            </a:pPr>
            <a:endParaRPr lang="en-IN" sz="1100">
              <a:cs typeface="Times New Roman" panose="02020603050405020304" pitchFamily="18" charset="0"/>
            </a:endParaRPr>
          </a:p>
          <a:p>
            <a:pPr marL="73660" algn="just">
              <a:buClr>
                <a:srgbClr val="2D3092"/>
              </a:buClr>
              <a:buSzPct val="60000"/>
              <a:tabLst>
                <a:tab pos="211454" algn="l"/>
              </a:tabLst>
            </a:pPr>
            <a:endParaRPr lang="en-IN" sz="1100">
              <a:cs typeface="Times New Roman" panose="02020603050405020304" pitchFamily="18" charset="0"/>
            </a:endParaRPr>
          </a:p>
        </p:txBody>
      </p:sp>
      <p:sp>
        <p:nvSpPr>
          <p:cNvPr id="15" name="TextBox 14">
            <a:extLst>
              <a:ext uri="{FF2B5EF4-FFF2-40B4-BE49-F238E27FC236}">
                <a16:creationId xmlns:a16="http://schemas.microsoft.com/office/drawing/2014/main" id="{C8148D2F-0384-4FCD-BC66-85A55D221C7B}"/>
              </a:ext>
            </a:extLst>
          </p:cNvPr>
          <p:cNvSpPr txBox="1"/>
          <p:nvPr/>
        </p:nvSpPr>
        <p:spPr>
          <a:xfrm>
            <a:off x="7869835" y="3808356"/>
            <a:ext cx="3856335" cy="2462213"/>
          </a:xfrm>
          <a:prstGeom prst="rect">
            <a:avLst/>
          </a:prstGeom>
          <a:solidFill>
            <a:srgbClr val="2E83C3"/>
          </a:solidFill>
          <a:ln>
            <a:solidFill>
              <a:schemeClr val="accent1">
                <a:shade val="50000"/>
              </a:schemeClr>
            </a:solidFill>
          </a:ln>
        </p:spPr>
        <p:txBody>
          <a:bodyPr wrap="square" lIns="91440" tIns="45720" rIns="91440" bIns="45720" rtlCol="0" anchor="t">
            <a:spAutoFit/>
          </a:bodyPr>
          <a:lstStyle/>
          <a:p>
            <a:pPr marL="73660" algn="ctr">
              <a:buClr>
                <a:srgbClr val="2D3092"/>
              </a:buClr>
              <a:buSzPct val="60000"/>
              <a:tabLst>
                <a:tab pos="211454" algn="l"/>
              </a:tabLst>
            </a:pPr>
            <a:endParaRPr lang="en-IN" sz="1100" b="1">
              <a:solidFill>
                <a:schemeClr val="bg1"/>
              </a:solidFill>
              <a:cs typeface="Times New Roman"/>
            </a:endParaRPr>
          </a:p>
          <a:p>
            <a:pPr marL="73660" algn="ctr">
              <a:buClr>
                <a:srgbClr val="2D3092"/>
              </a:buClr>
              <a:buSzPct val="60000"/>
              <a:tabLst>
                <a:tab pos="211454" algn="l"/>
              </a:tabLst>
            </a:pPr>
            <a:endParaRPr lang="en-IN" sz="1100" b="1">
              <a:solidFill>
                <a:schemeClr val="bg1"/>
              </a:solidFill>
              <a:cs typeface="Times New Roman"/>
            </a:endParaRPr>
          </a:p>
          <a:p>
            <a:pPr marL="73660">
              <a:buClr>
                <a:srgbClr val="2D3092"/>
              </a:buClr>
              <a:buSzPct val="60000"/>
              <a:tabLst>
                <a:tab pos="211454" algn="l"/>
              </a:tabLst>
            </a:pPr>
            <a:r>
              <a:rPr lang="en-IN" sz="1100" b="1">
                <a:solidFill>
                  <a:schemeClr val="bg1"/>
                </a:solidFill>
                <a:cs typeface="Times New Roman"/>
              </a:rPr>
              <a:t>   R&amp;D</a:t>
            </a:r>
            <a:endParaRPr lang="en-IN" sz="1100">
              <a:solidFill>
                <a:schemeClr val="bg1"/>
              </a:solidFill>
              <a:ea typeface="Calibri" panose="020F0502020204030204" pitchFamily="34" charset="0"/>
              <a:cs typeface="Times New Roman"/>
            </a:endParaRPr>
          </a:p>
          <a:p>
            <a:pPr marL="210820" indent="-137160">
              <a:buClr>
                <a:srgbClr val="2D3092"/>
              </a:buClr>
              <a:buSzPct val="60000"/>
              <a:buFont typeface="Wingdings"/>
              <a:buChar char=""/>
              <a:tabLst>
                <a:tab pos="211454" algn="l"/>
              </a:tabLst>
            </a:pPr>
            <a:r>
              <a:rPr lang="en-IN" sz="1100">
                <a:solidFill>
                  <a:schemeClr val="bg1"/>
                </a:solidFill>
                <a:cs typeface="Times New Roman"/>
              </a:rPr>
              <a:t>Development of new innovative molecules</a:t>
            </a:r>
          </a:p>
          <a:p>
            <a:pPr marL="210820" indent="-137160">
              <a:buClr>
                <a:srgbClr val="2D3092"/>
              </a:buClr>
              <a:buSzPct val="60000"/>
              <a:buFont typeface="Wingdings"/>
              <a:buChar char=""/>
              <a:tabLst>
                <a:tab pos="211454" algn="l"/>
              </a:tabLst>
            </a:pPr>
            <a:r>
              <a:rPr lang="en-IN" sz="1100">
                <a:solidFill>
                  <a:schemeClr val="bg1"/>
                </a:solidFill>
                <a:cs typeface="Times New Roman"/>
              </a:rPr>
              <a:t>Product testing lab near Hyderabad</a:t>
            </a:r>
          </a:p>
          <a:p>
            <a:pPr marL="210820" indent="-137160">
              <a:buClr>
                <a:srgbClr val="2D3092"/>
              </a:buClr>
              <a:buSzPct val="60000"/>
              <a:buFont typeface="Wingdings"/>
              <a:buChar char=""/>
              <a:tabLst>
                <a:tab pos="211454" algn="l"/>
              </a:tabLst>
            </a:pPr>
            <a:r>
              <a:rPr lang="en-IN" sz="1100">
                <a:solidFill>
                  <a:schemeClr val="bg1"/>
                </a:solidFill>
                <a:cs typeface="Times New Roman"/>
              </a:rPr>
              <a:t>Scaling  up of manufacturing facilities for </a:t>
            </a:r>
            <a:r>
              <a:rPr lang="en-IN" sz="1100" err="1">
                <a:solidFill>
                  <a:schemeClr val="bg1"/>
                </a:solidFill>
                <a:cs typeface="Times New Roman"/>
              </a:rPr>
              <a:t>semio</a:t>
            </a:r>
            <a:r>
              <a:rPr lang="en-IN" sz="1100">
                <a:solidFill>
                  <a:schemeClr val="bg1"/>
                </a:solidFill>
                <a:cs typeface="Times New Roman"/>
              </a:rPr>
              <a:t>-chemicals at </a:t>
            </a:r>
            <a:r>
              <a:rPr lang="en-IN" sz="1100" err="1">
                <a:solidFill>
                  <a:schemeClr val="bg1"/>
                </a:solidFill>
                <a:cs typeface="Times New Roman"/>
              </a:rPr>
              <a:t>Shameerpet</a:t>
            </a:r>
            <a:r>
              <a:rPr lang="en-IN" sz="1100">
                <a:solidFill>
                  <a:schemeClr val="bg1"/>
                </a:solidFill>
                <a:cs typeface="Times New Roman"/>
              </a:rPr>
              <a:t> near Hyderabad</a:t>
            </a:r>
          </a:p>
          <a:p>
            <a:pPr marL="73660" algn="just">
              <a:buClr>
                <a:srgbClr val="2D3092"/>
              </a:buClr>
              <a:buSzPct val="60000"/>
              <a:tabLst>
                <a:tab pos="211454" algn="l"/>
              </a:tabLst>
            </a:pPr>
            <a:endParaRPr lang="en-IN" sz="1100">
              <a:solidFill>
                <a:schemeClr val="bg1"/>
              </a:solidFill>
              <a:cs typeface="Times New Roman"/>
            </a:endParaRPr>
          </a:p>
          <a:p>
            <a:pPr marL="73660" algn="just">
              <a:buClr>
                <a:srgbClr val="2D3092"/>
              </a:buClr>
              <a:buSzPct val="60000"/>
              <a:tabLst>
                <a:tab pos="211454" algn="l"/>
              </a:tabLst>
            </a:pPr>
            <a:endParaRPr lang="en-IN" sz="1100">
              <a:solidFill>
                <a:schemeClr val="bg1"/>
              </a:solidFill>
              <a:cs typeface="Times New Roman"/>
            </a:endParaRPr>
          </a:p>
          <a:p>
            <a:pPr marL="73660">
              <a:buClr>
                <a:srgbClr val="2D3092"/>
              </a:buClr>
              <a:buSzPct val="60000"/>
              <a:tabLst>
                <a:tab pos="211454" algn="l"/>
              </a:tabLst>
            </a:pPr>
            <a:r>
              <a:rPr lang="en-IN" sz="1100" b="1">
                <a:solidFill>
                  <a:schemeClr val="bg1"/>
                </a:solidFill>
                <a:cs typeface="Times New Roman"/>
              </a:rPr>
              <a:t>   PRODUCT DEVELOPMENT</a:t>
            </a:r>
            <a:endParaRPr lang="en-IN" sz="1100">
              <a:solidFill>
                <a:schemeClr val="bg1"/>
              </a:solidFill>
              <a:cs typeface="Times New Roman"/>
            </a:endParaRPr>
          </a:p>
          <a:p>
            <a:pPr marL="210820" indent="-137160">
              <a:buClr>
                <a:srgbClr val="2D3092"/>
              </a:buClr>
              <a:buSzPct val="60000"/>
              <a:buFont typeface="Wingdings"/>
              <a:buChar char=""/>
              <a:tabLst>
                <a:tab pos="211454" algn="l"/>
              </a:tabLst>
            </a:pPr>
            <a:r>
              <a:rPr lang="en-US" sz="1100">
                <a:solidFill>
                  <a:schemeClr val="bg1"/>
                </a:solidFill>
                <a:cs typeface="Times New Roman"/>
              </a:rPr>
              <a:t>Field demonstration of newer chemistries</a:t>
            </a:r>
          </a:p>
          <a:p>
            <a:pPr marL="210820" indent="-137160">
              <a:buClr>
                <a:srgbClr val="2D3092"/>
              </a:buClr>
              <a:buSzPct val="60000"/>
              <a:buFont typeface="Wingdings"/>
              <a:buChar char=""/>
              <a:tabLst>
                <a:tab pos="211454" algn="l"/>
              </a:tabLst>
            </a:pPr>
            <a:r>
              <a:rPr lang="en-US" sz="1100">
                <a:solidFill>
                  <a:schemeClr val="bg1"/>
                </a:solidFill>
                <a:cs typeface="Times New Roman"/>
              </a:rPr>
              <a:t>Farmer education and training about new products</a:t>
            </a:r>
          </a:p>
          <a:p>
            <a:pPr marL="210820" indent="-137160">
              <a:buClr>
                <a:srgbClr val="2D3092"/>
              </a:buClr>
              <a:buSzPct val="60000"/>
              <a:buFont typeface="Wingdings"/>
              <a:buChar char=""/>
              <a:tabLst>
                <a:tab pos="211454" algn="l"/>
              </a:tabLst>
            </a:pPr>
            <a:r>
              <a:rPr lang="en-US" sz="1100">
                <a:solidFill>
                  <a:schemeClr val="bg1"/>
                </a:solidFill>
                <a:cs typeface="Times New Roman"/>
              </a:rPr>
              <a:t>Handling statutory needs and requirements</a:t>
            </a:r>
          </a:p>
          <a:p>
            <a:pPr marL="73660">
              <a:buClr>
                <a:srgbClr val="2D3092"/>
              </a:buClr>
              <a:buSzPct val="60000"/>
              <a:tabLst>
                <a:tab pos="211454" algn="l"/>
              </a:tabLst>
            </a:pPr>
            <a:endParaRPr lang="en-US" sz="1100">
              <a:solidFill>
                <a:schemeClr val="bg1"/>
              </a:solidFill>
              <a:cs typeface="Times New Roman"/>
            </a:endParaRPr>
          </a:p>
        </p:txBody>
      </p:sp>
      <p:pic>
        <p:nvPicPr>
          <p:cNvPr id="11" name="Picture 10" descr="A picture containing drawing&#10;&#10;Description automatically generated">
            <a:extLst>
              <a:ext uri="{FF2B5EF4-FFF2-40B4-BE49-F238E27FC236}">
                <a16:creationId xmlns:a16="http://schemas.microsoft.com/office/drawing/2014/main" id="{63223EBD-D5A4-401C-8B32-ACD8D2422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12" name="Slide Number Placeholder 11">
            <a:extLst>
              <a:ext uri="{FF2B5EF4-FFF2-40B4-BE49-F238E27FC236}">
                <a16:creationId xmlns:a16="http://schemas.microsoft.com/office/drawing/2014/main" id="{CA0B79DC-1FFC-4255-AB8A-3AF104B262D4}"/>
              </a:ext>
            </a:extLst>
          </p:cNvPr>
          <p:cNvSpPr>
            <a:spLocks noGrp="1"/>
          </p:cNvSpPr>
          <p:nvPr>
            <p:ph type="sldNum" sz="quarter" idx="12"/>
          </p:nvPr>
        </p:nvSpPr>
        <p:spPr/>
        <p:txBody>
          <a:bodyPr/>
          <a:lstStyle/>
          <a:p>
            <a:fld id="{E6326F5E-F4A6-44DA-936F-1572DDFAB83B}" type="slidenum">
              <a:rPr lang="en-IN" smtClean="0"/>
              <a:pPr/>
              <a:t>13</a:t>
            </a:fld>
            <a:endParaRPr lang="en-IN"/>
          </a:p>
        </p:txBody>
      </p:sp>
      <p:pic>
        <p:nvPicPr>
          <p:cNvPr id="3" name="Picture 8" descr="A sign on the side of a building&#10;&#10;Description automatically generated">
            <a:extLst>
              <a:ext uri="{FF2B5EF4-FFF2-40B4-BE49-F238E27FC236}">
                <a16:creationId xmlns:a16="http://schemas.microsoft.com/office/drawing/2014/main" id="{A0A7B236-DE6C-455A-B5FF-D2F4057DB50D}"/>
              </a:ext>
            </a:extLst>
          </p:cNvPr>
          <p:cNvPicPr>
            <a:picLocks noChangeAspect="1"/>
          </p:cNvPicPr>
          <p:nvPr/>
        </p:nvPicPr>
        <p:blipFill>
          <a:blip r:embed="rId4"/>
          <a:stretch>
            <a:fillRect/>
          </a:stretch>
        </p:blipFill>
        <p:spPr>
          <a:xfrm>
            <a:off x="465167" y="1198966"/>
            <a:ext cx="3242871" cy="2494611"/>
          </a:xfrm>
          <a:prstGeom prst="rect">
            <a:avLst/>
          </a:prstGeom>
        </p:spPr>
      </p:pic>
      <p:pic>
        <p:nvPicPr>
          <p:cNvPr id="9" name="Picture 8">
            <a:extLst>
              <a:ext uri="{FF2B5EF4-FFF2-40B4-BE49-F238E27FC236}">
                <a16:creationId xmlns:a16="http://schemas.microsoft.com/office/drawing/2014/main" id="{A41C869B-0448-4F72-AE17-C78BD97DB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4528" y="4170356"/>
            <a:ext cx="3225437" cy="2100213"/>
          </a:xfrm>
          <a:prstGeom prst="rect">
            <a:avLst/>
          </a:prstGeom>
        </p:spPr>
      </p:pic>
      <p:sp>
        <p:nvSpPr>
          <p:cNvPr id="4" name="Rectangle 3">
            <a:extLst>
              <a:ext uri="{FF2B5EF4-FFF2-40B4-BE49-F238E27FC236}">
                <a16:creationId xmlns:a16="http://schemas.microsoft.com/office/drawing/2014/main" id="{F1AF85C6-8197-4E40-941A-75A966EA5C35}"/>
              </a:ext>
            </a:extLst>
          </p:cNvPr>
          <p:cNvSpPr/>
          <p:nvPr/>
        </p:nvSpPr>
        <p:spPr>
          <a:xfrm>
            <a:off x="344212" y="6567933"/>
            <a:ext cx="6096000" cy="261610"/>
          </a:xfrm>
          <a:prstGeom prst="rect">
            <a:avLst/>
          </a:prstGeom>
        </p:spPr>
        <p:txBody>
          <a:bodyPr lIns="91440" tIns="45720" rIns="91440" bIns="45720" anchor="t">
            <a:spAutoFit/>
          </a:bodyPr>
          <a:lstStyle/>
          <a:p>
            <a:pPr marL="12700">
              <a:spcBef>
                <a:spcPts val="100"/>
              </a:spcBef>
            </a:pPr>
            <a:endParaRPr lang="en-US" sz="1100" dirty="0">
              <a:cs typeface="Times New Roman"/>
            </a:endParaRPr>
          </a:p>
        </p:txBody>
      </p:sp>
    </p:spTree>
    <p:extLst>
      <p:ext uri="{BB962C8B-B14F-4D97-AF65-F5344CB8AC3E}">
        <p14:creationId xmlns:p14="http://schemas.microsoft.com/office/powerpoint/2010/main" val="103132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DCEC0B10-16D4-4AEE-98DF-E12B6885E304}"/>
              </a:ext>
            </a:extLst>
          </p:cNvPr>
          <p:cNvGrpSpPr/>
          <p:nvPr/>
        </p:nvGrpSpPr>
        <p:grpSpPr>
          <a:xfrm>
            <a:off x="500634" y="913552"/>
            <a:ext cx="11003542" cy="5742081"/>
            <a:chOff x="437136" y="868680"/>
            <a:chExt cx="9284459" cy="5745143"/>
          </a:xfrm>
        </p:grpSpPr>
        <p:sp>
          <p:nvSpPr>
            <p:cNvPr id="7" name="object 10">
              <a:extLst>
                <a:ext uri="{FF2B5EF4-FFF2-40B4-BE49-F238E27FC236}">
                  <a16:creationId xmlns:a16="http://schemas.microsoft.com/office/drawing/2014/main" id="{91369D11-4F05-45F5-AE56-F6F07D7D5C21}"/>
                </a:ext>
              </a:extLst>
            </p:cNvPr>
            <p:cNvSpPr txBox="1"/>
            <p:nvPr/>
          </p:nvSpPr>
          <p:spPr>
            <a:xfrm>
              <a:off x="9365360" y="6447840"/>
              <a:ext cx="165735" cy="165983"/>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1" i="0" u="none" strike="noStrike" kern="1200" cap="none" spc="-10" normalizeH="0" baseline="0" noProof="0">
                  <a:ln>
                    <a:noFill/>
                  </a:ln>
                  <a:solidFill>
                    <a:srgbClr val="FFFFFF"/>
                  </a:solidFill>
                  <a:effectLst/>
                  <a:uLnTx/>
                  <a:uFillTx/>
                  <a:cs typeface="Times New Roman"/>
                </a:rPr>
                <a:t>15</a:t>
              </a:r>
              <a:endParaRPr kumimoji="0" sz="1000" b="0" i="0" u="none" strike="noStrike" kern="1200" cap="none" spc="0" normalizeH="0" baseline="0" noProof="0">
                <a:ln>
                  <a:noFill/>
                </a:ln>
                <a:solidFill>
                  <a:prstClr val="black"/>
                </a:solidFill>
                <a:effectLst/>
                <a:uLnTx/>
                <a:uFillTx/>
                <a:cs typeface="Times New Roman"/>
              </a:endParaRPr>
            </a:p>
          </p:txBody>
        </p:sp>
        <p:sp>
          <p:nvSpPr>
            <p:cNvPr id="8" name="object 11">
              <a:extLst>
                <a:ext uri="{FF2B5EF4-FFF2-40B4-BE49-F238E27FC236}">
                  <a16:creationId xmlns:a16="http://schemas.microsoft.com/office/drawing/2014/main" id="{94863FB1-2422-4189-AD03-7B02D218F2F0}"/>
                </a:ext>
              </a:extLst>
            </p:cNvPr>
            <p:cNvSpPr/>
            <p:nvPr/>
          </p:nvSpPr>
          <p:spPr>
            <a:xfrm>
              <a:off x="449580" y="2639567"/>
              <a:ext cx="2289175" cy="504825"/>
            </a:xfrm>
            <a:custGeom>
              <a:avLst/>
              <a:gdLst/>
              <a:ahLst/>
              <a:cxnLst/>
              <a:rect l="l" t="t" r="r" b="b"/>
              <a:pathLst>
                <a:path w="2289175" h="504825">
                  <a:moveTo>
                    <a:pt x="0" y="504443"/>
                  </a:moveTo>
                  <a:lnTo>
                    <a:pt x="2289048" y="504443"/>
                  </a:lnTo>
                  <a:lnTo>
                    <a:pt x="2289048" y="0"/>
                  </a:lnTo>
                  <a:lnTo>
                    <a:pt x="0" y="0"/>
                  </a:lnTo>
                  <a:lnTo>
                    <a:pt x="0" y="504443"/>
                  </a:lnTo>
                  <a:close/>
                </a:path>
              </a:pathLst>
            </a:custGeom>
            <a:solidFill>
              <a:schemeClr val="accent1"/>
            </a:solidFill>
            <a:ln w="9144">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9" name="object 12">
              <a:extLst>
                <a:ext uri="{FF2B5EF4-FFF2-40B4-BE49-F238E27FC236}">
                  <a16:creationId xmlns:a16="http://schemas.microsoft.com/office/drawing/2014/main" id="{0EE3765E-86D1-4055-9C60-38095A1D5E61}"/>
                </a:ext>
              </a:extLst>
            </p:cNvPr>
            <p:cNvSpPr txBox="1"/>
            <p:nvPr/>
          </p:nvSpPr>
          <p:spPr>
            <a:xfrm>
              <a:off x="1091184" y="2704117"/>
              <a:ext cx="1769229" cy="327025"/>
            </a:xfrm>
            <a:prstGeom prst="rect">
              <a:avLst/>
            </a:prstGeom>
          </p:spPr>
          <p:txBody>
            <a:bodyPr vert="horz" wrap="square" lIns="0" tIns="26034" rIns="0" bIns="0" rtlCol="0" anchor="t">
              <a:spAutoFit/>
            </a:bodyPr>
            <a:lstStyle/>
            <a:p>
              <a:pPr marL="0" marR="0" lvl="0" indent="0" defTabSz="914400" rtl="0" eaLnBrk="1" fontAlgn="auto" latinLnBrk="0" hangingPunct="1">
                <a:lnSpc>
                  <a:spcPct val="100000"/>
                </a:lnSpc>
                <a:spcBef>
                  <a:spcPts val="204"/>
                </a:spcBef>
                <a:spcAft>
                  <a:spcPts val="0"/>
                </a:spcAft>
                <a:buClrTx/>
                <a:buSzTx/>
                <a:buFontTx/>
                <a:buNone/>
                <a:tabLst/>
                <a:defRPr/>
              </a:pPr>
              <a:r>
                <a:rPr kumimoji="0" sz="900" b="1" i="0" u="none" strike="noStrike" kern="1200" cap="none" spc="-5" normalizeH="0" baseline="0" noProof="0">
                  <a:ln>
                    <a:noFill/>
                  </a:ln>
                  <a:solidFill>
                    <a:srgbClr val="000000"/>
                  </a:solidFill>
                  <a:effectLst/>
                  <a:uLnTx/>
                  <a:uFillTx/>
                  <a:cs typeface="Times New Roman"/>
                </a:rPr>
                <a:t>Dr. </a:t>
              </a:r>
              <a:r>
                <a:rPr kumimoji="0" sz="900" b="1" i="0" u="none" strike="noStrike" kern="1200" cap="none" spc="0" normalizeH="0" baseline="0" noProof="0">
                  <a:ln>
                    <a:noFill/>
                  </a:ln>
                  <a:solidFill>
                    <a:srgbClr val="000000"/>
                  </a:solidFill>
                  <a:effectLst/>
                  <a:uLnTx/>
                  <a:uFillTx/>
                  <a:cs typeface="Times New Roman"/>
                </a:rPr>
                <a:t>Linga</a:t>
              </a:r>
              <a:r>
                <a:rPr kumimoji="0" sz="900" b="1" i="0" u="none" strike="noStrike" kern="1200" cap="none" spc="-20" normalizeH="0" baseline="0" noProof="0">
                  <a:ln>
                    <a:noFill/>
                  </a:ln>
                  <a:solidFill>
                    <a:srgbClr val="000000"/>
                  </a:solidFill>
                  <a:effectLst/>
                  <a:uLnTx/>
                  <a:uFillTx/>
                  <a:cs typeface="Times New Roman"/>
                </a:rPr>
                <a:t> </a:t>
              </a:r>
              <a:r>
                <a:rPr kumimoji="0" sz="900" b="1" i="0" u="none" strike="noStrike" kern="1200" cap="none" spc="0" normalizeH="0" baseline="0" noProof="0">
                  <a:ln>
                    <a:noFill/>
                  </a:ln>
                  <a:solidFill>
                    <a:srgbClr val="000000"/>
                  </a:solidFill>
                  <a:effectLst/>
                  <a:uLnTx/>
                  <a:uFillTx/>
                  <a:cs typeface="Times New Roman"/>
                </a:rPr>
                <a:t>Rao</a:t>
              </a:r>
              <a:endParaRPr kumimoji="0" sz="900" b="0" i="0" u="none" strike="noStrike" kern="1200" cap="none" spc="0" normalizeH="0" baseline="0" noProof="0">
                <a:ln>
                  <a:noFill/>
                </a:ln>
                <a:solidFill>
                  <a:srgbClr val="000000"/>
                </a:solidFill>
                <a:effectLst/>
                <a:uLnTx/>
                <a:uFillTx/>
                <a:cs typeface="Times New Roman"/>
              </a:endParaRPr>
            </a:p>
            <a:p>
              <a:pPr marL="0" marR="0" lvl="0" indent="0" defTabSz="914400" rtl="0" eaLnBrk="1" fontAlgn="auto" latinLnBrk="0" hangingPunct="1">
                <a:lnSpc>
                  <a:spcPct val="100000"/>
                </a:lnSpc>
                <a:spcBef>
                  <a:spcPts val="105"/>
                </a:spcBef>
                <a:spcAft>
                  <a:spcPts val="0"/>
                </a:spcAft>
                <a:buClrTx/>
                <a:buSzTx/>
                <a:buFontTx/>
                <a:buNone/>
                <a:tabLst/>
                <a:defRPr/>
              </a:pPr>
              <a:r>
                <a:rPr kumimoji="0" sz="900" b="0" i="1" u="none" strike="noStrike" kern="1200" cap="none" spc="0" normalizeH="0" baseline="0" noProof="0">
                  <a:ln>
                    <a:noFill/>
                  </a:ln>
                  <a:solidFill>
                    <a:srgbClr val="000000"/>
                  </a:solidFill>
                  <a:effectLst/>
                  <a:uLnTx/>
                  <a:uFillTx/>
                  <a:cs typeface="Times New Roman"/>
                </a:rPr>
                <a:t>President (Technical</a:t>
              </a:r>
              <a:r>
                <a:rPr kumimoji="0" sz="900" b="0" i="1" u="none" strike="noStrike" kern="1200" cap="none" spc="-114" normalizeH="0" baseline="0" noProof="0">
                  <a:ln>
                    <a:noFill/>
                  </a:ln>
                  <a:solidFill>
                    <a:srgbClr val="000000"/>
                  </a:solidFill>
                  <a:effectLst/>
                  <a:uLnTx/>
                  <a:uFillTx/>
                  <a:cs typeface="Times New Roman"/>
                </a:rPr>
                <a:t> </a:t>
              </a:r>
              <a:r>
                <a:rPr kumimoji="0" sz="900" b="0" i="1" u="none" strike="noStrike" kern="1200" cap="none" spc="0" normalizeH="0" baseline="0" noProof="0">
                  <a:ln>
                    <a:noFill/>
                  </a:ln>
                  <a:solidFill>
                    <a:srgbClr val="000000"/>
                  </a:solidFill>
                  <a:effectLst/>
                  <a:uLnTx/>
                  <a:uFillTx/>
                  <a:cs typeface="Times New Roman"/>
                </a:rPr>
                <a:t>Affairs)</a:t>
              </a:r>
              <a:endParaRPr kumimoji="0" sz="900" b="0" i="0" u="none" strike="noStrike" kern="1200" cap="none" spc="0" normalizeH="0" baseline="0" noProof="0">
                <a:ln>
                  <a:noFill/>
                </a:ln>
                <a:solidFill>
                  <a:srgbClr val="000000"/>
                </a:solidFill>
                <a:effectLst/>
                <a:uLnTx/>
                <a:uFillTx/>
                <a:cs typeface="Times New Roman"/>
              </a:endParaRPr>
            </a:p>
          </p:txBody>
        </p:sp>
        <p:sp>
          <p:nvSpPr>
            <p:cNvPr id="10" name="object 13">
              <a:extLst>
                <a:ext uri="{FF2B5EF4-FFF2-40B4-BE49-F238E27FC236}">
                  <a16:creationId xmlns:a16="http://schemas.microsoft.com/office/drawing/2014/main" id="{B29995F0-AEF4-48B5-8941-B93847330403}"/>
                </a:ext>
              </a:extLst>
            </p:cNvPr>
            <p:cNvSpPr/>
            <p:nvPr/>
          </p:nvSpPr>
          <p:spPr>
            <a:xfrm>
              <a:off x="449580" y="883919"/>
              <a:ext cx="2280285" cy="509270"/>
            </a:xfrm>
            <a:custGeom>
              <a:avLst/>
              <a:gdLst/>
              <a:ahLst/>
              <a:cxnLst/>
              <a:rect l="l" t="t" r="r" b="b"/>
              <a:pathLst>
                <a:path w="2280285" h="509269">
                  <a:moveTo>
                    <a:pt x="0" y="509015"/>
                  </a:moveTo>
                  <a:lnTo>
                    <a:pt x="2279904" y="509015"/>
                  </a:lnTo>
                  <a:lnTo>
                    <a:pt x="2279904" y="0"/>
                  </a:lnTo>
                  <a:lnTo>
                    <a:pt x="0" y="0"/>
                  </a:lnTo>
                  <a:lnTo>
                    <a:pt x="0" y="509015"/>
                  </a:lnTo>
                  <a:close/>
                </a:path>
              </a:pathLst>
            </a:custGeom>
            <a:solidFill>
              <a:schemeClr val="accent1"/>
            </a:solidFill>
            <a:ln w="9144">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cs typeface="Times New Roman"/>
              </a:endParaRPr>
            </a:p>
          </p:txBody>
        </p:sp>
        <p:sp>
          <p:nvSpPr>
            <p:cNvPr id="11" name="object 14">
              <a:extLst>
                <a:ext uri="{FF2B5EF4-FFF2-40B4-BE49-F238E27FC236}">
                  <a16:creationId xmlns:a16="http://schemas.microsoft.com/office/drawing/2014/main" id="{B94DE4FC-85F2-4D3F-AB9A-BF8C03586539}"/>
                </a:ext>
              </a:extLst>
            </p:cNvPr>
            <p:cNvSpPr txBox="1"/>
            <p:nvPr/>
          </p:nvSpPr>
          <p:spPr>
            <a:xfrm>
              <a:off x="1151106" y="912514"/>
              <a:ext cx="1412344" cy="471342"/>
            </a:xfrm>
            <a:prstGeom prst="rect">
              <a:avLst/>
            </a:prstGeom>
          </p:spPr>
          <p:txBody>
            <a:bodyPr vert="horz" wrap="square" lIns="0" tIns="12700" rIns="0" bIns="0" rtlCol="0" anchor="t">
              <a:spAutoFit/>
            </a:bodyPr>
            <a:lstStyle/>
            <a:p>
              <a:pPr marL="12700" marR="5080" defTabSz="914400">
                <a:lnSpc>
                  <a:spcPct val="110000"/>
                </a:lnSpc>
                <a:spcBef>
                  <a:spcPts val="100"/>
                </a:spcBef>
                <a:defRPr/>
              </a:pPr>
              <a:r>
                <a:rPr kumimoji="0" sz="900" b="1" i="0" u="none" strike="noStrike" kern="1200" cap="none" spc="0" normalizeH="0" baseline="0" noProof="0">
                  <a:ln>
                    <a:noFill/>
                  </a:ln>
                  <a:solidFill>
                    <a:srgbClr val="000000"/>
                  </a:solidFill>
                  <a:effectLst/>
                  <a:uLnTx/>
                  <a:uFillTx/>
                  <a:cs typeface="Times New Roman"/>
                </a:rPr>
                <a:t>V.C</a:t>
              </a:r>
              <a:r>
                <a:rPr lang="en-US" sz="900" b="1">
                  <a:solidFill>
                    <a:srgbClr val="000000"/>
                  </a:solidFill>
                  <a:cs typeface="Times New Roman"/>
                </a:rPr>
                <a:t>  </a:t>
              </a:r>
              <a:r>
                <a:rPr kumimoji="0" sz="900" b="1" i="0" u="none" strike="noStrike" kern="1200" cap="none" spc="0" normalizeH="0" baseline="0" noProof="0" err="1">
                  <a:ln>
                    <a:noFill/>
                  </a:ln>
                  <a:solidFill>
                    <a:srgbClr val="000000"/>
                  </a:solidFill>
                  <a:effectLst/>
                  <a:uLnTx/>
                  <a:uFillTx/>
                  <a:cs typeface="Times New Roman"/>
                </a:rPr>
                <a:t>Nannapaneni</a:t>
              </a:r>
              <a:r>
                <a:rPr lang="en-US" sz="900" b="1">
                  <a:solidFill>
                    <a:srgbClr val="000000"/>
                  </a:solidFill>
                  <a:cs typeface="Times New Roman"/>
                </a:rPr>
                <a:t> </a:t>
              </a:r>
              <a:r>
                <a:rPr kumimoji="0" sz="900" b="1" i="0" u="none" strike="noStrike" kern="1200" cap="none" spc="0" normalizeH="0" baseline="0" noProof="0">
                  <a:ln>
                    <a:noFill/>
                  </a:ln>
                  <a:solidFill>
                    <a:srgbClr val="000000"/>
                  </a:solidFill>
                  <a:effectLst/>
                  <a:uLnTx/>
                  <a:uFillTx/>
                  <a:cs typeface="Times New Roman"/>
                </a:rPr>
                <a:t> </a:t>
              </a:r>
              <a:endParaRPr lang="en-US" sz="900">
                <a:solidFill>
                  <a:srgbClr val="000000"/>
                </a:solidFill>
                <a:cs typeface="Times New Roman"/>
              </a:endParaRPr>
            </a:p>
            <a:p>
              <a:pPr marL="12700" marR="5080" defTabSz="914400">
                <a:lnSpc>
                  <a:spcPct val="110000"/>
                </a:lnSpc>
                <a:spcBef>
                  <a:spcPts val="100"/>
                </a:spcBef>
                <a:defRPr/>
              </a:pPr>
              <a:r>
                <a:rPr kumimoji="0" sz="900" b="0" i="1" u="none" strike="noStrike" kern="1200" cap="none" spc="-5" normalizeH="0" baseline="0" noProof="0">
                  <a:ln>
                    <a:noFill/>
                  </a:ln>
                  <a:solidFill>
                    <a:srgbClr val="000000"/>
                  </a:solidFill>
                  <a:effectLst/>
                  <a:uLnTx/>
                  <a:uFillTx/>
                  <a:cs typeface="Times New Roman"/>
                </a:rPr>
                <a:t>Chairman and</a:t>
              </a:r>
              <a:r>
                <a:rPr kumimoji="0" sz="900" b="0" i="1" u="none" strike="noStrike" kern="1200" cap="none" spc="-50" normalizeH="0" baseline="0" noProof="0">
                  <a:ln>
                    <a:noFill/>
                  </a:ln>
                  <a:solidFill>
                    <a:srgbClr val="000000"/>
                  </a:solidFill>
                  <a:effectLst/>
                  <a:uLnTx/>
                  <a:uFillTx/>
                  <a:cs typeface="Times New Roman"/>
                </a:rPr>
                <a:t> </a:t>
              </a:r>
              <a:r>
                <a:rPr kumimoji="0" sz="900" b="0" i="1" u="none" strike="noStrike" kern="1200" cap="none" spc="-5" normalizeH="0" baseline="0" noProof="0">
                  <a:ln>
                    <a:noFill/>
                  </a:ln>
                  <a:solidFill>
                    <a:srgbClr val="000000"/>
                  </a:solidFill>
                  <a:effectLst/>
                  <a:uLnTx/>
                  <a:uFillTx/>
                  <a:cs typeface="Times New Roman"/>
                </a:rPr>
                <a:t>Managing</a:t>
              </a:r>
              <a:r>
                <a:rPr lang="en-US" sz="900" i="1" spc="-5">
                  <a:solidFill>
                    <a:srgbClr val="000000"/>
                  </a:solidFill>
                  <a:cs typeface="Times New Roman"/>
                </a:rPr>
                <a:t> </a:t>
              </a:r>
              <a:r>
                <a:rPr kumimoji="0" sz="900" b="0" i="1" u="none" strike="noStrike" kern="1200" cap="none" spc="-5" normalizeH="0" baseline="0" noProof="0">
                  <a:ln>
                    <a:noFill/>
                  </a:ln>
                  <a:solidFill>
                    <a:srgbClr val="000000"/>
                  </a:solidFill>
                  <a:effectLst/>
                  <a:uLnTx/>
                  <a:uFillTx/>
                  <a:cs typeface="Times New Roman"/>
                </a:rPr>
                <a:t> </a:t>
              </a:r>
              <a:r>
                <a:rPr kumimoji="0" sz="900" b="0" i="1" u="none" strike="noStrike" kern="1200" cap="none" spc="0" normalizeH="0" baseline="0" noProof="0">
                  <a:ln>
                    <a:noFill/>
                  </a:ln>
                  <a:solidFill>
                    <a:srgbClr val="000000"/>
                  </a:solidFill>
                  <a:effectLst/>
                  <a:uLnTx/>
                  <a:uFillTx/>
                  <a:cs typeface="Times New Roman"/>
                </a:rPr>
                <a:t>Director</a:t>
              </a:r>
              <a:endParaRPr sz="900" b="0" i="0" u="none" strike="noStrike" kern="1200" cap="none" spc="0" normalizeH="0" baseline="0" noProof="0">
                <a:ln>
                  <a:noFill/>
                </a:ln>
                <a:solidFill>
                  <a:srgbClr val="000000"/>
                </a:solidFill>
                <a:effectLst/>
                <a:uLnTx/>
                <a:uFillTx/>
                <a:cs typeface="Times New Roman"/>
              </a:endParaRPr>
            </a:p>
          </p:txBody>
        </p:sp>
        <p:sp>
          <p:nvSpPr>
            <p:cNvPr id="12" name="object 15">
              <a:extLst>
                <a:ext uri="{FF2B5EF4-FFF2-40B4-BE49-F238E27FC236}">
                  <a16:creationId xmlns:a16="http://schemas.microsoft.com/office/drawing/2014/main" id="{08E49A33-0BBA-4303-A8F8-6B2B7782FE2A}"/>
                </a:ext>
              </a:extLst>
            </p:cNvPr>
            <p:cNvSpPr/>
            <p:nvPr/>
          </p:nvSpPr>
          <p:spPr>
            <a:xfrm>
              <a:off x="502919" y="868680"/>
              <a:ext cx="586740" cy="605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13" name="object 16">
              <a:extLst>
                <a:ext uri="{FF2B5EF4-FFF2-40B4-BE49-F238E27FC236}">
                  <a16:creationId xmlns:a16="http://schemas.microsoft.com/office/drawing/2014/main" id="{7C9E60CD-F383-4B81-9D5A-FA7624F1923E}"/>
                </a:ext>
              </a:extLst>
            </p:cNvPr>
            <p:cNvSpPr/>
            <p:nvPr/>
          </p:nvSpPr>
          <p:spPr>
            <a:xfrm>
              <a:off x="528827" y="894588"/>
              <a:ext cx="455636" cy="49653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14" name="object 17">
              <a:extLst>
                <a:ext uri="{FF2B5EF4-FFF2-40B4-BE49-F238E27FC236}">
                  <a16:creationId xmlns:a16="http://schemas.microsoft.com/office/drawing/2014/main" id="{C04984DB-04F4-4AEC-BAB7-CAB61B948E95}"/>
                </a:ext>
              </a:extLst>
            </p:cNvPr>
            <p:cNvSpPr txBox="1"/>
            <p:nvPr/>
          </p:nvSpPr>
          <p:spPr>
            <a:xfrm>
              <a:off x="2817876" y="914201"/>
              <a:ext cx="6879590" cy="462702"/>
            </a:xfrm>
            <a:prstGeom prst="rect">
              <a:avLst/>
            </a:prstGeom>
            <a:ln w="9144">
              <a:solidFill>
                <a:srgbClr val="BEBEBE"/>
              </a:solidFill>
            </a:ln>
          </p:spPr>
          <p:txBody>
            <a:bodyPr vert="horz" wrap="square" lIns="0" tIns="90170" rIns="0" bIns="0" rtlCol="0" anchor="t">
              <a:spAutoFit/>
            </a:bodyPr>
            <a:lstStyle/>
            <a:p>
              <a:pPr marL="228600" indent="-137160" defTabSz="914400">
                <a:spcBef>
                  <a:spcPts val="710"/>
                </a:spcBef>
                <a:buClr>
                  <a:srgbClr val="9A9A9A"/>
                </a:buClr>
                <a:buSzPct val="61111"/>
                <a:buFont typeface="Wingdings"/>
                <a:buChar char=""/>
                <a:tabLst>
                  <a:tab pos="229235" algn="l"/>
                </a:tabLst>
                <a:defRPr/>
              </a:pPr>
              <a:r>
                <a:rPr kumimoji="0" sz="1000" b="0" i="0" u="none" strike="noStrike" kern="1200" cap="none" spc="0" normalizeH="0" baseline="0" noProof="0">
                  <a:ln>
                    <a:noFill/>
                  </a:ln>
                  <a:effectLst/>
                  <a:uLnTx/>
                  <a:uFillTx/>
                  <a:cs typeface="Arial"/>
                </a:rPr>
                <a:t>Holds </a:t>
              </a:r>
              <a:r>
                <a:rPr lang="en-US" sz="1000">
                  <a:cs typeface="Arial"/>
                </a:rPr>
                <a:t>a </a:t>
              </a:r>
              <a:r>
                <a:rPr lang="en-US" sz="1000" spc="-5">
                  <a:cs typeface="Arial"/>
                </a:rPr>
                <a:t>Masters</a:t>
              </a:r>
              <a:r>
                <a:rPr kumimoji="0" sz="1000" b="0" i="0" u="none" strike="noStrike" kern="1200" cap="none" spc="-5" normalizeH="0" baseline="0" noProof="0">
                  <a:ln>
                    <a:noFill/>
                  </a:ln>
                  <a:effectLst/>
                  <a:uLnTx/>
                  <a:uFillTx/>
                  <a:cs typeface="Arial"/>
                </a:rPr>
                <a:t> </a:t>
              </a:r>
              <a:r>
                <a:rPr kumimoji="0" sz="1000" b="0" i="0" u="none" strike="noStrike" kern="1200" cap="none" spc="0" normalizeH="0" baseline="0" noProof="0">
                  <a:ln>
                    <a:noFill/>
                  </a:ln>
                  <a:effectLst/>
                  <a:uLnTx/>
                  <a:uFillTx/>
                  <a:cs typeface="Arial"/>
                </a:rPr>
                <a:t>degree in Pharmaceutical Administration from the Long Island </a:t>
              </a:r>
              <a:r>
                <a:rPr kumimoji="0" sz="1000" b="0" i="0" u="none" strike="noStrike" kern="1200" cap="none" spc="-5" normalizeH="0" baseline="0" noProof="0">
                  <a:ln>
                    <a:noFill/>
                  </a:ln>
                  <a:effectLst/>
                  <a:uLnTx/>
                  <a:uFillTx/>
                  <a:cs typeface="Arial"/>
                </a:rPr>
                <a:t>University,</a:t>
              </a:r>
              <a:r>
                <a:rPr kumimoji="0" sz="1000" b="0" i="0" u="none" strike="noStrike" kern="1200" cap="none" spc="-145" normalizeH="0" baseline="0" noProof="0">
                  <a:ln>
                    <a:noFill/>
                  </a:ln>
                  <a:effectLst/>
                  <a:uLnTx/>
                  <a:uFillTx/>
                  <a:cs typeface="Arial"/>
                </a:rPr>
                <a:t> </a:t>
              </a:r>
              <a:r>
                <a:rPr kumimoji="0" sz="1000" b="0" i="0" u="none" strike="noStrike" kern="1200" cap="none" spc="-5" normalizeH="0" baseline="0" noProof="0">
                  <a:ln>
                    <a:noFill/>
                  </a:ln>
                  <a:effectLst/>
                  <a:uLnTx/>
                  <a:uFillTx/>
                  <a:cs typeface="Arial"/>
                </a:rPr>
                <a:t>USA</a:t>
              </a:r>
              <a:endParaRPr lang="en-US" sz="1000" b="0" i="0" u="none" strike="noStrike" kern="1200" cap="none" spc="0" normalizeH="0" baseline="0" noProof="0">
                <a:ln>
                  <a:noFill/>
                </a:ln>
                <a:effectLst/>
                <a:uLnTx/>
                <a:uFillTx/>
                <a:cs typeface="Arial"/>
              </a:endParaRPr>
            </a:p>
            <a:p>
              <a:pPr marL="228600" marR="0" lvl="0" indent="-137160" algn="l" defTabSz="914400" rtl="0" eaLnBrk="1" fontAlgn="auto" latinLnBrk="0" hangingPunct="1">
                <a:lnSpc>
                  <a:spcPct val="100000"/>
                </a:lnSpc>
                <a:spcBef>
                  <a:spcPts val="509"/>
                </a:spcBef>
                <a:spcAft>
                  <a:spcPts val="0"/>
                </a:spcAft>
                <a:buClr>
                  <a:srgbClr val="9A9A9A"/>
                </a:buClr>
                <a:buSzPct val="61111"/>
                <a:buFont typeface="Wingdings"/>
                <a:buChar char=""/>
                <a:tabLst>
                  <a:tab pos="229235" algn="l"/>
                </a:tabLst>
                <a:defRPr/>
              </a:pPr>
              <a:r>
                <a:rPr kumimoji="0" sz="1000" b="0" i="0" u="none" strike="noStrike" kern="1200" cap="none" spc="-5" normalizeH="0" baseline="0" noProof="0">
                  <a:ln>
                    <a:noFill/>
                  </a:ln>
                  <a:effectLst/>
                  <a:uLnTx/>
                  <a:uFillTx/>
                  <a:cs typeface="Arial"/>
                </a:rPr>
                <a:t>Over 4 </a:t>
              </a:r>
              <a:r>
                <a:rPr kumimoji="0" sz="1000" b="0" i="0" u="none" strike="noStrike" kern="1200" cap="none" spc="0" normalizeH="0" baseline="0" noProof="0">
                  <a:ln>
                    <a:noFill/>
                  </a:ln>
                  <a:effectLst/>
                  <a:uLnTx/>
                  <a:uFillTx/>
                  <a:cs typeface="Arial"/>
                </a:rPr>
                <a:t>decades of </a:t>
              </a:r>
              <a:r>
                <a:rPr kumimoji="0" sz="1000" b="0" i="0" u="none" strike="noStrike" kern="1200" cap="none" spc="-5" normalizeH="0" baseline="0" noProof="0">
                  <a:ln>
                    <a:noFill/>
                  </a:ln>
                  <a:effectLst/>
                  <a:uLnTx/>
                  <a:uFillTx/>
                  <a:cs typeface="Arial"/>
                </a:rPr>
                <a:t>experience in </a:t>
              </a:r>
              <a:r>
                <a:rPr kumimoji="0" sz="1000" b="0" i="0" u="none" strike="noStrike" kern="1200" cap="none" spc="0" normalizeH="0" baseline="0" noProof="0">
                  <a:ln>
                    <a:noFill/>
                  </a:ln>
                  <a:effectLst/>
                  <a:uLnTx/>
                  <a:uFillTx/>
                  <a:cs typeface="Arial"/>
                </a:rPr>
                <a:t>the pharmaceutical</a:t>
              </a:r>
              <a:r>
                <a:rPr kumimoji="0" sz="1000" b="0" i="0" u="none" strike="noStrike" kern="1200" cap="none" spc="-80" normalizeH="0" baseline="0" noProof="0">
                  <a:ln>
                    <a:noFill/>
                  </a:ln>
                  <a:effectLst/>
                  <a:uLnTx/>
                  <a:uFillTx/>
                  <a:cs typeface="Arial"/>
                </a:rPr>
                <a:t> </a:t>
              </a:r>
              <a:r>
                <a:rPr kumimoji="0" sz="1000" b="0" i="0" u="none" strike="noStrike" kern="1200" cap="none" spc="0" normalizeH="0" baseline="0" noProof="0">
                  <a:ln>
                    <a:noFill/>
                  </a:ln>
                  <a:effectLst/>
                  <a:uLnTx/>
                  <a:uFillTx/>
                  <a:cs typeface="Arial"/>
                </a:rPr>
                <a:t>industry</a:t>
              </a:r>
              <a:endParaRPr sz="1000" b="0" i="0" u="none" strike="noStrike" kern="1200" cap="none" spc="0" normalizeH="0" baseline="0" noProof="0">
                <a:ln>
                  <a:noFill/>
                </a:ln>
                <a:effectLst/>
                <a:uLnTx/>
                <a:uFillTx/>
                <a:cs typeface="Arial"/>
              </a:endParaRPr>
            </a:p>
          </p:txBody>
        </p:sp>
        <p:sp>
          <p:nvSpPr>
            <p:cNvPr id="15" name="object 18">
              <a:extLst>
                <a:ext uri="{FF2B5EF4-FFF2-40B4-BE49-F238E27FC236}">
                  <a16:creationId xmlns:a16="http://schemas.microsoft.com/office/drawing/2014/main" id="{4DB2F5B5-DEEB-41CC-A527-49338A55DD95}"/>
                </a:ext>
              </a:extLst>
            </p:cNvPr>
            <p:cNvSpPr/>
            <p:nvPr/>
          </p:nvSpPr>
          <p:spPr>
            <a:xfrm>
              <a:off x="449580" y="1479803"/>
              <a:ext cx="2280285" cy="518159"/>
            </a:xfrm>
            <a:custGeom>
              <a:avLst/>
              <a:gdLst/>
              <a:ahLst/>
              <a:cxnLst/>
              <a:rect l="l" t="t" r="r" b="b"/>
              <a:pathLst>
                <a:path w="2280285" h="518160">
                  <a:moveTo>
                    <a:pt x="0" y="518160"/>
                  </a:moveTo>
                  <a:lnTo>
                    <a:pt x="2279904" y="518160"/>
                  </a:lnTo>
                  <a:lnTo>
                    <a:pt x="2279904" y="0"/>
                  </a:lnTo>
                  <a:lnTo>
                    <a:pt x="0" y="0"/>
                  </a:lnTo>
                  <a:lnTo>
                    <a:pt x="0" y="518160"/>
                  </a:lnTo>
                  <a:close/>
                </a:path>
              </a:pathLst>
            </a:custGeom>
            <a:solidFill>
              <a:schemeClr val="accent1"/>
            </a:solidFill>
            <a:ln w="9144">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16" name="object 19">
              <a:extLst>
                <a:ext uri="{FF2B5EF4-FFF2-40B4-BE49-F238E27FC236}">
                  <a16:creationId xmlns:a16="http://schemas.microsoft.com/office/drawing/2014/main" id="{E859B0F2-06C7-45D2-A963-CD92992A12CC}"/>
                </a:ext>
              </a:extLst>
            </p:cNvPr>
            <p:cNvSpPr txBox="1"/>
            <p:nvPr/>
          </p:nvSpPr>
          <p:spPr>
            <a:xfrm>
              <a:off x="1133045" y="1581737"/>
              <a:ext cx="1348740" cy="327660"/>
            </a:xfrm>
            <a:prstGeom prst="rect">
              <a:avLst/>
            </a:prstGeom>
          </p:spPr>
          <p:txBody>
            <a:bodyPr vert="horz" wrap="square" lIns="0" tIns="26034" rIns="0" bIns="0" rtlCol="0" anchor="t">
              <a:spAutoFit/>
            </a:bodyPr>
            <a:lstStyle/>
            <a:p>
              <a:pPr marL="0" marR="0" lvl="0" indent="0" defTabSz="914400" rtl="0" eaLnBrk="1" fontAlgn="auto" latinLnBrk="0" hangingPunct="1">
                <a:lnSpc>
                  <a:spcPct val="100000"/>
                </a:lnSpc>
                <a:spcBef>
                  <a:spcPts val="204"/>
                </a:spcBef>
                <a:spcAft>
                  <a:spcPts val="0"/>
                </a:spcAft>
                <a:buClrTx/>
                <a:buSzTx/>
                <a:buFontTx/>
                <a:buNone/>
                <a:tabLst/>
                <a:defRPr/>
              </a:pPr>
              <a:r>
                <a:rPr kumimoji="0" sz="900" b="1" i="0" u="none" strike="noStrike" kern="1200" cap="none" spc="-5" normalizeH="0" baseline="0" noProof="0">
                  <a:ln>
                    <a:noFill/>
                  </a:ln>
                  <a:effectLst/>
                  <a:uLnTx/>
                  <a:uFillTx/>
                  <a:cs typeface="Times New Roman"/>
                </a:rPr>
                <a:t>Rajeev</a:t>
              </a:r>
              <a:r>
                <a:rPr kumimoji="0" sz="900" b="1" i="0" u="none" strike="noStrike" kern="1200" cap="none" spc="-75" normalizeH="0" baseline="0" noProof="0">
                  <a:ln>
                    <a:noFill/>
                  </a:ln>
                  <a:effectLst/>
                  <a:uLnTx/>
                  <a:uFillTx/>
                  <a:cs typeface="Times New Roman"/>
                </a:rPr>
                <a:t> </a:t>
              </a:r>
              <a:r>
                <a:rPr kumimoji="0" sz="900" b="1" i="0" u="none" strike="noStrike" kern="1200" cap="none" spc="0" normalizeH="0" baseline="0" noProof="0" err="1">
                  <a:ln>
                    <a:noFill/>
                  </a:ln>
                  <a:effectLst/>
                  <a:uLnTx/>
                  <a:uFillTx/>
                  <a:cs typeface="Times New Roman"/>
                </a:rPr>
                <a:t>Nannapaneni</a:t>
              </a:r>
              <a:endParaRPr lang="en-US" sz="900" b="0" i="0" u="none" strike="noStrike" kern="1200" cap="none" spc="0" normalizeH="0" baseline="0" noProof="0">
                <a:ln>
                  <a:noFill/>
                </a:ln>
                <a:effectLst/>
                <a:uLnTx/>
                <a:uFillTx/>
                <a:cs typeface="Times New Roman"/>
              </a:endParaRPr>
            </a:p>
            <a:p>
              <a:pPr marL="635" marR="0" lvl="0" indent="0" defTabSz="914400" rtl="0" eaLnBrk="1" fontAlgn="auto" latinLnBrk="0" hangingPunct="1">
                <a:lnSpc>
                  <a:spcPct val="100000"/>
                </a:lnSpc>
                <a:spcBef>
                  <a:spcPts val="110"/>
                </a:spcBef>
                <a:spcAft>
                  <a:spcPts val="0"/>
                </a:spcAft>
                <a:buClrTx/>
                <a:buSzTx/>
                <a:buFontTx/>
                <a:buNone/>
                <a:tabLst/>
                <a:defRPr/>
              </a:pPr>
              <a:r>
                <a:rPr kumimoji="0" sz="900" b="0" i="1" u="none" strike="noStrike" kern="1200" cap="none" spc="0" normalizeH="0" baseline="0" noProof="0">
                  <a:ln>
                    <a:noFill/>
                  </a:ln>
                  <a:effectLst/>
                  <a:uLnTx/>
                  <a:uFillTx/>
                  <a:cs typeface="Times New Roman"/>
                </a:rPr>
                <a:t>Vice </a:t>
              </a:r>
              <a:r>
                <a:rPr kumimoji="0" sz="900" b="0" i="1" u="none" strike="noStrike" kern="1200" cap="none" spc="-5" normalizeH="0" baseline="0" noProof="0">
                  <a:ln>
                    <a:noFill/>
                  </a:ln>
                  <a:effectLst/>
                  <a:uLnTx/>
                  <a:uFillTx/>
                  <a:cs typeface="Times New Roman"/>
                </a:rPr>
                <a:t>Chairman </a:t>
              </a:r>
              <a:r>
                <a:rPr kumimoji="0" sz="900" b="0" i="1" u="none" strike="noStrike" kern="1200" cap="none" spc="0" normalizeH="0" baseline="0" noProof="0">
                  <a:ln>
                    <a:noFill/>
                  </a:ln>
                  <a:effectLst/>
                  <a:uLnTx/>
                  <a:uFillTx/>
                  <a:cs typeface="Times New Roman"/>
                </a:rPr>
                <a:t>&amp;</a:t>
              </a:r>
              <a:r>
                <a:rPr kumimoji="0" sz="900" b="0" i="1" u="none" strike="noStrike" kern="1200" cap="none" spc="-60" normalizeH="0" baseline="0" noProof="0">
                  <a:ln>
                    <a:noFill/>
                  </a:ln>
                  <a:effectLst/>
                  <a:uLnTx/>
                  <a:uFillTx/>
                  <a:cs typeface="Times New Roman"/>
                </a:rPr>
                <a:t> </a:t>
              </a:r>
              <a:r>
                <a:rPr kumimoji="0" sz="900" b="0" i="1" u="none" strike="noStrike" kern="1200" cap="none" spc="0" normalizeH="0" baseline="0" noProof="0">
                  <a:ln>
                    <a:noFill/>
                  </a:ln>
                  <a:effectLst/>
                  <a:uLnTx/>
                  <a:uFillTx/>
                  <a:cs typeface="Times New Roman"/>
                </a:rPr>
                <a:t>CEO</a:t>
              </a:r>
              <a:endParaRPr kumimoji="0" sz="900" b="0" i="0" u="none" strike="noStrike" kern="1200" cap="none" spc="0" normalizeH="0" baseline="0" noProof="0">
                <a:ln>
                  <a:noFill/>
                </a:ln>
                <a:effectLst/>
                <a:uLnTx/>
                <a:uFillTx/>
                <a:cs typeface="Times New Roman"/>
              </a:endParaRPr>
            </a:p>
          </p:txBody>
        </p:sp>
        <p:sp>
          <p:nvSpPr>
            <p:cNvPr id="17" name="object 20">
              <a:extLst>
                <a:ext uri="{FF2B5EF4-FFF2-40B4-BE49-F238E27FC236}">
                  <a16:creationId xmlns:a16="http://schemas.microsoft.com/office/drawing/2014/main" id="{0DCEF93D-B6D3-4B1F-B298-DE4A77762F08}"/>
                </a:ext>
              </a:extLst>
            </p:cNvPr>
            <p:cNvSpPr/>
            <p:nvPr/>
          </p:nvSpPr>
          <p:spPr>
            <a:xfrm>
              <a:off x="512063" y="1453896"/>
              <a:ext cx="577596" cy="6096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18" name="object 21">
              <a:extLst>
                <a:ext uri="{FF2B5EF4-FFF2-40B4-BE49-F238E27FC236}">
                  <a16:creationId xmlns:a16="http://schemas.microsoft.com/office/drawing/2014/main" id="{F36D3B50-4643-4BD0-95FD-4EFC29C8289F}"/>
                </a:ext>
              </a:extLst>
            </p:cNvPr>
            <p:cNvSpPr/>
            <p:nvPr/>
          </p:nvSpPr>
          <p:spPr>
            <a:xfrm>
              <a:off x="537972" y="1494544"/>
              <a:ext cx="455636" cy="49653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19" name="object 22">
              <a:extLst>
                <a:ext uri="{FF2B5EF4-FFF2-40B4-BE49-F238E27FC236}">
                  <a16:creationId xmlns:a16="http://schemas.microsoft.com/office/drawing/2014/main" id="{2C9E1E16-415B-4FB9-9E29-54376BED4E21}"/>
                </a:ext>
              </a:extLst>
            </p:cNvPr>
            <p:cNvSpPr txBox="1"/>
            <p:nvPr/>
          </p:nvSpPr>
          <p:spPr>
            <a:xfrm>
              <a:off x="2814827" y="1479802"/>
              <a:ext cx="6882765" cy="451808"/>
            </a:xfrm>
            <a:prstGeom prst="rect">
              <a:avLst/>
            </a:prstGeom>
            <a:ln w="9144">
              <a:solidFill>
                <a:srgbClr val="BEBEBE"/>
              </a:solidFill>
            </a:ln>
          </p:spPr>
          <p:txBody>
            <a:bodyPr vert="horz" wrap="square" lIns="0" tIns="79375" rIns="0" bIns="0" rtlCol="0" anchor="t">
              <a:spAutoFit/>
            </a:bodyPr>
            <a:lstStyle/>
            <a:p>
              <a:pPr marL="229235" indent="-137160" defTabSz="914400">
                <a:spcBef>
                  <a:spcPts val="625"/>
                </a:spcBef>
                <a:buClr>
                  <a:srgbClr val="9A9A9A"/>
                </a:buClr>
                <a:buSzPct val="61111"/>
                <a:buFont typeface="Wingdings"/>
                <a:buChar char=""/>
                <a:tabLst>
                  <a:tab pos="229235" algn="l"/>
                </a:tabLst>
                <a:defRPr/>
              </a:pPr>
              <a:r>
                <a:rPr kumimoji="0" sz="1000" b="0" i="0" u="none" strike="noStrike" kern="1200" cap="none" spc="0" normalizeH="0" baseline="0" noProof="0">
                  <a:ln>
                    <a:noFill/>
                  </a:ln>
                  <a:effectLst/>
                  <a:uLnTx/>
                  <a:uFillTx/>
                  <a:cs typeface="Times New Roman"/>
                </a:rPr>
                <a:t>Holds </a:t>
              </a:r>
              <a:r>
                <a:rPr lang="en-US" sz="1000">
                  <a:cs typeface="Times New Roman"/>
                </a:rPr>
                <a:t>a Bachelors</a:t>
              </a:r>
              <a:r>
                <a:rPr kumimoji="0" sz="1000" b="0" i="0" u="none" strike="noStrike" kern="1200" cap="none" spc="0" normalizeH="0" baseline="0" noProof="0">
                  <a:ln>
                    <a:noFill/>
                  </a:ln>
                  <a:effectLst/>
                  <a:uLnTx/>
                  <a:uFillTx/>
                  <a:cs typeface="Times New Roman"/>
                </a:rPr>
                <a:t> degree in </a:t>
              </a:r>
              <a:r>
                <a:rPr kumimoji="0" sz="1000" b="0" i="0" u="none" strike="noStrike" kern="1200" cap="none" spc="-5" normalizeH="0" baseline="0" noProof="0">
                  <a:ln>
                    <a:noFill/>
                  </a:ln>
                  <a:effectLst/>
                  <a:uLnTx/>
                  <a:uFillTx/>
                  <a:cs typeface="Times New Roman"/>
                </a:rPr>
                <a:t>Quantitative </a:t>
              </a:r>
              <a:r>
                <a:rPr kumimoji="0" sz="1000" b="0" i="0" u="none" strike="noStrike" kern="1200" cap="none" spc="0" normalizeH="0" baseline="0" noProof="0">
                  <a:ln>
                    <a:noFill/>
                  </a:ln>
                  <a:effectLst/>
                  <a:uLnTx/>
                  <a:uFillTx/>
                  <a:cs typeface="Times New Roman"/>
                </a:rPr>
                <a:t>Economics and History from </a:t>
              </a:r>
              <a:r>
                <a:rPr kumimoji="0" sz="1000" b="0" i="0" u="none" strike="noStrike" kern="1200" cap="none" spc="-5" normalizeH="0" baseline="0" noProof="0">
                  <a:ln>
                    <a:noFill/>
                  </a:ln>
                  <a:effectLst/>
                  <a:uLnTx/>
                  <a:uFillTx/>
                  <a:cs typeface="Times New Roman"/>
                </a:rPr>
                <a:t>Tufts University, </a:t>
              </a:r>
              <a:r>
                <a:rPr kumimoji="0" sz="1000" b="0" i="0" u="none" strike="noStrike" kern="1200" cap="none" spc="0" normalizeH="0" baseline="0" noProof="0">
                  <a:ln>
                    <a:noFill/>
                  </a:ln>
                  <a:effectLst/>
                  <a:uLnTx/>
                  <a:uFillTx/>
                  <a:cs typeface="Times New Roman"/>
                </a:rPr>
                <a:t>Boston,</a:t>
              </a:r>
              <a:r>
                <a:rPr kumimoji="0" sz="1000" b="0" i="0" u="none" strike="noStrike" kern="1200" cap="none" spc="-180" normalizeH="0" baseline="0" noProof="0">
                  <a:ln>
                    <a:noFill/>
                  </a:ln>
                  <a:effectLst/>
                  <a:uLnTx/>
                  <a:uFillTx/>
                  <a:cs typeface="Times New Roman"/>
                </a:rPr>
                <a:t> </a:t>
              </a:r>
              <a:r>
                <a:rPr kumimoji="0" sz="1000" b="0" i="0" u="none" strike="noStrike" kern="1200" cap="none" spc="-5" normalizeH="0" baseline="0" noProof="0">
                  <a:ln>
                    <a:noFill/>
                  </a:ln>
                  <a:effectLst/>
                  <a:uLnTx/>
                  <a:uFillTx/>
                  <a:cs typeface="Times New Roman"/>
                </a:rPr>
                <a:t>USA</a:t>
              </a:r>
              <a:endParaRPr lang="en-US" sz="1000" b="0" i="0" u="none" strike="noStrike" kern="1200" cap="none" spc="0" normalizeH="0" baseline="0" noProof="0">
                <a:ln>
                  <a:noFill/>
                </a:ln>
                <a:effectLst/>
                <a:uLnTx/>
                <a:uFillTx/>
                <a:cs typeface="Times New Roman"/>
              </a:endParaRPr>
            </a:p>
            <a:p>
              <a:pPr marL="229235" indent="-137160" defTabSz="914400">
                <a:spcBef>
                  <a:spcPts val="509"/>
                </a:spcBef>
                <a:buClr>
                  <a:srgbClr val="9A9A9A"/>
                </a:buClr>
                <a:buSzPct val="61111"/>
                <a:buFont typeface="Wingdings"/>
                <a:buChar char=""/>
                <a:tabLst>
                  <a:tab pos="229235" algn="l"/>
                </a:tabLst>
                <a:defRPr/>
              </a:pPr>
              <a:r>
                <a:rPr kumimoji="0" sz="1000" b="0" i="0" u="none" strike="noStrike" kern="1200" cap="none" spc="-5" normalizeH="0" baseline="0" noProof="0">
                  <a:ln>
                    <a:noFill/>
                  </a:ln>
                  <a:effectLst/>
                  <a:uLnTx/>
                  <a:uFillTx/>
                  <a:cs typeface="Times New Roman"/>
                </a:rPr>
                <a:t>Has </a:t>
              </a:r>
              <a:r>
                <a:rPr kumimoji="0" lang="en-US" sz="1000" b="0" i="0" u="none" strike="noStrike" kern="1200" cap="none" spc="-5" normalizeH="0" baseline="0" noProof="0">
                  <a:ln>
                    <a:noFill/>
                  </a:ln>
                  <a:effectLst/>
                  <a:uLnTx/>
                  <a:uFillTx/>
                  <a:cs typeface="Times New Roman"/>
                </a:rPr>
                <a:t>over</a:t>
              </a:r>
              <a:r>
                <a:rPr lang="en-US" sz="1000" spc="-5">
                  <a:cs typeface="Times New Roman"/>
                </a:rPr>
                <a:t> 20</a:t>
              </a:r>
              <a:r>
                <a:rPr kumimoji="0" sz="1000" b="0" i="0" u="none" strike="noStrike" kern="1200" cap="none" spc="-5" normalizeH="0" baseline="0" noProof="0">
                  <a:ln>
                    <a:noFill/>
                  </a:ln>
                  <a:effectLst/>
                  <a:uLnTx/>
                  <a:uFillTx/>
                  <a:cs typeface="Times New Roman"/>
                </a:rPr>
                <a:t> years </a:t>
              </a:r>
              <a:r>
                <a:rPr kumimoji="0" sz="1000" b="0" i="0" u="none" strike="noStrike" kern="1200" cap="none" spc="0" normalizeH="0" baseline="0" noProof="0">
                  <a:ln>
                    <a:noFill/>
                  </a:ln>
                  <a:effectLst/>
                  <a:uLnTx/>
                  <a:uFillTx/>
                  <a:cs typeface="Times New Roman"/>
                </a:rPr>
                <a:t>of </a:t>
              </a:r>
              <a:r>
                <a:rPr kumimoji="0" sz="1000" b="0" i="0" u="none" strike="noStrike" kern="1200" cap="none" spc="-5" normalizeH="0" baseline="0" noProof="0">
                  <a:ln>
                    <a:noFill/>
                  </a:ln>
                  <a:effectLst/>
                  <a:uLnTx/>
                  <a:uFillTx/>
                  <a:cs typeface="Times New Roman"/>
                </a:rPr>
                <a:t>experience in </a:t>
              </a:r>
              <a:r>
                <a:rPr kumimoji="0" sz="1000" b="0" i="0" u="none" strike="noStrike" kern="1200" cap="none" spc="0" normalizeH="0" baseline="0" noProof="0">
                  <a:ln>
                    <a:noFill/>
                  </a:ln>
                  <a:effectLst/>
                  <a:uLnTx/>
                  <a:uFillTx/>
                  <a:cs typeface="Times New Roman"/>
                </a:rPr>
                <a:t>the </a:t>
              </a:r>
              <a:r>
                <a:rPr kumimoji="0" sz="1000" b="0" i="0" u="none" strike="noStrike" kern="1200" cap="none" spc="-5" normalizeH="0" baseline="0" noProof="0">
                  <a:ln>
                    <a:noFill/>
                  </a:ln>
                  <a:effectLst/>
                  <a:uLnTx/>
                  <a:uFillTx/>
                  <a:cs typeface="Times New Roman"/>
                </a:rPr>
                <a:t>pharmaceutical</a:t>
              </a:r>
              <a:r>
                <a:rPr kumimoji="0" sz="1000" b="0" i="0" u="none" strike="noStrike" kern="1200" cap="none" spc="-60"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industry</a:t>
              </a:r>
              <a:endParaRPr sz="1000" b="0" i="0" u="none" strike="noStrike" kern="1200" cap="none" spc="0" normalizeH="0" baseline="0" noProof="0">
                <a:ln>
                  <a:noFill/>
                </a:ln>
                <a:effectLst/>
                <a:uLnTx/>
                <a:uFillTx/>
                <a:cs typeface="Times New Roman"/>
              </a:endParaRPr>
            </a:p>
          </p:txBody>
        </p:sp>
        <p:sp>
          <p:nvSpPr>
            <p:cNvPr id="20" name="object 23">
              <a:extLst>
                <a:ext uri="{FF2B5EF4-FFF2-40B4-BE49-F238E27FC236}">
                  <a16:creationId xmlns:a16="http://schemas.microsoft.com/office/drawing/2014/main" id="{11A2529D-EA70-446C-8631-02AE1CF35198}"/>
                </a:ext>
              </a:extLst>
            </p:cNvPr>
            <p:cNvSpPr/>
            <p:nvPr/>
          </p:nvSpPr>
          <p:spPr>
            <a:xfrm>
              <a:off x="470916" y="2644139"/>
              <a:ext cx="606552" cy="601979"/>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21" name="object 24">
              <a:extLst>
                <a:ext uri="{FF2B5EF4-FFF2-40B4-BE49-F238E27FC236}">
                  <a16:creationId xmlns:a16="http://schemas.microsoft.com/office/drawing/2014/main" id="{18A9BD4F-8FF0-4869-AE02-F014F1014B55}"/>
                </a:ext>
              </a:extLst>
            </p:cNvPr>
            <p:cNvSpPr/>
            <p:nvPr/>
          </p:nvSpPr>
          <p:spPr>
            <a:xfrm>
              <a:off x="496823" y="2655308"/>
              <a:ext cx="455636" cy="49530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22" name="object 25">
              <a:extLst>
                <a:ext uri="{FF2B5EF4-FFF2-40B4-BE49-F238E27FC236}">
                  <a16:creationId xmlns:a16="http://schemas.microsoft.com/office/drawing/2014/main" id="{66246161-4B31-43D8-9038-0A8D7FC0955A}"/>
                </a:ext>
              </a:extLst>
            </p:cNvPr>
            <p:cNvSpPr txBox="1"/>
            <p:nvPr/>
          </p:nvSpPr>
          <p:spPr>
            <a:xfrm>
              <a:off x="2814827" y="2659608"/>
              <a:ext cx="6882765" cy="467752"/>
            </a:xfrm>
            <a:prstGeom prst="rect">
              <a:avLst/>
            </a:prstGeom>
            <a:ln w="9144">
              <a:solidFill>
                <a:srgbClr val="BEBEBE"/>
              </a:solidFill>
            </a:ln>
          </p:spPr>
          <p:txBody>
            <a:bodyPr vert="horz" wrap="square" lIns="0" tIns="80645" rIns="0" bIns="0" rtlCol="0" anchor="t">
              <a:spAutoFit/>
            </a:bodyPr>
            <a:lstStyle/>
            <a:p>
              <a:pPr marL="229235" indent="-137160" defTabSz="914400">
                <a:spcBef>
                  <a:spcPts val="635"/>
                </a:spcBef>
                <a:buClr>
                  <a:srgbClr val="9A9A9A"/>
                </a:buClr>
                <a:buSzPct val="61111"/>
                <a:buFont typeface="Wingdings"/>
                <a:buChar char=""/>
                <a:tabLst>
                  <a:tab pos="229235" algn="l"/>
                </a:tabLst>
                <a:defRPr/>
              </a:pPr>
              <a:r>
                <a:rPr kumimoji="0" lang="en-US" sz="1000" b="0" i="0" u="none" strike="noStrike" kern="1200" cap="none" spc="0" normalizeH="0" baseline="0" noProof="0">
                  <a:ln>
                    <a:noFill/>
                  </a:ln>
                  <a:effectLst/>
                  <a:uLnTx/>
                  <a:uFillTx/>
                  <a:cs typeface="Times New Roman"/>
                </a:rPr>
                <a:t>Holds </a:t>
              </a:r>
              <a:r>
                <a:rPr lang="en-US" sz="1000">
                  <a:cs typeface="Times New Roman"/>
                </a:rPr>
                <a:t>a </a:t>
              </a:r>
              <a:r>
                <a:rPr lang="en-US" sz="1000" spc="-5">
                  <a:cs typeface="Times New Roman"/>
                </a:rPr>
                <a:t>Masters</a:t>
              </a:r>
              <a:r>
                <a:rPr kumimoji="0" lang="en-US" sz="1000" b="0" i="0" u="none" strike="noStrike" kern="1200" cap="none" spc="-5" normalizeH="0" baseline="0" noProof="0">
                  <a:ln>
                    <a:noFill/>
                  </a:ln>
                  <a:effectLst/>
                  <a:uLnTx/>
                  <a:uFillTx/>
                  <a:cs typeface="Times New Roman"/>
                </a:rPr>
                <a:t> degree in </a:t>
              </a:r>
              <a:r>
                <a:rPr kumimoji="0" lang="en-US" sz="1000" b="0" i="0" u="none" strike="noStrike" kern="1200" cap="none" spc="0" normalizeH="0" baseline="0" noProof="0">
                  <a:ln>
                    <a:noFill/>
                  </a:ln>
                  <a:effectLst/>
                  <a:uLnTx/>
                  <a:uFillTx/>
                  <a:cs typeface="Times New Roman"/>
                </a:rPr>
                <a:t>Science </a:t>
              </a:r>
              <a:r>
                <a:rPr kumimoji="0" lang="en-US" sz="1000" b="0" i="0" u="none" strike="noStrike" kern="1200" cap="none" spc="-5" normalizeH="0" baseline="0" noProof="0">
                  <a:ln>
                    <a:noFill/>
                  </a:ln>
                  <a:effectLst/>
                  <a:uLnTx/>
                  <a:uFillTx/>
                  <a:cs typeface="Times New Roman"/>
                </a:rPr>
                <a:t>(Applied </a:t>
              </a:r>
              <a:r>
                <a:rPr kumimoji="0" lang="en-US" sz="1000" b="0" i="0" u="none" strike="noStrike" kern="1200" cap="none" spc="0" normalizeH="0" baseline="0" noProof="0">
                  <a:ln>
                    <a:noFill/>
                  </a:ln>
                  <a:effectLst/>
                  <a:uLnTx/>
                  <a:uFillTx/>
                  <a:cs typeface="Times New Roman"/>
                </a:rPr>
                <a:t>Chemistry) &amp; </a:t>
              </a:r>
              <a:r>
                <a:rPr kumimoji="0" lang="en-US" sz="1000" b="0" i="0" u="none" strike="noStrike" kern="1200" cap="none" spc="0" normalizeH="0" baseline="0" noProof="0" err="1">
                  <a:ln>
                    <a:noFill/>
                  </a:ln>
                  <a:effectLst/>
                  <a:uLnTx/>
                  <a:uFillTx/>
                  <a:cs typeface="Times New Roman"/>
                </a:rPr>
                <a:t>Ph.D</a:t>
              </a:r>
              <a:r>
                <a:rPr kumimoji="0" lang="en-US" sz="1000" b="0" i="0" u="none" strike="noStrike" kern="1200" cap="none" spc="0" normalizeH="0" baseline="0" noProof="0">
                  <a:ln>
                    <a:noFill/>
                  </a:ln>
                  <a:effectLst/>
                  <a:uLnTx/>
                  <a:uFillTx/>
                  <a:cs typeface="Times New Roman"/>
                </a:rPr>
                <a:t> </a:t>
              </a:r>
              <a:r>
                <a:rPr kumimoji="0" lang="en-US" sz="1000" b="0" i="0" u="none" strike="noStrike" kern="1200" cap="none" spc="-5" normalizeH="0" baseline="0" noProof="0">
                  <a:ln>
                    <a:noFill/>
                  </a:ln>
                  <a:effectLst/>
                  <a:uLnTx/>
                  <a:uFillTx/>
                  <a:cs typeface="Times New Roman"/>
                </a:rPr>
                <a:t>in </a:t>
              </a:r>
              <a:r>
                <a:rPr kumimoji="0" lang="en-US" sz="1000" b="0" i="0" u="none" strike="noStrike" kern="1200" cap="none" spc="0" normalizeH="0" baseline="0" noProof="0">
                  <a:ln>
                    <a:noFill/>
                  </a:ln>
                  <a:effectLst/>
                  <a:uLnTx/>
                  <a:uFillTx/>
                  <a:cs typeface="Times New Roman"/>
                </a:rPr>
                <a:t>Chemistry from </a:t>
              </a:r>
              <a:r>
                <a:rPr kumimoji="0" lang="en-US" sz="1000" b="0" i="0" u="none" strike="noStrike" kern="1200" cap="none" spc="-5" normalizeH="0" baseline="0" noProof="0">
                  <a:ln>
                    <a:noFill/>
                  </a:ln>
                  <a:effectLst/>
                  <a:uLnTx/>
                  <a:uFillTx/>
                  <a:cs typeface="Times New Roman"/>
                </a:rPr>
                <a:t>JNTU,</a:t>
              </a:r>
              <a:r>
                <a:rPr kumimoji="0" lang="en-US" sz="1000" b="0" i="0" u="none" strike="noStrike" kern="1200" cap="none" spc="-90" normalizeH="0" baseline="0" noProof="0">
                  <a:ln>
                    <a:noFill/>
                  </a:ln>
                  <a:effectLst/>
                  <a:uLnTx/>
                  <a:uFillTx/>
                  <a:cs typeface="Times New Roman"/>
                </a:rPr>
                <a:t> </a:t>
              </a:r>
              <a:r>
                <a:rPr kumimoji="0" lang="en-US" sz="1000" b="0" i="0" u="none" strike="noStrike" kern="1200" cap="none" spc="-5" normalizeH="0" baseline="0" noProof="0">
                  <a:ln>
                    <a:noFill/>
                  </a:ln>
                  <a:effectLst/>
                  <a:uLnTx/>
                  <a:uFillTx/>
                  <a:cs typeface="Times New Roman"/>
                </a:rPr>
                <a:t>Hyderabad</a:t>
              </a:r>
              <a:endParaRPr lang="en-US" sz="1000" b="0" i="0" u="none" strike="noStrike" kern="1200" cap="none" spc="0" normalizeH="0" baseline="0" noProof="0">
                <a:ln>
                  <a:noFill/>
                </a:ln>
                <a:effectLst/>
                <a:uLnTx/>
                <a:uFillTx/>
                <a:cs typeface="Times New Roman"/>
              </a:endParaRPr>
            </a:p>
            <a:p>
              <a:pPr marL="229235" marR="0" lvl="0" indent="-137160" algn="l" defTabSz="914400" rtl="0" eaLnBrk="1" fontAlgn="auto" latinLnBrk="0" hangingPunct="1">
                <a:lnSpc>
                  <a:spcPct val="100000"/>
                </a:lnSpc>
                <a:spcBef>
                  <a:spcPts val="505"/>
                </a:spcBef>
                <a:spcAft>
                  <a:spcPts val="0"/>
                </a:spcAft>
                <a:buClr>
                  <a:srgbClr val="9A9A9A"/>
                </a:buClr>
                <a:buSzPct val="61111"/>
                <a:buFont typeface="Wingdings"/>
                <a:buChar char=""/>
                <a:tabLst>
                  <a:tab pos="229235" algn="l"/>
                </a:tabLst>
                <a:defRPr/>
              </a:pPr>
              <a:r>
                <a:rPr kumimoji="0" lang="en-US" sz="1000" b="0" i="0" u="none" strike="noStrike" kern="1200" cap="none" spc="-5" normalizeH="0" baseline="0" noProof="0">
                  <a:ln>
                    <a:noFill/>
                  </a:ln>
                  <a:effectLst/>
                  <a:uLnTx/>
                  <a:uFillTx/>
                  <a:cs typeface="Times New Roman"/>
                </a:rPr>
                <a:t>Over 4 </a:t>
              </a:r>
              <a:r>
                <a:rPr kumimoji="0" lang="en-US" sz="1000" b="0" i="0" u="none" strike="noStrike" kern="1200" cap="none" spc="0" normalizeH="0" baseline="0" noProof="0">
                  <a:ln>
                    <a:noFill/>
                  </a:ln>
                  <a:effectLst/>
                  <a:uLnTx/>
                  <a:uFillTx/>
                  <a:cs typeface="Times New Roman"/>
                </a:rPr>
                <a:t>decades of </a:t>
              </a:r>
              <a:r>
                <a:rPr kumimoji="0" lang="en-US" sz="1000" b="0" i="0" u="none" strike="noStrike" kern="1200" cap="none" spc="-5" normalizeH="0" baseline="0" noProof="0">
                  <a:ln>
                    <a:noFill/>
                  </a:ln>
                  <a:effectLst/>
                  <a:uLnTx/>
                  <a:uFillTx/>
                  <a:cs typeface="Times New Roman"/>
                </a:rPr>
                <a:t>experience in </a:t>
              </a:r>
              <a:r>
                <a:rPr kumimoji="0" lang="en-US" sz="1000" b="0" i="0" u="none" strike="noStrike" kern="1200" cap="none" spc="0" normalizeH="0" baseline="0" noProof="0">
                  <a:ln>
                    <a:noFill/>
                  </a:ln>
                  <a:effectLst/>
                  <a:uLnTx/>
                  <a:uFillTx/>
                  <a:cs typeface="Times New Roman"/>
                </a:rPr>
                <a:t>the pharmaceutical industry </a:t>
              </a:r>
              <a:r>
                <a:rPr kumimoji="0" lang="en-US" sz="1000" b="0" i="0" u="none" strike="noStrike" kern="1200" cap="none" spc="-5" normalizeH="0" baseline="0" noProof="0">
                  <a:ln>
                    <a:noFill/>
                  </a:ln>
                  <a:effectLst/>
                  <a:uLnTx/>
                  <a:uFillTx/>
                  <a:cs typeface="Times New Roman"/>
                </a:rPr>
                <a:t>and has been working with </a:t>
              </a:r>
              <a:r>
                <a:rPr kumimoji="0" lang="en-US" sz="1000" b="0" i="0" u="none" strike="noStrike" kern="1200" cap="none" spc="0" normalizeH="0" baseline="0" noProof="0" err="1">
                  <a:ln>
                    <a:noFill/>
                  </a:ln>
                  <a:effectLst/>
                  <a:uLnTx/>
                  <a:uFillTx/>
                  <a:cs typeface="Times New Roman"/>
                </a:rPr>
                <a:t>Natco</a:t>
              </a:r>
              <a:r>
                <a:rPr kumimoji="0" lang="en-US" sz="1000" b="0" i="0" u="none" strike="noStrike" kern="1200" cap="none" spc="0" normalizeH="0" baseline="0" noProof="0">
                  <a:ln>
                    <a:noFill/>
                  </a:ln>
                  <a:effectLst/>
                  <a:uLnTx/>
                  <a:uFillTx/>
                  <a:cs typeface="Times New Roman"/>
                </a:rPr>
                <a:t> for </a:t>
              </a:r>
              <a:r>
                <a:rPr kumimoji="0" lang="en-US" sz="1000" b="0" i="0" u="none" strike="noStrike" kern="1200" cap="none" spc="-5" normalizeH="0" baseline="0" noProof="0">
                  <a:ln>
                    <a:noFill/>
                  </a:ln>
                  <a:effectLst/>
                  <a:uLnTx/>
                  <a:uFillTx/>
                  <a:cs typeface="Times New Roman"/>
                </a:rPr>
                <a:t>23+</a:t>
              </a:r>
              <a:r>
                <a:rPr kumimoji="0" lang="en-US" sz="1000" b="0" i="0" u="none" strike="noStrike" kern="1200" cap="none" spc="-70" normalizeH="0" baseline="0" noProof="0">
                  <a:ln>
                    <a:noFill/>
                  </a:ln>
                  <a:effectLst/>
                  <a:uLnTx/>
                  <a:uFillTx/>
                  <a:cs typeface="Times New Roman"/>
                </a:rPr>
                <a:t> </a:t>
              </a:r>
              <a:r>
                <a:rPr kumimoji="0" lang="en-US" sz="1000" b="0" i="0" u="none" strike="noStrike" kern="1200" cap="none" spc="-5" normalizeH="0" baseline="0" noProof="0">
                  <a:ln>
                    <a:noFill/>
                  </a:ln>
                  <a:effectLst/>
                  <a:uLnTx/>
                  <a:uFillTx/>
                  <a:cs typeface="Times New Roman"/>
                </a:rPr>
                <a:t>years</a:t>
              </a:r>
              <a:endParaRPr kumimoji="0" lang="en-US" sz="1000" b="0" i="0" u="none" strike="noStrike" kern="1200" cap="none" spc="0" normalizeH="0" baseline="0" noProof="0">
                <a:ln>
                  <a:noFill/>
                </a:ln>
                <a:effectLst/>
                <a:uLnTx/>
                <a:uFillTx/>
                <a:cs typeface="Times New Roman"/>
              </a:endParaRPr>
            </a:p>
          </p:txBody>
        </p:sp>
        <p:sp>
          <p:nvSpPr>
            <p:cNvPr id="23" name="object 26">
              <a:extLst>
                <a:ext uri="{FF2B5EF4-FFF2-40B4-BE49-F238E27FC236}">
                  <a16:creationId xmlns:a16="http://schemas.microsoft.com/office/drawing/2014/main" id="{DCA4405E-F5A1-4172-A7D9-843716177474}"/>
                </a:ext>
              </a:extLst>
            </p:cNvPr>
            <p:cNvSpPr/>
            <p:nvPr/>
          </p:nvSpPr>
          <p:spPr>
            <a:xfrm>
              <a:off x="449580" y="2058923"/>
              <a:ext cx="2280285" cy="539715"/>
            </a:xfrm>
            <a:custGeom>
              <a:avLst/>
              <a:gdLst/>
              <a:ahLst/>
              <a:cxnLst/>
              <a:rect l="l" t="t" r="r" b="b"/>
              <a:pathLst>
                <a:path w="2280285" h="506094">
                  <a:moveTo>
                    <a:pt x="0" y="505967"/>
                  </a:moveTo>
                  <a:lnTo>
                    <a:pt x="2279904" y="505967"/>
                  </a:lnTo>
                  <a:lnTo>
                    <a:pt x="2279904" y="0"/>
                  </a:lnTo>
                  <a:lnTo>
                    <a:pt x="0" y="0"/>
                  </a:lnTo>
                  <a:lnTo>
                    <a:pt x="0" y="505967"/>
                  </a:lnTo>
                  <a:close/>
                </a:path>
              </a:pathLst>
            </a:custGeom>
            <a:solidFill>
              <a:schemeClr val="accent1"/>
            </a:solidFill>
            <a:ln w="9144">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24" name="object 27">
              <a:extLst>
                <a:ext uri="{FF2B5EF4-FFF2-40B4-BE49-F238E27FC236}">
                  <a16:creationId xmlns:a16="http://schemas.microsoft.com/office/drawing/2014/main" id="{4B08F39A-630D-46B2-A4DA-6C1D7295C938}"/>
                </a:ext>
              </a:extLst>
            </p:cNvPr>
            <p:cNvSpPr txBox="1"/>
            <p:nvPr/>
          </p:nvSpPr>
          <p:spPr>
            <a:xfrm>
              <a:off x="1116920" y="2088479"/>
              <a:ext cx="1484537" cy="484235"/>
            </a:xfrm>
            <a:prstGeom prst="rect">
              <a:avLst/>
            </a:prstGeom>
          </p:spPr>
          <p:txBody>
            <a:bodyPr vert="horz" wrap="square" lIns="0" tIns="12700" rIns="0" bIns="0" rtlCol="0" anchor="t">
              <a:spAutoFit/>
            </a:bodyPr>
            <a:lstStyle/>
            <a:p>
              <a:pPr marL="12065" marR="5080" indent="-1270" defTabSz="914400">
                <a:lnSpc>
                  <a:spcPct val="110000"/>
                </a:lnSpc>
                <a:spcBef>
                  <a:spcPts val="100"/>
                </a:spcBef>
                <a:defRPr/>
              </a:pPr>
              <a:r>
                <a:rPr kumimoji="0" sz="900" b="1" i="0" u="none" strike="noStrike" kern="1200" cap="none" spc="0" normalizeH="0" baseline="0" noProof="0">
                  <a:ln>
                    <a:noFill/>
                  </a:ln>
                  <a:solidFill>
                    <a:srgbClr val="000000"/>
                  </a:solidFill>
                  <a:effectLst/>
                  <a:uLnTx/>
                  <a:uFillTx/>
                  <a:cs typeface="Times New Roman"/>
                </a:rPr>
                <a:t>P.S.R.K </a:t>
              </a:r>
              <a:r>
                <a:rPr kumimoji="0" sz="900" b="1" i="0" u="none" strike="noStrike" kern="1200" cap="none" spc="-5" normalizeH="0" baseline="0" noProof="0">
                  <a:ln>
                    <a:noFill/>
                  </a:ln>
                  <a:solidFill>
                    <a:srgbClr val="000000"/>
                  </a:solidFill>
                  <a:effectLst/>
                  <a:uLnTx/>
                  <a:uFillTx/>
                  <a:cs typeface="Times New Roman"/>
                </a:rPr>
                <a:t>Prasad</a:t>
              </a:r>
              <a:r>
                <a:rPr lang="en-US" sz="900" b="1" spc="-5">
                  <a:solidFill>
                    <a:srgbClr val="000000"/>
                  </a:solidFill>
                  <a:cs typeface="Times New Roman"/>
                </a:rPr>
                <a:t>  </a:t>
              </a:r>
              <a:endParaRPr lang="en-US" sz="900">
                <a:solidFill>
                  <a:srgbClr val="000000"/>
                </a:solidFill>
                <a:cs typeface="Times New Roman"/>
              </a:endParaRPr>
            </a:p>
            <a:p>
              <a:pPr marL="12065" marR="5080" indent="-1270" defTabSz="914400">
                <a:lnSpc>
                  <a:spcPct val="110000"/>
                </a:lnSpc>
                <a:spcBef>
                  <a:spcPts val="100"/>
                </a:spcBef>
                <a:defRPr/>
              </a:pPr>
              <a:r>
                <a:rPr kumimoji="0" sz="900" b="0" i="1" u="none" strike="noStrike" kern="1200" cap="none" spc="0" normalizeH="0" baseline="0" noProof="0">
                  <a:ln>
                    <a:noFill/>
                  </a:ln>
                  <a:solidFill>
                    <a:srgbClr val="000000"/>
                  </a:solidFill>
                  <a:effectLst/>
                  <a:uLnTx/>
                  <a:uFillTx/>
                  <a:cs typeface="Times New Roman"/>
                </a:rPr>
                <a:t>Executive Vice President</a:t>
              </a:r>
              <a:r>
                <a:rPr lang="en-US" sz="900" i="1">
                  <a:solidFill>
                    <a:srgbClr val="000000"/>
                  </a:solidFill>
                  <a:cs typeface="Times New Roman"/>
                </a:rPr>
                <a:t> </a:t>
              </a:r>
              <a:endParaRPr lang="en-US" sz="900">
                <a:solidFill>
                  <a:srgbClr val="000000"/>
                </a:solidFill>
                <a:cs typeface="Times New Roman"/>
              </a:endParaRPr>
            </a:p>
            <a:p>
              <a:pPr marL="12065" marR="5080" indent="-1270" defTabSz="914400">
                <a:lnSpc>
                  <a:spcPct val="110000"/>
                </a:lnSpc>
                <a:spcBef>
                  <a:spcPts val="100"/>
                </a:spcBef>
                <a:defRPr/>
              </a:pPr>
              <a:r>
                <a:rPr kumimoji="0" sz="900" b="0" i="1" u="none" strike="noStrike" kern="1200" cap="none" spc="0" normalizeH="0" baseline="0" noProof="0">
                  <a:ln>
                    <a:noFill/>
                  </a:ln>
                  <a:solidFill>
                    <a:srgbClr val="000000"/>
                  </a:solidFill>
                  <a:effectLst/>
                  <a:uLnTx/>
                  <a:uFillTx/>
                  <a:cs typeface="Times New Roman"/>
                </a:rPr>
                <a:t>(Corp. </a:t>
              </a:r>
              <a:r>
                <a:rPr kumimoji="0" sz="900" b="0" i="1" u="none" strike="noStrike" kern="1200" cap="none" spc="-5" normalizeH="0" baseline="0" noProof="0">
                  <a:ln>
                    <a:noFill/>
                  </a:ln>
                  <a:solidFill>
                    <a:srgbClr val="000000"/>
                  </a:solidFill>
                  <a:effectLst/>
                  <a:uLnTx/>
                  <a:uFillTx/>
                  <a:cs typeface="Times New Roman"/>
                </a:rPr>
                <a:t>Engineering</a:t>
              </a:r>
              <a:r>
                <a:rPr kumimoji="0" sz="900" b="0" i="1" u="none" strike="noStrike" kern="1200" cap="none" spc="-75" normalizeH="0" baseline="0" noProof="0">
                  <a:ln>
                    <a:noFill/>
                  </a:ln>
                  <a:solidFill>
                    <a:srgbClr val="000000"/>
                  </a:solidFill>
                  <a:effectLst/>
                  <a:uLnTx/>
                  <a:uFillTx/>
                  <a:cs typeface="Times New Roman"/>
                </a:rPr>
                <a:t> </a:t>
              </a:r>
              <a:r>
                <a:rPr kumimoji="0" sz="900" b="0" i="1" u="none" strike="noStrike" kern="1200" cap="none" spc="0" normalizeH="0" baseline="0" noProof="0">
                  <a:ln>
                    <a:noFill/>
                  </a:ln>
                  <a:solidFill>
                    <a:srgbClr val="000000"/>
                  </a:solidFill>
                  <a:effectLst/>
                  <a:uLnTx/>
                  <a:uFillTx/>
                  <a:cs typeface="Times New Roman"/>
                </a:rPr>
                <a:t>Services)</a:t>
              </a:r>
              <a:endParaRPr sz="900" b="0" i="0" u="none" strike="noStrike" kern="1200" cap="none" spc="0" normalizeH="0" baseline="0" noProof="0">
                <a:ln>
                  <a:noFill/>
                </a:ln>
                <a:solidFill>
                  <a:srgbClr val="000000"/>
                </a:solidFill>
                <a:effectLst/>
                <a:uLnTx/>
                <a:uFillTx/>
                <a:cs typeface="Times New Roman"/>
              </a:endParaRPr>
            </a:p>
          </p:txBody>
        </p:sp>
        <p:sp>
          <p:nvSpPr>
            <p:cNvPr id="25" name="object 28">
              <a:extLst>
                <a:ext uri="{FF2B5EF4-FFF2-40B4-BE49-F238E27FC236}">
                  <a16:creationId xmlns:a16="http://schemas.microsoft.com/office/drawing/2014/main" id="{6D3F90FB-0A26-455E-A292-973617CF9EEA}"/>
                </a:ext>
              </a:extLst>
            </p:cNvPr>
            <p:cNvSpPr txBox="1"/>
            <p:nvPr/>
          </p:nvSpPr>
          <p:spPr>
            <a:xfrm>
              <a:off x="2819400" y="2063495"/>
              <a:ext cx="6882765" cy="538324"/>
            </a:xfrm>
            <a:prstGeom prst="rect">
              <a:avLst/>
            </a:prstGeom>
            <a:ln w="9144">
              <a:solidFill>
                <a:srgbClr val="BEBEBE"/>
              </a:solidFill>
            </a:ln>
          </p:spPr>
          <p:txBody>
            <a:bodyPr vert="horz" wrap="square" lIns="0" tIns="12700" rIns="0" bIns="0" rtlCol="0" anchor="t">
              <a:spAutoFit/>
            </a:bodyPr>
            <a:lstStyle/>
            <a:p>
              <a:pPr marL="228600" indent="-137160" defTabSz="914400">
                <a:spcBef>
                  <a:spcPts val="100"/>
                </a:spcBef>
                <a:buClr>
                  <a:srgbClr val="9A9A9A"/>
                </a:buClr>
                <a:buSzPct val="61111"/>
                <a:buFont typeface="Wingdings"/>
                <a:buChar char=""/>
                <a:tabLst>
                  <a:tab pos="229235" algn="l"/>
                </a:tabLst>
                <a:defRPr/>
              </a:pPr>
              <a:r>
                <a:rPr kumimoji="0" sz="1000" b="0" i="0" u="none" strike="noStrike" kern="1200" cap="none" spc="-5" normalizeH="0" baseline="0" noProof="0">
                  <a:ln>
                    <a:noFill/>
                  </a:ln>
                  <a:effectLst/>
                  <a:uLnTx/>
                  <a:uFillTx/>
                  <a:cs typeface="Times New Roman"/>
                </a:rPr>
                <a:t>Holds</a:t>
              </a:r>
              <a:r>
                <a:rPr lang="en-US" sz="1000" spc="-5">
                  <a:cs typeface="Times New Roman"/>
                </a:rPr>
                <a:t> a </a:t>
              </a:r>
              <a:r>
                <a:rPr kumimoji="0" sz="1000" b="0" i="0" u="none" strike="noStrike" kern="1200" cap="none" spc="0" normalizeH="0" baseline="0" noProof="0">
                  <a:ln>
                    <a:noFill/>
                  </a:ln>
                  <a:effectLst/>
                  <a:uLnTx/>
                  <a:uFillTx/>
                  <a:cs typeface="Times New Roman"/>
                </a:rPr>
                <a:t>B.E. </a:t>
              </a:r>
              <a:r>
                <a:rPr kumimoji="0" sz="1000" b="0" i="0" u="none" strike="noStrike" kern="1200" cap="none" spc="-5" normalizeH="0" baseline="0" noProof="0">
                  <a:ln>
                    <a:noFill/>
                  </a:ln>
                  <a:effectLst/>
                  <a:uLnTx/>
                  <a:uFillTx/>
                  <a:cs typeface="Times New Roman"/>
                </a:rPr>
                <a:t>Mech. </a:t>
              </a:r>
              <a:r>
                <a:rPr kumimoji="0" sz="1000" b="0" i="0" u="none" strike="noStrike" kern="1200" cap="none" spc="0" normalizeH="0" baseline="0" noProof="0" err="1">
                  <a:ln>
                    <a:noFill/>
                  </a:ln>
                  <a:effectLst/>
                  <a:uLnTx/>
                  <a:uFillTx/>
                  <a:cs typeface="Times New Roman"/>
                </a:rPr>
                <a:t>Engg</a:t>
              </a:r>
              <a:r>
                <a:rPr kumimoji="0" sz="1000" b="0" i="0" u="none" strike="noStrike" kern="1200" cap="none" spc="0" normalizeH="0" baseline="0" noProof="0">
                  <a:ln>
                    <a:noFill/>
                  </a:ln>
                  <a:effectLst/>
                  <a:uLnTx/>
                  <a:uFillTx/>
                  <a:cs typeface="Times New Roman"/>
                </a:rPr>
                <a:t>. from </a:t>
              </a:r>
              <a:r>
                <a:rPr kumimoji="0" sz="1000" b="0" i="0" u="none" strike="noStrike" kern="1200" cap="none" spc="-5" normalizeH="0" baseline="0" noProof="0">
                  <a:ln>
                    <a:noFill/>
                  </a:ln>
                  <a:effectLst/>
                  <a:uLnTx/>
                  <a:uFillTx/>
                  <a:cs typeface="Times New Roman"/>
                </a:rPr>
                <a:t>Andhra University,</a:t>
              </a:r>
              <a:r>
                <a:rPr kumimoji="0" sz="1000" b="0" i="0" u="none" strike="noStrike" kern="1200" cap="none" spc="-45" normalizeH="0" baseline="0" noProof="0">
                  <a:ln>
                    <a:noFill/>
                  </a:ln>
                  <a:effectLst/>
                  <a:uLnTx/>
                  <a:uFillTx/>
                  <a:cs typeface="Times New Roman"/>
                </a:rPr>
                <a:t> </a:t>
              </a:r>
              <a:r>
                <a:rPr kumimoji="0" sz="1000" b="0" i="0" u="none" strike="noStrike" kern="1200" cap="none" spc="-5" normalizeH="0" baseline="0" noProof="0">
                  <a:ln>
                    <a:noFill/>
                  </a:ln>
                  <a:effectLst/>
                  <a:uLnTx/>
                  <a:uFillTx/>
                  <a:cs typeface="Times New Roman"/>
                </a:rPr>
                <a:t>Visakhapatnam</a:t>
              </a:r>
              <a:endParaRPr lang="en-US" sz="1000" b="0" i="0" u="none" strike="noStrike" kern="1200" cap="none" spc="0" normalizeH="0" baseline="0" noProof="0">
                <a:ln>
                  <a:noFill/>
                </a:ln>
                <a:effectLst/>
                <a:uLnTx/>
                <a:uFillTx/>
                <a:cs typeface="Times New Roman"/>
              </a:endParaRPr>
            </a:p>
            <a:p>
              <a:pPr marL="228600" marR="208915" indent="-137160" defTabSz="914400">
                <a:spcBef>
                  <a:spcPts val="505"/>
                </a:spcBef>
                <a:buClr>
                  <a:srgbClr val="9A9A9A"/>
                </a:buClr>
                <a:buSzPct val="61111"/>
                <a:buFont typeface="Wingdings"/>
                <a:buChar char=""/>
                <a:tabLst>
                  <a:tab pos="229235" algn="l"/>
                </a:tabLst>
                <a:defRPr/>
              </a:pPr>
              <a:r>
                <a:rPr kumimoji="0" sz="1000" b="0" i="0" u="none" strike="noStrike" kern="1200" cap="none" spc="0" normalizeH="0" baseline="0" noProof="0">
                  <a:ln>
                    <a:noFill/>
                  </a:ln>
                  <a:effectLst/>
                  <a:uLnTx/>
                  <a:uFillTx/>
                  <a:cs typeface="Times New Roman"/>
                </a:rPr>
                <a:t>Responsible for looking after </a:t>
              </a:r>
              <a:r>
                <a:rPr kumimoji="0" sz="1000" b="0" i="0" u="none" strike="noStrike" kern="1200" cap="none" spc="-5" normalizeH="0" baseline="0" noProof="0">
                  <a:ln>
                    <a:noFill/>
                  </a:ln>
                  <a:effectLst/>
                  <a:uLnTx/>
                  <a:uFillTx/>
                  <a:cs typeface="Times New Roman"/>
                </a:rPr>
                <a:t>the general administration, engineering, regulatory, training, environmental </a:t>
              </a:r>
              <a:r>
                <a:rPr kumimoji="0" sz="1000" b="0" i="0" u="none" strike="noStrike" kern="1200" cap="none" spc="0" normalizeH="0" baseline="0" noProof="0">
                  <a:ln>
                    <a:noFill/>
                  </a:ln>
                  <a:effectLst/>
                  <a:uLnTx/>
                  <a:uFillTx/>
                  <a:cs typeface="Times New Roman"/>
                </a:rPr>
                <a:t>matters, safety, </a:t>
              </a:r>
              <a:r>
                <a:rPr kumimoji="0" sz="1000" b="0" i="0" u="none" strike="noStrike" kern="1200" cap="none" spc="10" normalizeH="0" baseline="0" noProof="0">
                  <a:ln>
                    <a:noFill/>
                  </a:ln>
                  <a:effectLst/>
                  <a:uLnTx/>
                  <a:uFillTx/>
                  <a:cs typeface="Times New Roman"/>
                </a:rPr>
                <a:t>health,</a:t>
              </a:r>
              <a:r>
                <a:rPr lang="en-US" sz="1000" spc="10">
                  <a:cs typeface="Times New Roman"/>
                </a:rPr>
                <a:t> </a:t>
              </a:r>
              <a:r>
                <a:rPr kumimoji="0" sz="1000" b="0" i="0" u="none" strike="noStrike" kern="1200" cap="none" spc="10"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production </a:t>
              </a:r>
              <a:r>
                <a:rPr kumimoji="0" sz="1000" b="0" i="0" u="none" strike="noStrike" kern="1200" cap="none" spc="-5" normalizeH="0" baseline="0" noProof="0">
                  <a:ln>
                    <a:noFill/>
                  </a:ln>
                  <a:effectLst/>
                  <a:uLnTx/>
                  <a:uFillTx/>
                  <a:cs typeface="Times New Roman"/>
                </a:rPr>
                <a:t>and maintenance </a:t>
              </a:r>
              <a:r>
                <a:rPr kumimoji="0" sz="1000" b="0" i="0" u="none" strike="noStrike" kern="1200" cap="none" spc="0" normalizeH="0" baseline="0" noProof="0">
                  <a:ln>
                    <a:noFill/>
                  </a:ln>
                  <a:effectLst/>
                  <a:uLnTx/>
                  <a:uFillTx/>
                  <a:cs typeface="Times New Roman"/>
                </a:rPr>
                <a:t>activities of the</a:t>
              </a:r>
              <a:r>
                <a:rPr kumimoji="0" sz="1000" b="0" i="0" u="none" strike="noStrike" kern="1200" cap="none" spc="-125"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Company</a:t>
              </a:r>
              <a:endParaRPr sz="1000" b="0" i="0" u="none" strike="noStrike" kern="1200" cap="none" spc="0" normalizeH="0" baseline="0" noProof="0">
                <a:ln>
                  <a:noFill/>
                </a:ln>
                <a:effectLst/>
                <a:uLnTx/>
                <a:uFillTx/>
                <a:cs typeface="Times New Roman"/>
              </a:endParaRPr>
            </a:p>
          </p:txBody>
        </p:sp>
        <p:sp>
          <p:nvSpPr>
            <p:cNvPr id="26" name="object 29">
              <a:extLst>
                <a:ext uri="{FF2B5EF4-FFF2-40B4-BE49-F238E27FC236}">
                  <a16:creationId xmlns:a16="http://schemas.microsoft.com/office/drawing/2014/main" id="{8B6E0863-62B0-49B6-BF81-521D97E78DF5}"/>
                </a:ext>
              </a:extLst>
            </p:cNvPr>
            <p:cNvSpPr/>
            <p:nvPr/>
          </p:nvSpPr>
          <p:spPr>
            <a:xfrm>
              <a:off x="513587" y="2048255"/>
              <a:ext cx="576072" cy="609600"/>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27" name="object 30">
              <a:extLst>
                <a:ext uri="{FF2B5EF4-FFF2-40B4-BE49-F238E27FC236}">
                  <a16:creationId xmlns:a16="http://schemas.microsoft.com/office/drawing/2014/main" id="{720854B0-A1D3-415E-A6D9-75E21F6AF39B}"/>
                </a:ext>
              </a:extLst>
            </p:cNvPr>
            <p:cNvSpPr/>
            <p:nvPr/>
          </p:nvSpPr>
          <p:spPr>
            <a:xfrm>
              <a:off x="539495" y="2074164"/>
              <a:ext cx="455636" cy="496538"/>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28" name="object 31">
              <a:extLst>
                <a:ext uri="{FF2B5EF4-FFF2-40B4-BE49-F238E27FC236}">
                  <a16:creationId xmlns:a16="http://schemas.microsoft.com/office/drawing/2014/main" id="{5C659D18-078B-45E4-BCBF-4C20C4F2FF57}"/>
                </a:ext>
              </a:extLst>
            </p:cNvPr>
            <p:cNvSpPr txBox="1"/>
            <p:nvPr/>
          </p:nvSpPr>
          <p:spPr>
            <a:xfrm>
              <a:off x="437136" y="5726315"/>
              <a:ext cx="2299377" cy="648346"/>
            </a:xfrm>
            <a:prstGeom prst="rect">
              <a:avLst/>
            </a:prstGeom>
            <a:solidFill>
              <a:schemeClr val="accent1"/>
            </a:solidFill>
            <a:ln w="9144">
              <a:solidFill>
                <a:srgbClr val="BEBEBE"/>
              </a:solidFill>
            </a:ln>
          </p:spPr>
          <p:txBody>
            <a:bodyPr vert="horz" wrap="square" lIns="0" tIns="635" rIns="0" bIns="0" rtlCol="0" anchor="t">
              <a:spAutoFit/>
            </a:bodyPr>
            <a:lstStyle/>
            <a:p>
              <a:pPr marL="730885" marR="95250" indent="165735" defTabSz="914400">
                <a:lnSpc>
                  <a:spcPts val="1190"/>
                </a:lnSpc>
                <a:spcBef>
                  <a:spcPts val="5"/>
                </a:spcBef>
                <a:defRPr/>
              </a:pPr>
              <a:endParaRPr lang="en-US" sz="900" i="0" u="none" strike="noStrike" kern="1200" cap="none" normalizeH="0" baseline="0" noProof="0">
                <a:ln>
                  <a:noFill/>
                </a:ln>
                <a:effectLst/>
                <a:uLnTx/>
                <a:uFillTx/>
                <a:cs typeface="Times New Roman"/>
              </a:endParaRPr>
            </a:p>
          </p:txBody>
        </p:sp>
        <p:sp>
          <p:nvSpPr>
            <p:cNvPr id="29" name="object 32">
              <a:extLst>
                <a:ext uri="{FF2B5EF4-FFF2-40B4-BE49-F238E27FC236}">
                  <a16:creationId xmlns:a16="http://schemas.microsoft.com/office/drawing/2014/main" id="{04ED7A01-6B30-4FD6-A3C9-92494F5B77BD}"/>
                </a:ext>
              </a:extLst>
            </p:cNvPr>
            <p:cNvSpPr/>
            <p:nvPr/>
          </p:nvSpPr>
          <p:spPr>
            <a:xfrm>
              <a:off x="449580" y="3882127"/>
              <a:ext cx="2289175" cy="503734"/>
            </a:xfrm>
            <a:custGeom>
              <a:avLst/>
              <a:gdLst/>
              <a:ahLst/>
              <a:cxnLst/>
              <a:rect l="l" t="t" r="r" b="b"/>
              <a:pathLst>
                <a:path w="2289175" h="487679">
                  <a:moveTo>
                    <a:pt x="0" y="487679"/>
                  </a:moveTo>
                  <a:lnTo>
                    <a:pt x="2289048" y="487679"/>
                  </a:lnTo>
                  <a:lnTo>
                    <a:pt x="2289048" y="0"/>
                  </a:lnTo>
                  <a:lnTo>
                    <a:pt x="0" y="0"/>
                  </a:lnTo>
                  <a:lnTo>
                    <a:pt x="0" y="487679"/>
                  </a:lnTo>
                  <a:close/>
                </a:path>
              </a:pathLst>
            </a:custGeom>
            <a:solidFill>
              <a:schemeClr val="accent1"/>
            </a:solidFill>
            <a:ln w="9144">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30" name="object 33">
              <a:extLst>
                <a:ext uri="{FF2B5EF4-FFF2-40B4-BE49-F238E27FC236}">
                  <a16:creationId xmlns:a16="http://schemas.microsoft.com/office/drawing/2014/main" id="{628C13F2-F21B-4862-BAC2-13B6F8869165}"/>
                </a:ext>
              </a:extLst>
            </p:cNvPr>
            <p:cNvSpPr txBox="1"/>
            <p:nvPr/>
          </p:nvSpPr>
          <p:spPr>
            <a:xfrm>
              <a:off x="1101850" y="3977340"/>
              <a:ext cx="1363757" cy="327660"/>
            </a:xfrm>
            <a:prstGeom prst="rect">
              <a:avLst/>
            </a:prstGeom>
          </p:spPr>
          <p:txBody>
            <a:bodyPr vert="horz" wrap="square" lIns="0" tIns="26034" rIns="0" bIns="0" rtlCol="0" anchor="t">
              <a:spAutoFit/>
            </a:bodyPr>
            <a:lstStyle/>
            <a:p>
              <a:pPr marL="0" marR="0" lvl="0" indent="0" defTabSz="914400" rtl="0" eaLnBrk="1" fontAlgn="auto" latinLnBrk="0" hangingPunct="1">
                <a:lnSpc>
                  <a:spcPct val="100000"/>
                </a:lnSpc>
                <a:spcBef>
                  <a:spcPts val="204"/>
                </a:spcBef>
                <a:spcAft>
                  <a:spcPts val="0"/>
                </a:spcAft>
                <a:buClrTx/>
                <a:buSzTx/>
                <a:buFontTx/>
                <a:buNone/>
                <a:tabLst/>
                <a:defRPr/>
              </a:pPr>
              <a:r>
                <a:rPr kumimoji="0" sz="900" b="1" i="0" u="none" strike="noStrike" kern="1200" cap="none" spc="-5" normalizeH="0" baseline="0" noProof="0">
                  <a:ln>
                    <a:noFill/>
                  </a:ln>
                  <a:solidFill>
                    <a:srgbClr val="000000"/>
                  </a:solidFill>
                  <a:effectLst/>
                  <a:uLnTx/>
                  <a:uFillTx/>
                  <a:cs typeface="Times New Roman"/>
                </a:rPr>
                <a:t>S.V.V.N.</a:t>
              </a:r>
              <a:r>
                <a:rPr kumimoji="0" lang="en-US" sz="900" b="1" i="0" u="none" strike="noStrike" kern="1200" cap="none" spc="-5" normalizeH="0" baseline="0" noProof="0">
                  <a:ln>
                    <a:noFill/>
                  </a:ln>
                  <a:solidFill>
                    <a:srgbClr val="000000"/>
                  </a:solidFill>
                  <a:effectLst/>
                  <a:uLnTx/>
                  <a:uFillTx/>
                  <a:cs typeface="Times New Roman"/>
                </a:rPr>
                <a:t> </a:t>
              </a:r>
              <a:r>
                <a:rPr kumimoji="0" sz="900" b="1" i="0" u="none" strike="noStrike" kern="1200" cap="none" spc="-5" normalizeH="0" baseline="0" noProof="0" err="1">
                  <a:ln>
                    <a:noFill/>
                  </a:ln>
                  <a:solidFill>
                    <a:srgbClr val="000000"/>
                  </a:solidFill>
                  <a:effectLst/>
                  <a:uLnTx/>
                  <a:uFillTx/>
                  <a:cs typeface="Times New Roman"/>
                </a:rPr>
                <a:t>Appa</a:t>
              </a:r>
              <a:r>
                <a:rPr kumimoji="0" sz="900" b="1" i="0" u="none" strike="noStrike" kern="1200" cap="none" spc="-50" normalizeH="0" baseline="0" noProof="0">
                  <a:ln>
                    <a:noFill/>
                  </a:ln>
                  <a:solidFill>
                    <a:srgbClr val="000000"/>
                  </a:solidFill>
                  <a:effectLst/>
                  <a:uLnTx/>
                  <a:uFillTx/>
                  <a:cs typeface="Times New Roman"/>
                </a:rPr>
                <a:t> </a:t>
              </a:r>
              <a:r>
                <a:rPr kumimoji="0" sz="900" b="1" i="0" u="none" strike="noStrike" kern="1200" cap="none" spc="0" normalizeH="0" baseline="0" noProof="0">
                  <a:ln>
                    <a:noFill/>
                  </a:ln>
                  <a:solidFill>
                    <a:srgbClr val="000000"/>
                  </a:solidFill>
                  <a:effectLst/>
                  <a:uLnTx/>
                  <a:uFillTx/>
                  <a:cs typeface="Times New Roman"/>
                </a:rPr>
                <a:t>Rao</a:t>
              </a:r>
              <a:endParaRPr kumimoji="0" sz="900" b="0" i="0" u="none" strike="noStrike" kern="1200" cap="none" spc="0" normalizeH="0" baseline="0" noProof="0">
                <a:ln>
                  <a:noFill/>
                </a:ln>
                <a:solidFill>
                  <a:srgbClr val="000000"/>
                </a:solidFill>
                <a:effectLst/>
                <a:uLnTx/>
                <a:uFillTx/>
                <a:cs typeface="Times New Roman"/>
              </a:endParaRPr>
            </a:p>
            <a:p>
              <a:pPr marL="0" marR="0" lvl="0" indent="0" defTabSz="914400" rtl="0" eaLnBrk="1" fontAlgn="auto" latinLnBrk="0" hangingPunct="1">
                <a:lnSpc>
                  <a:spcPct val="100000"/>
                </a:lnSpc>
                <a:spcBef>
                  <a:spcPts val="110"/>
                </a:spcBef>
                <a:spcAft>
                  <a:spcPts val="0"/>
                </a:spcAft>
                <a:buClrTx/>
                <a:buSzTx/>
                <a:buFontTx/>
                <a:buNone/>
                <a:tabLst/>
                <a:defRPr/>
              </a:pPr>
              <a:r>
                <a:rPr kumimoji="0" sz="900" b="0" i="1" u="none" strike="noStrike" kern="1200" cap="none" spc="0" normalizeH="0" baseline="0" noProof="0">
                  <a:ln>
                    <a:noFill/>
                  </a:ln>
                  <a:solidFill>
                    <a:srgbClr val="000000"/>
                  </a:solidFill>
                  <a:effectLst/>
                  <a:uLnTx/>
                  <a:uFillTx/>
                  <a:cs typeface="Times New Roman"/>
                </a:rPr>
                <a:t>CFO</a:t>
              </a:r>
              <a:endParaRPr kumimoji="0" sz="900" b="0" i="0" u="none" strike="noStrike" kern="1200" cap="none" spc="0" normalizeH="0" baseline="0" noProof="0">
                <a:ln>
                  <a:noFill/>
                </a:ln>
                <a:solidFill>
                  <a:srgbClr val="000000"/>
                </a:solidFill>
                <a:effectLst/>
                <a:uLnTx/>
                <a:uFillTx/>
                <a:cs typeface="Times New Roman"/>
              </a:endParaRPr>
            </a:p>
          </p:txBody>
        </p:sp>
        <p:sp>
          <p:nvSpPr>
            <p:cNvPr id="31" name="object 34">
              <a:extLst>
                <a:ext uri="{FF2B5EF4-FFF2-40B4-BE49-F238E27FC236}">
                  <a16:creationId xmlns:a16="http://schemas.microsoft.com/office/drawing/2014/main" id="{EC18524F-D3C1-421C-8B21-F096FDC40666}"/>
                </a:ext>
              </a:extLst>
            </p:cNvPr>
            <p:cNvSpPr txBox="1"/>
            <p:nvPr/>
          </p:nvSpPr>
          <p:spPr>
            <a:xfrm>
              <a:off x="2825495" y="3882992"/>
              <a:ext cx="6880859" cy="452929"/>
            </a:xfrm>
            <a:prstGeom prst="rect">
              <a:avLst/>
            </a:prstGeom>
            <a:ln w="9144">
              <a:solidFill>
                <a:srgbClr val="BEBEBE"/>
              </a:solidFill>
            </a:ln>
          </p:spPr>
          <p:txBody>
            <a:bodyPr vert="horz" wrap="square" lIns="0" tIns="80010" rIns="0" bIns="0" rtlCol="0" anchor="t">
              <a:spAutoFit/>
            </a:bodyPr>
            <a:lstStyle/>
            <a:p>
              <a:pPr marL="228600" marR="0" lvl="0" indent="-137160" algn="l" defTabSz="914400" rtl="0" eaLnBrk="1" fontAlgn="auto" latinLnBrk="0" hangingPunct="1">
                <a:lnSpc>
                  <a:spcPct val="100000"/>
                </a:lnSpc>
                <a:spcBef>
                  <a:spcPts val="630"/>
                </a:spcBef>
                <a:spcAft>
                  <a:spcPts val="0"/>
                </a:spcAft>
                <a:buClr>
                  <a:srgbClr val="9A9A9A"/>
                </a:buClr>
                <a:buSzPct val="61111"/>
                <a:buFont typeface="Wingdings"/>
                <a:buChar char=""/>
                <a:tabLst>
                  <a:tab pos="229235" algn="l"/>
                </a:tabLst>
                <a:defRPr/>
              </a:pPr>
              <a:r>
                <a:rPr kumimoji="0" lang="en-US" sz="1000" b="0" i="0" u="none" strike="noStrike" kern="1200" cap="none" spc="-5" normalizeH="0" baseline="0" noProof="0">
                  <a:ln>
                    <a:noFill/>
                  </a:ln>
                  <a:effectLst/>
                  <a:uLnTx/>
                  <a:uFillTx/>
                  <a:cs typeface="Times New Roman"/>
                </a:rPr>
                <a:t>35+</a:t>
              </a:r>
              <a:r>
                <a:rPr kumimoji="0" sz="1000" b="0" i="0" u="none" strike="noStrike" kern="1200" cap="none" spc="-5" normalizeH="0" baseline="0" noProof="0">
                  <a:ln>
                    <a:noFill/>
                  </a:ln>
                  <a:effectLst/>
                  <a:uLnTx/>
                  <a:uFillTx/>
                  <a:cs typeface="Times New Roman"/>
                </a:rPr>
                <a:t> years </a:t>
              </a:r>
              <a:r>
                <a:rPr kumimoji="0" sz="1000" b="0" i="0" u="none" strike="noStrike" kern="1200" cap="none" spc="0" normalizeH="0" baseline="0" noProof="0">
                  <a:ln>
                    <a:noFill/>
                  </a:ln>
                  <a:effectLst/>
                  <a:uLnTx/>
                  <a:uFillTx/>
                  <a:cs typeface="Times New Roman"/>
                </a:rPr>
                <a:t>of </a:t>
              </a:r>
              <a:r>
                <a:rPr kumimoji="0" sz="1000" b="0" i="0" u="none" strike="noStrike" kern="1200" cap="none" spc="-5" normalizeH="0" baseline="0" noProof="0">
                  <a:ln>
                    <a:noFill/>
                  </a:ln>
                  <a:effectLst/>
                  <a:uLnTx/>
                  <a:uFillTx/>
                  <a:cs typeface="Times New Roman"/>
                </a:rPr>
                <a:t>experience </a:t>
              </a:r>
              <a:r>
                <a:rPr kumimoji="0" sz="1000" b="0" i="0" u="none" strike="noStrike" kern="1200" cap="none" spc="0" normalizeH="0" baseline="0" noProof="0">
                  <a:ln>
                    <a:noFill/>
                  </a:ln>
                  <a:effectLst/>
                  <a:uLnTx/>
                  <a:uFillTx/>
                  <a:cs typeface="Times New Roman"/>
                </a:rPr>
                <a:t>including </a:t>
              </a:r>
              <a:r>
                <a:rPr kumimoji="0" sz="1000" b="0" i="0" u="none" strike="noStrike" kern="1200" cap="none" spc="-5" normalizeH="0" baseline="0" noProof="0">
                  <a:ln>
                    <a:noFill/>
                  </a:ln>
                  <a:effectLst/>
                  <a:uLnTx/>
                  <a:uFillTx/>
                  <a:cs typeface="Times New Roman"/>
                </a:rPr>
                <a:t>2</a:t>
              </a:r>
              <a:r>
                <a:rPr kumimoji="0" lang="en-US" sz="1000" b="0" i="0" u="none" strike="noStrike" kern="1200" cap="none" spc="-5" normalizeH="0" baseline="0" noProof="0">
                  <a:ln>
                    <a:noFill/>
                  </a:ln>
                  <a:effectLst/>
                  <a:uLnTx/>
                  <a:uFillTx/>
                  <a:cs typeface="Times New Roman"/>
                </a:rPr>
                <a:t>6</a:t>
              </a:r>
              <a:r>
                <a:rPr kumimoji="0" sz="1000" b="0" i="0" u="none" strike="noStrike" kern="1200" cap="none" spc="-5" normalizeH="0" baseline="0" noProof="0">
                  <a:ln>
                    <a:noFill/>
                  </a:ln>
                  <a:effectLst/>
                  <a:uLnTx/>
                  <a:uFillTx/>
                  <a:cs typeface="Times New Roman"/>
                </a:rPr>
                <a:t> years within </a:t>
              </a:r>
              <a:r>
                <a:rPr kumimoji="0" sz="1000" b="0" i="0" u="none" strike="noStrike" kern="1200" cap="none" spc="0" normalizeH="0" baseline="0" noProof="0">
                  <a:ln>
                    <a:noFill/>
                  </a:ln>
                  <a:effectLst/>
                  <a:uLnTx/>
                  <a:uFillTx/>
                  <a:cs typeface="Times New Roman"/>
                </a:rPr>
                <a:t>the Company </a:t>
              </a:r>
              <a:r>
                <a:rPr kumimoji="0" sz="1000" b="0" i="0" u="none" strike="noStrike" kern="1200" cap="none" spc="-5" normalizeH="0" baseline="0" noProof="0">
                  <a:ln>
                    <a:noFill/>
                  </a:ln>
                  <a:effectLst/>
                  <a:uLnTx/>
                  <a:uFillTx/>
                  <a:cs typeface="Times New Roman"/>
                </a:rPr>
                <a:t>covering areas </a:t>
              </a:r>
              <a:r>
                <a:rPr kumimoji="0" sz="1000" b="0" i="0" u="none" strike="noStrike" kern="1200" cap="none" spc="0" normalizeH="0" baseline="0" noProof="0">
                  <a:ln>
                    <a:noFill/>
                  </a:ln>
                  <a:effectLst/>
                  <a:uLnTx/>
                  <a:uFillTx/>
                  <a:cs typeface="Times New Roman"/>
                </a:rPr>
                <a:t>of accounting, financ</a:t>
              </a:r>
              <a:r>
                <a:rPr kumimoji="0" lang="en-US" sz="1000" b="0" i="0" u="none" strike="noStrike" kern="1200" cap="none" spc="0" normalizeH="0" baseline="0" noProof="0">
                  <a:ln>
                    <a:noFill/>
                  </a:ln>
                  <a:effectLst/>
                  <a:uLnTx/>
                  <a:uFillTx/>
                  <a:cs typeface="Times New Roman"/>
                </a:rPr>
                <a:t>e</a:t>
              </a:r>
              <a:r>
                <a:rPr kumimoji="0" sz="1000" b="0" i="0" u="none" strike="noStrike" kern="1200" cap="none" spc="0" normalizeH="0" baseline="0" noProof="0">
                  <a:ln>
                    <a:noFill/>
                  </a:ln>
                  <a:effectLst/>
                  <a:uLnTx/>
                  <a:uFillTx/>
                  <a:cs typeface="Times New Roman"/>
                </a:rPr>
                <a:t>,</a:t>
              </a:r>
              <a:r>
                <a:rPr kumimoji="0" sz="1000" b="0" i="0" u="none" strike="noStrike" kern="1200" cap="none" spc="-140"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treasury</a:t>
              </a:r>
              <a:r>
                <a:rPr kumimoji="0" lang="en-US" sz="1000" b="0" i="0" u="none" strike="noStrike" kern="1200" cap="none" spc="0" normalizeH="0" baseline="0" noProof="0">
                  <a:ln>
                    <a:noFill/>
                  </a:ln>
                  <a:effectLst/>
                  <a:uLnTx/>
                  <a:uFillTx/>
                  <a:cs typeface="Times New Roman"/>
                </a:rPr>
                <a:t>, taxation </a:t>
              </a:r>
              <a:endParaRPr lang="en-US" sz="1000" b="0" i="0" u="none" strike="noStrike" kern="1200" cap="none" spc="0" normalizeH="0" baseline="0" noProof="0">
                <a:ln>
                  <a:noFill/>
                </a:ln>
                <a:effectLst/>
                <a:uLnTx/>
                <a:uFillTx/>
                <a:cs typeface="Times New Roman"/>
              </a:endParaRPr>
            </a:p>
            <a:p>
              <a:pPr marL="228600" marR="0" lvl="0" indent="-137160" algn="l" defTabSz="914400" rtl="0" eaLnBrk="1" fontAlgn="auto" latinLnBrk="0" hangingPunct="1">
                <a:lnSpc>
                  <a:spcPct val="100000"/>
                </a:lnSpc>
                <a:spcBef>
                  <a:spcPts val="505"/>
                </a:spcBef>
                <a:spcAft>
                  <a:spcPts val="0"/>
                </a:spcAft>
                <a:buClr>
                  <a:srgbClr val="9A9A9A"/>
                </a:buClr>
                <a:buSzPct val="61111"/>
                <a:buFont typeface="Wingdings"/>
                <a:buChar char=""/>
                <a:tabLst>
                  <a:tab pos="229235" algn="l"/>
                </a:tabLst>
                <a:defRPr/>
              </a:pPr>
              <a:r>
                <a:rPr kumimoji="0" sz="1000" b="0" i="0" u="none" strike="noStrike" kern="1200" cap="none" spc="0" normalizeH="0" baseline="0" noProof="0">
                  <a:ln>
                    <a:noFill/>
                  </a:ln>
                  <a:effectLst/>
                  <a:uLnTx/>
                  <a:uFillTx/>
                  <a:cs typeface="Times New Roman"/>
                </a:rPr>
                <a:t>Responsible for finance </a:t>
              </a:r>
              <a:r>
                <a:rPr kumimoji="0" sz="1000" b="0" i="0" u="none" strike="noStrike" kern="1200" cap="none" spc="-5" normalizeH="0" baseline="0" noProof="0">
                  <a:ln>
                    <a:noFill/>
                  </a:ln>
                  <a:effectLst/>
                  <a:uLnTx/>
                  <a:uFillTx/>
                  <a:cs typeface="Times New Roman"/>
                </a:rPr>
                <a:t>and </a:t>
              </a:r>
              <a:r>
                <a:rPr kumimoji="0" sz="1000" b="0" i="0" u="none" strike="noStrike" kern="1200" cap="none" spc="0" normalizeH="0" baseline="0" noProof="0">
                  <a:ln>
                    <a:noFill/>
                  </a:ln>
                  <a:effectLst/>
                  <a:uLnTx/>
                  <a:uFillTx/>
                  <a:cs typeface="Times New Roman"/>
                </a:rPr>
                <a:t>treasury functions at the</a:t>
              </a:r>
              <a:r>
                <a:rPr kumimoji="0" sz="1000" b="0" i="0" u="none" strike="noStrike" kern="1200" cap="none" spc="-160"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Company</a:t>
              </a:r>
              <a:endParaRPr sz="1000" b="0" i="0" u="none" strike="noStrike" kern="1200" cap="none" spc="0" normalizeH="0" baseline="0" noProof="0">
                <a:ln>
                  <a:noFill/>
                </a:ln>
                <a:effectLst/>
                <a:uLnTx/>
                <a:uFillTx/>
                <a:cs typeface="Times New Roman"/>
              </a:endParaRPr>
            </a:p>
          </p:txBody>
        </p:sp>
        <p:sp>
          <p:nvSpPr>
            <p:cNvPr id="32" name="object 35">
              <a:extLst>
                <a:ext uri="{FF2B5EF4-FFF2-40B4-BE49-F238E27FC236}">
                  <a16:creationId xmlns:a16="http://schemas.microsoft.com/office/drawing/2014/main" id="{9DC73FC3-BB8B-402D-848C-AF2CE351D290}"/>
                </a:ext>
              </a:extLst>
            </p:cNvPr>
            <p:cNvSpPr txBox="1"/>
            <p:nvPr/>
          </p:nvSpPr>
          <p:spPr>
            <a:xfrm>
              <a:off x="2838257" y="5761229"/>
              <a:ext cx="6882765" cy="612326"/>
            </a:xfrm>
            <a:prstGeom prst="rect">
              <a:avLst/>
            </a:prstGeom>
            <a:ln w="9144">
              <a:solidFill>
                <a:srgbClr val="BEBEBE"/>
              </a:solidFill>
            </a:ln>
          </p:spPr>
          <p:txBody>
            <a:bodyPr vert="horz" wrap="square" lIns="0" tIns="6985" rIns="0" bIns="0" rtlCol="0" anchor="t">
              <a:spAutoFit/>
            </a:bodyPr>
            <a:lstStyle/>
            <a:p>
              <a:pPr marL="229870" indent="-137160" defTabSz="914400">
                <a:buClr>
                  <a:srgbClr val="9A9A9A"/>
                </a:buClr>
                <a:buSzPct val="61111"/>
                <a:buFont typeface="Wingdings"/>
                <a:buChar char=""/>
                <a:tabLst>
                  <a:tab pos="229870" algn="l"/>
                </a:tabLst>
                <a:defRPr/>
              </a:pPr>
              <a:r>
                <a:rPr kumimoji="0" sz="1000" b="0" i="0" u="none" strike="noStrike" kern="1200" cap="none" spc="0" normalizeH="0" baseline="0" noProof="0">
                  <a:ln>
                    <a:noFill/>
                  </a:ln>
                  <a:effectLst/>
                  <a:uLnTx/>
                  <a:uFillTx/>
                  <a:cs typeface="Times New Roman"/>
                </a:rPr>
                <a:t>Holds </a:t>
              </a:r>
              <a:r>
                <a:rPr lang="en-US" sz="1000">
                  <a:cs typeface="Times New Roman"/>
                </a:rPr>
                <a:t>an </a:t>
              </a:r>
              <a:r>
                <a:rPr lang="en-US" sz="1000" spc="-10">
                  <a:cs typeface="Times New Roman"/>
                </a:rPr>
                <a:t>MBA</a:t>
              </a:r>
              <a:r>
                <a:rPr kumimoji="0" sz="1000" b="0" i="0" u="none" strike="noStrike" kern="1200" cap="none" spc="-10"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from Babson College (USA) </a:t>
              </a:r>
              <a:r>
                <a:rPr kumimoji="0" sz="1000" b="0" i="0" u="none" strike="noStrike" kern="1200" cap="none" spc="-5" normalizeH="0" baseline="0" noProof="0">
                  <a:ln>
                    <a:noFill/>
                  </a:ln>
                  <a:effectLst/>
                  <a:uLnTx/>
                  <a:uFillTx/>
                  <a:cs typeface="Times New Roman"/>
                </a:rPr>
                <a:t>and </a:t>
              </a:r>
              <a:r>
                <a:rPr lang="en-US" sz="1000" spc="-5">
                  <a:cs typeface="Times New Roman"/>
                </a:rPr>
                <a:t>a Masters</a:t>
              </a:r>
              <a:r>
                <a:rPr kumimoji="0" sz="1000" b="0" i="0" u="none" strike="noStrike" kern="1200" cap="none" spc="-5" normalizeH="0" baseline="0" noProof="0">
                  <a:ln>
                    <a:noFill/>
                  </a:ln>
                  <a:effectLst/>
                  <a:uLnTx/>
                  <a:uFillTx/>
                  <a:cs typeface="Times New Roman"/>
                </a:rPr>
                <a:t> degree in </a:t>
              </a:r>
              <a:r>
                <a:rPr kumimoji="0" sz="1000" b="0" i="0" u="none" strike="noStrike" kern="1200" cap="none" spc="0" normalizeH="0" baseline="0" noProof="0">
                  <a:ln>
                    <a:noFill/>
                  </a:ln>
                  <a:effectLst/>
                  <a:uLnTx/>
                  <a:uFillTx/>
                  <a:cs typeface="Times New Roman"/>
                </a:rPr>
                <a:t>Chemical </a:t>
              </a:r>
              <a:r>
                <a:rPr kumimoji="0" sz="1000" b="0" i="0" u="none" strike="noStrike" kern="1200" cap="none" spc="-5" normalizeH="0" baseline="0" noProof="0">
                  <a:ln>
                    <a:noFill/>
                  </a:ln>
                  <a:effectLst/>
                  <a:uLnTx/>
                  <a:uFillTx/>
                  <a:cs typeface="Times New Roman"/>
                </a:rPr>
                <a:t>Engineering </a:t>
              </a:r>
              <a:r>
                <a:rPr kumimoji="0" sz="1000" b="0" i="0" u="none" strike="noStrike" kern="1200" cap="none" spc="0" normalizeH="0" baseline="0" noProof="0">
                  <a:ln>
                    <a:noFill/>
                  </a:ln>
                  <a:effectLst/>
                  <a:uLnTx/>
                  <a:uFillTx/>
                  <a:cs typeface="Times New Roman"/>
                </a:rPr>
                <a:t>from </a:t>
              </a:r>
              <a:r>
                <a:rPr kumimoji="0" sz="1000" b="0" i="0" u="none" strike="noStrike" kern="1200" cap="none" spc="-5" normalizeH="0" baseline="0" noProof="0">
                  <a:ln>
                    <a:noFill/>
                  </a:ln>
                  <a:effectLst/>
                  <a:uLnTx/>
                  <a:uFillTx/>
                  <a:cs typeface="Times New Roman"/>
                </a:rPr>
                <a:t>University </a:t>
              </a:r>
              <a:r>
                <a:rPr kumimoji="0" sz="1000" b="0" i="0" u="none" strike="noStrike" kern="1200" cap="none" spc="0" normalizeH="0" baseline="0" noProof="0">
                  <a:ln>
                    <a:noFill/>
                  </a:ln>
                  <a:effectLst/>
                  <a:uLnTx/>
                  <a:uFillTx/>
                  <a:cs typeface="Times New Roman"/>
                </a:rPr>
                <a:t>of </a:t>
              </a:r>
              <a:r>
                <a:rPr kumimoji="0" sz="1000" b="0" i="0" u="none" strike="noStrike" kern="1200" cap="none" spc="-5" normalizeH="0" baseline="0" noProof="0">
                  <a:ln>
                    <a:noFill/>
                  </a:ln>
                  <a:effectLst/>
                  <a:uLnTx/>
                  <a:uFillTx/>
                  <a:cs typeface="Times New Roman"/>
                </a:rPr>
                <a:t>Rhode</a:t>
              </a:r>
              <a:r>
                <a:rPr kumimoji="0" sz="1000" b="0" i="0" u="none" strike="noStrike" kern="1200" cap="none" spc="-105"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Island</a:t>
              </a:r>
              <a:endParaRPr sz="1000" b="0" i="0" u="none" strike="noStrike" kern="1200" cap="none" spc="0" normalizeH="0" baseline="0" noProof="0">
                <a:ln>
                  <a:noFill/>
                </a:ln>
                <a:effectLst/>
                <a:uLnTx/>
                <a:uFillTx/>
                <a:cs typeface="Times New Roman"/>
              </a:endParaRPr>
            </a:p>
            <a:p>
              <a:pPr marL="229870" indent="-137160" defTabSz="914400">
                <a:spcBef>
                  <a:spcPts val="505"/>
                </a:spcBef>
                <a:buClr>
                  <a:srgbClr val="9A9A9A"/>
                </a:buClr>
                <a:buSzPct val="61111"/>
                <a:buFont typeface="Wingdings"/>
                <a:buChar char=""/>
                <a:tabLst>
                  <a:tab pos="229870" algn="l"/>
                </a:tabLst>
                <a:defRPr/>
              </a:pPr>
              <a:r>
                <a:rPr kumimoji="0" sz="1000" b="0" i="0" u="none" strike="noStrike" kern="1200" cap="none" spc="-5" normalizeH="0" baseline="0" noProof="0">
                  <a:ln>
                    <a:noFill/>
                  </a:ln>
                  <a:effectLst/>
                  <a:uLnTx/>
                  <a:uFillTx/>
                  <a:cs typeface="Times New Roman"/>
                </a:rPr>
                <a:t>2</a:t>
              </a:r>
              <a:r>
                <a:rPr lang="en-US" sz="1000" spc="-5">
                  <a:cs typeface="Times New Roman"/>
                </a:rPr>
                <a:t>5</a:t>
              </a:r>
              <a:r>
                <a:rPr kumimoji="0" sz="1000" b="0" i="0" u="none" strike="noStrike" kern="1200" cap="none" spc="-5" normalizeH="0" baseline="0" noProof="0">
                  <a:ln>
                    <a:noFill/>
                  </a:ln>
                  <a:effectLst/>
                  <a:uLnTx/>
                  <a:uFillTx/>
                  <a:cs typeface="Times New Roman"/>
                </a:rPr>
                <a:t>+</a:t>
              </a:r>
              <a:r>
                <a:rPr kumimoji="0" sz="1000" b="0" i="0" u="none" strike="noStrike" kern="1200" cap="none" spc="-10" normalizeH="0" baseline="0" noProof="0">
                  <a:ln>
                    <a:noFill/>
                  </a:ln>
                  <a:effectLst/>
                  <a:uLnTx/>
                  <a:uFillTx/>
                  <a:cs typeface="Times New Roman"/>
                </a:rPr>
                <a:t> </a:t>
              </a:r>
              <a:r>
                <a:rPr kumimoji="0" sz="1000" b="0" i="0" u="none" strike="noStrike" kern="1200" cap="none" spc="-5" normalizeH="0" baseline="0" noProof="0">
                  <a:ln>
                    <a:noFill/>
                  </a:ln>
                  <a:effectLst/>
                  <a:uLnTx/>
                  <a:uFillTx/>
                  <a:cs typeface="Times New Roman"/>
                </a:rPr>
                <a:t>years</a:t>
              </a:r>
              <a:r>
                <a:rPr lang="en-US" sz="1000" spc="-5">
                  <a:cs typeface="Times New Roman"/>
                </a:rPr>
                <a:t> </a:t>
              </a:r>
              <a:r>
                <a:rPr kumimoji="0" sz="1000" b="0" i="0" u="none" strike="noStrike" kern="1200" cap="none" spc="0" normalizeH="0" baseline="0" noProof="0">
                  <a:ln>
                    <a:noFill/>
                  </a:ln>
                  <a:effectLst/>
                  <a:uLnTx/>
                  <a:uFillTx/>
                  <a:cs typeface="Times New Roman"/>
                </a:rPr>
                <a:t>of</a:t>
              </a:r>
              <a:r>
                <a:rPr kumimoji="0" sz="1000" b="0" i="0" u="none" strike="noStrike" kern="1200" cap="none" spc="-10" normalizeH="0" baseline="0" noProof="0">
                  <a:ln>
                    <a:noFill/>
                  </a:ln>
                  <a:effectLst/>
                  <a:uLnTx/>
                  <a:uFillTx/>
                  <a:cs typeface="Times New Roman"/>
                </a:rPr>
                <a:t> </a:t>
              </a:r>
              <a:r>
                <a:rPr kumimoji="0" sz="1000" b="0" i="0" u="none" strike="noStrike" kern="1200" cap="none" spc="-5" normalizeH="0" baseline="0" noProof="0">
                  <a:ln>
                    <a:noFill/>
                  </a:ln>
                  <a:effectLst/>
                  <a:uLnTx/>
                  <a:uFillTx/>
                  <a:cs typeface="Times New Roman"/>
                </a:rPr>
                <a:t>experience</a:t>
              </a:r>
              <a:r>
                <a:rPr kumimoji="0" sz="1000" b="0" i="0" u="none" strike="noStrike" kern="1200" cap="none" spc="-10"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across</a:t>
              </a:r>
              <a:r>
                <a:rPr kumimoji="0" sz="1000" b="0" i="0" u="none" strike="noStrike" kern="1200" cap="none" spc="-15"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supply</a:t>
              </a:r>
              <a:r>
                <a:rPr kumimoji="0" sz="1000" b="0" i="0" u="none" strike="noStrike" kern="1200" cap="none" spc="-30"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chain,</a:t>
              </a:r>
              <a:r>
                <a:rPr kumimoji="0" sz="1000" b="0" i="0" u="none" strike="noStrike" kern="1200" cap="none" spc="-25"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operations,</a:t>
              </a:r>
              <a:r>
                <a:rPr kumimoji="0" sz="1000" b="0" i="0" u="none" strike="noStrike" kern="1200" cap="none" spc="-35"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business</a:t>
              </a:r>
              <a:r>
                <a:rPr kumimoji="0" sz="1000" b="0" i="0" u="none" strike="noStrike" kern="1200" cap="none" spc="-40" normalizeH="0" baseline="0" noProof="0">
                  <a:ln>
                    <a:noFill/>
                  </a:ln>
                  <a:effectLst/>
                  <a:uLnTx/>
                  <a:uFillTx/>
                  <a:cs typeface="Times New Roman"/>
                </a:rPr>
                <a:t> </a:t>
              </a:r>
              <a:r>
                <a:rPr kumimoji="0" sz="1000" b="0" i="0" u="none" strike="noStrike" kern="1200" cap="none" spc="-5" normalizeH="0" baseline="0" noProof="0">
                  <a:ln>
                    <a:noFill/>
                  </a:ln>
                  <a:effectLst/>
                  <a:uLnTx/>
                  <a:uFillTx/>
                  <a:cs typeface="Times New Roman"/>
                </a:rPr>
                <a:t>development,</a:t>
              </a:r>
              <a:r>
                <a:rPr kumimoji="0" sz="1000" b="0" i="0" u="none" strike="noStrike" kern="1200" cap="none" spc="-35"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sales</a:t>
              </a:r>
              <a:r>
                <a:rPr kumimoji="0" sz="1000" b="0" i="0" u="none" strike="noStrike" kern="1200" cap="none" spc="-20" normalizeH="0" baseline="0" noProof="0">
                  <a:ln>
                    <a:noFill/>
                  </a:ln>
                  <a:effectLst/>
                  <a:uLnTx/>
                  <a:uFillTx/>
                  <a:cs typeface="Times New Roman"/>
                </a:rPr>
                <a:t> </a:t>
              </a:r>
              <a:r>
                <a:rPr kumimoji="0" sz="1000" b="0" i="0" u="none" strike="noStrike" kern="1200" cap="none" spc="-5" normalizeH="0" baseline="0" noProof="0">
                  <a:ln>
                    <a:noFill/>
                  </a:ln>
                  <a:effectLst/>
                  <a:uLnTx/>
                  <a:uFillTx/>
                  <a:cs typeface="Times New Roman"/>
                </a:rPr>
                <a:t>and</a:t>
              </a:r>
              <a:r>
                <a:rPr kumimoji="0" sz="1000" b="0" i="0" u="none" strike="noStrike" kern="1200" cap="none" spc="-10"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strategy</a:t>
              </a:r>
              <a:endParaRPr sz="1000" b="0" i="0" u="none" strike="noStrike" kern="1200" cap="none" spc="0" normalizeH="0" baseline="0" noProof="0">
                <a:ln>
                  <a:noFill/>
                </a:ln>
                <a:effectLst/>
                <a:uLnTx/>
                <a:uFillTx/>
                <a:cs typeface="Times New Roman"/>
              </a:endParaRPr>
            </a:p>
          </p:txBody>
        </p:sp>
        <p:sp>
          <p:nvSpPr>
            <p:cNvPr id="33" name="object 36">
              <a:extLst>
                <a:ext uri="{FF2B5EF4-FFF2-40B4-BE49-F238E27FC236}">
                  <a16:creationId xmlns:a16="http://schemas.microsoft.com/office/drawing/2014/main" id="{BA936F11-ABB9-4B47-9238-69A1260B80F5}"/>
                </a:ext>
              </a:extLst>
            </p:cNvPr>
            <p:cNvSpPr/>
            <p:nvPr/>
          </p:nvSpPr>
          <p:spPr>
            <a:xfrm>
              <a:off x="522731" y="3870959"/>
              <a:ext cx="562356" cy="609600"/>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34" name="object 37">
              <a:extLst>
                <a:ext uri="{FF2B5EF4-FFF2-40B4-BE49-F238E27FC236}">
                  <a16:creationId xmlns:a16="http://schemas.microsoft.com/office/drawing/2014/main" id="{C86411AD-8AB7-4387-B85C-DBC1B03C7E76}"/>
                </a:ext>
              </a:extLst>
            </p:cNvPr>
            <p:cNvSpPr/>
            <p:nvPr/>
          </p:nvSpPr>
          <p:spPr>
            <a:xfrm>
              <a:off x="548640" y="3896867"/>
              <a:ext cx="455676" cy="496800"/>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35" name="object 38">
              <a:extLst>
                <a:ext uri="{FF2B5EF4-FFF2-40B4-BE49-F238E27FC236}">
                  <a16:creationId xmlns:a16="http://schemas.microsoft.com/office/drawing/2014/main" id="{7DAB43FE-CC6B-4ED8-A649-97764D9FA080}"/>
                </a:ext>
              </a:extLst>
            </p:cNvPr>
            <p:cNvSpPr/>
            <p:nvPr/>
          </p:nvSpPr>
          <p:spPr>
            <a:xfrm>
              <a:off x="516636" y="5768340"/>
              <a:ext cx="560832" cy="609600"/>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36" name="object 39">
              <a:extLst>
                <a:ext uri="{FF2B5EF4-FFF2-40B4-BE49-F238E27FC236}">
                  <a16:creationId xmlns:a16="http://schemas.microsoft.com/office/drawing/2014/main" id="{8FD248AB-10E4-4581-87B0-8B385DA7B856}"/>
                </a:ext>
              </a:extLst>
            </p:cNvPr>
            <p:cNvSpPr/>
            <p:nvPr/>
          </p:nvSpPr>
          <p:spPr>
            <a:xfrm>
              <a:off x="542544" y="5771263"/>
              <a:ext cx="454151" cy="575695"/>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37" name="object 40">
              <a:extLst>
                <a:ext uri="{FF2B5EF4-FFF2-40B4-BE49-F238E27FC236}">
                  <a16:creationId xmlns:a16="http://schemas.microsoft.com/office/drawing/2014/main" id="{6DBFC26B-9174-45F2-BE1C-0C003A355D1C}"/>
                </a:ext>
              </a:extLst>
            </p:cNvPr>
            <p:cNvSpPr/>
            <p:nvPr/>
          </p:nvSpPr>
          <p:spPr>
            <a:xfrm>
              <a:off x="441120" y="4465968"/>
              <a:ext cx="2289175" cy="570230"/>
            </a:xfrm>
            <a:custGeom>
              <a:avLst/>
              <a:gdLst/>
              <a:ahLst/>
              <a:cxnLst/>
              <a:rect l="l" t="t" r="r" b="b"/>
              <a:pathLst>
                <a:path w="2289175" h="570229">
                  <a:moveTo>
                    <a:pt x="0" y="569976"/>
                  </a:moveTo>
                  <a:lnTo>
                    <a:pt x="2289048" y="569976"/>
                  </a:lnTo>
                  <a:lnTo>
                    <a:pt x="2289048" y="0"/>
                  </a:lnTo>
                  <a:lnTo>
                    <a:pt x="0" y="0"/>
                  </a:lnTo>
                  <a:lnTo>
                    <a:pt x="0" y="569976"/>
                  </a:lnTo>
                  <a:close/>
                </a:path>
              </a:pathLst>
            </a:custGeom>
            <a:solidFill>
              <a:schemeClr val="accent1"/>
            </a:solidFill>
            <a:ln w="9144">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38" name="object 41">
              <a:extLst>
                <a:ext uri="{FF2B5EF4-FFF2-40B4-BE49-F238E27FC236}">
                  <a16:creationId xmlns:a16="http://schemas.microsoft.com/office/drawing/2014/main" id="{0E57C400-5EA9-4523-8ABB-0AB7649A6834}"/>
                </a:ext>
              </a:extLst>
            </p:cNvPr>
            <p:cNvSpPr txBox="1"/>
            <p:nvPr/>
          </p:nvSpPr>
          <p:spPr>
            <a:xfrm>
              <a:off x="1091184" y="4587070"/>
              <a:ext cx="1498996" cy="319149"/>
            </a:xfrm>
            <a:prstGeom prst="rect">
              <a:avLst/>
            </a:prstGeom>
          </p:spPr>
          <p:txBody>
            <a:bodyPr vert="horz" wrap="square" lIns="0" tIns="12700" rIns="0" bIns="0" rtlCol="0" anchor="t">
              <a:spAutoFit/>
            </a:bodyPr>
            <a:lstStyle/>
            <a:p>
              <a:pPr marL="12065" marR="5080" indent="-2540" defTabSz="914400">
                <a:lnSpc>
                  <a:spcPct val="110000"/>
                </a:lnSpc>
                <a:spcBef>
                  <a:spcPts val="100"/>
                </a:spcBef>
                <a:defRPr/>
              </a:pPr>
              <a:r>
                <a:rPr kumimoji="0" sz="900" b="1" i="0" u="none" strike="noStrike" kern="1200" cap="none" spc="-5" normalizeH="0" baseline="0" noProof="0">
                  <a:ln>
                    <a:noFill/>
                  </a:ln>
                  <a:solidFill>
                    <a:srgbClr val="000000"/>
                  </a:solidFill>
                  <a:effectLst/>
                  <a:uLnTx/>
                  <a:uFillTx/>
                  <a:cs typeface="Times New Roman"/>
                </a:rPr>
                <a:t>Dr. </a:t>
              </a:r>
              <a:r>
                <a:rPr kumimoji="0" sz="900" b="1" i="0" u="none" strike="noStrike" kern="1200" cap="none" spc="0" normalizeH="0" baseline="0" noProof="0" err="1">
                  <a:ln>
                    <a:noFill/>
                  </a:ln>
                  <a:solidFill>
                    <a:srgbClr val="000000"/>
                  </a:solidFill>
                  <a:effectLst/>
                  <a:uLnTx/>
                  <a:uFillTx/>
                  <a:cs typeface="Times New Roman"/>
                </a:rPr>
                <a:t>Pulla</a:t>
              </a:r>
              <a:r>
                <a:rPr kumimoji="0" sz="900" b="1" i="0" u="none" strike="noStrike" kern="1200" cap="none" spc="0" normalizeH="0" baseline="0" noProof="0">
                  <a:ln>
                    <a:noFill/>
                  </a:ln>
                  <a:solidFill>
                    <a:srgbClr val="000000"/>
                  </a:solidFill>
                  <a:effectLst/>
                  <a:uLnTx/>
                  <a:uFillTx/>
                  <a:cs typeface="Times New Roman"/>
                </a:rPr>
                <a:t> </a:t>
              </a:r>
              <a:r>
                <a:rPr lang="en-US" sz="900" b="1">
                  <a:solidFill>
                    <a:srgbClr val="000000"/>
                  </a:solidFill>
                  <a:cs typeface="Times New Roman"/>
                </a:rPr>
                <a:t>Reddy </a:t>
              </a:r>
              <a:r>
                <a:rPr lang="en-US" sz="900" b="1" spc="-5">
                  <a:solidFill>
                    <a:srgbClr val="000000"/>
                  </a:solidFill>
                  <a:cs typeface="Times New Roman"/>
                </a:rPr>
                <a:t>M    </a:t>
              </a:r>
              <a:endParaRPr lang="en-US" sz="900">
                <a:solidFill>
                  <a:srgbClr val="000000"/>
                </a:solidFill>
                <a:cs typeface="Times New Roman"/>
              </a:endParaRPr>
            </a:p>
            <a:p>
              <a:pPr marL="12065" marR="5080" indent="-2540" defTabSz="914400">
                <a:lnSpc>
                  <a:spcPct val="110000"/>
                </a:lnSpc>
                <a:spcBef>
                  <a:spcPts val="100"/>
                </a:spcBef>
                <a:defRPr/>
              </a:pPr>
              <a:r>
                <a:rPr lang="en-US" sz="900" i="1">
                  <a:solidFill>
                    <a:srgbClr val="000000"/>
                  </a:solidFill>
                  <a:cs typeface="Times New Roman"/>
                </a:rPr>
                <a:t>E</a:t>
              </a:r>
              <a:r>
                <a:rPr kumimoji="0" sz="900" b="0" i="1" u="none" strike="noStrike" kern="1200" cap="none" spc="0" normalizeH="0" baseline="0" noProof="0" err="1">
                  <a:ln>
                    <a:noFill/>
                  </a:ln>
                  <a:solidFill>
                    <a:srgbClr val="000000"/>
                  </a:solidFill>
                  <a:effectLst/>
                  <a:uLnTx/>
                  <a:uFillTx/>
                  <a:cs typeface="Times New Roman"/>
                </a:rPr>
                <a:t>xecutive</a:t>
              </a:r>
              <a:r>
                <a:rPr kumimoji="0" sz="900" b="0" i="1" u="none" strike="noStrike" kern="1200" cap="none" spc="0" normalizeH="0" baseline="0" noProof="0">
                  <a:ln>
                    <a:noFill/>
                  </a:ln>
                  <a:solidFill>
                    <a:srgbClr val="000000"/>
                  </a:solidFill>
                  <a:effectLst/>
                  <a:uLnTx/>
                  <a:uFillTx/>
                  <a:cs typeface="Times New Roman"/>
                </a:rPr>
                <a:t> Vice President</a:t>
              </a:r>
              <a:r>
                <a:rPr kumimoji="0" sz="900" b="0" i="1" u="none" strike="noStrike" kern="1200" cap="none" spc="-135" normalizeH="0" baseline="0" noProof="0">
                  <a:ln>
                    <a:noFill/>
                  </a:ln>
                  <a:solidFill>
                    <a:srgbClr val="000000"/>
                  </a:solidFill>
                  <a:effectLst/>
                  <a:uLnTx/>
                  <a:uFillTx/>
                  <a:cs typeface="Times New Roman"/>
                </a:rPr>
                <a:t> </a:t>
              </a:r>
              <a:r>
                <a:rPr kumimoji="0" sz="900" b="0" i="1" u="none" strike="noStrike" kern="1200" cap="none" spc="0" normalizeH="0" baseline="0" noProof="0">
                  <a:ln>
                    <a:noFill/>
                  </a:ln>
                  <a:solidFill>
                    <a:srgbClr val="000000"/>
                  </a:solidFill>
                  <a:effectLst/>
                  <a:uLnTx/>
                  <a:uFillTx/>
                  <a:cs typeface="Times New Roman"/>
                </a:rPr>
                <a:t>-</a:t>
              </a:r>
              <a:r>
                <a:rPr lang="en-US" sz="900" i="1">
                  <a:solidFill>
                    <a:srgbClr val="000000"/>
                  </a:solidFill>
                  <a:cs typeface="Times New Roman"/>
                </a:rPr>
                <a:t> </a:t>
              </a:r>
              <a:r>
                <a:rPr kumimoji="0" sz="900" b="0" i="1" u="none" strike="noStrike" kern="1200" cap="none" spc="-5" normalizeH="0" baseline="0" noProof="0">
                  <a:ln>
                    <a:noFill/>
                  </a:ln>
                  <a:solidFill>
                    <a:srgbClr val="000000"/>
                  </a:solidFill>
                  <a:effectLst/>
                  <a:uLnTx/>
                  <a:uFillTx/>
                  <a:cs typeface="Times New Roman"/>
                </a:rPr>
                <a:t>R&amp;D</a:t>
              </a:r>
              <a:endParaRPr lang="en-US" sz="900" b="0" i="0" u="none" strike="noStrike" kern="1200" cap="none" spc="0" normalizeH="0" baseline="0" noProof="0">
                <a:ln>
                  <a:noFill/>
                </a:ln>
                <a:solidFill>
                  <a:srgbClr val="000000"/>
                </a:solidFill>
                <a:effectLst/>
                <a:uLnTx/>
                <a:uFillTx/>
                <a:cs typeface="Times New Roman"/>
              </a:endParaRPr>
            </a:p>
          </p:txBody>
        </p:sp>
        <p:sp>
          <p:nvSpPr>
            <p:cNvPr id="39" name="object 42">
              <a:extLst>
                <a:ext uri="{FF2B5EF4-FFF2-40B4-BE49-F238E27FC236}">
                  <a16:creationId xmlns:a16="http://schemas.microsoft.com/office/drawing/2014/main" id="{85A00D95-F0E9-4753-86CB-04627AE3DEE3}"/>
                </a:ext>
              </a:extLst>
            </p:cNvPr>
            <p:cNvSpPr txBox="1"/>
            <p:nvPr/>
          </p:nvSpPr>
          <p:spPr>
            <a:xfrm>
              <a:off x="2825495" y="4467273"/>
              <a:ext cx="6896100" cy="648346"/>
            </a:xfrm>
            <a:prstGeom prst="rect">
              <a:avLst/>
            </a:prstGeom>
            <a:ln w="9144">
              <a:solidFill>
                <a:srgbClr val="BEBEBE"/>
              </a:solidFill>
            </a:ln>
          </p:spPr>
          <p:txBody>
            <a:bodyPr vert="horz" wrap="square" lIns="0" tIns="0" rIns="0" bIns="0" rtlCol="0" anchor="t">
              <a:spAutoFit/>
            </a:bodyPr>
            <a:lstStyle/>
            <a:p>
              <a:pPr marL="228600" marR="0" lvl="0" indent="-137160" algn="just" defTabSz="914400" rtl="0" eaLnBrk="1" fontAlgn="auto" latinLnBrk="0" hangingPunct="1">
                <a:lnSpc>
                  <a:spcPts val="1055"/>
                </a:lnSpc>
                <a:spcBef>
                  <a:spcPts val="0"/>
                </a:spcBef>
                <a:spcAft>
                  <a:spcPts val="0"/>
                </a:spcAft>
                <a:buClr>
                  <a:srgbClr val="9A9A9A"/>
                </a:buClr>
                <a:buSzPct val="61111"/>
                <a:buFont typeface="Wingdings"/>
                <a:buChar char=""/>
                <a:tabLst>
                  <a:tab pos="229235" algn="l"/>
                </a:tabLst>
                <a:defRPr/>
              </a:pPr>
              <a:r>
                <a:rPr kumimoji="0" sz="1000" b="0" i="0" u="none" strike="noStrike" kern="1200" cap="none" spc="0" normalizeH="0" baseline="0" noProof="0">
                  <a:ln>
                    <a:noFill/>
                  </a:ln>
                  <a:effectLst/>
                  <a:uLnTx/>
                  <a:uFillTx/>
                  <a:cs typeface="Times New Roman"/>
                </a:rPr>
                <a:t>Holds </a:t>
              </a:r>
              <a:r>
                <a:rPr kumimoji="0" sz="1000" b="0" i="0" u="none" strike="noStrike" kern="1200" cap="none" spc="-5" normalizeH="0" baseline="0" noProof="0">
                  <a:ln>
                    <a:noFill/>
                  </a:ln>
                  <a:effectLst/>
                  <a:uLnTx/>
                  <a:uFillTx/>
                  <a:cs typeface="Times New Roman"/>
                </a:rPr>
                <a:t>Masters </a:t>
              </a:r>
              <a:r>
                <a:rPr kumimoji="0" sz="1000" b="0" i="0" u="none" strike="noStrike" kern="1200" cap="none" spc="0" normalizeH="0" baseline="0" noProof="0">
                  <a:ln>
                    <a:noFill/>
                  </a:ln>
                  <a:effectLst/>
                  <a:uLnTx/>
                  <a:uFillTx/>
                  <a:cs typeface="Times New Roman"/>
                </a:rPr>
                <a:t>in Science (Chemistry) </a:t>
              </a:r>
              <a:r>
                <a:rPr kumimoji="0" sz="1000" b="0" i="0" u="none" strike="noStrike" kern="1200" cap="none" spc="-5" normalizeH="0" baseline="0" noProof="0">
                  <a:ln>
                    <a:noFill/>
                  </a:ln>
                  <a:effectLst/>
                  <a:uLnTx/>
                  <a:uFillTx/>
                  <a:cs typeface="Times New Roman"/>
                </a:rPr>
                <a:t>and </a:t>
              </a:r>
              <a:r>
                <a:rPr kumimoji="0" sz="1000" b="0" i="0" u="none" strike="noStrike" kern="1200" cap="none" spc="0" normalizeH="0" baseline="0" noProof="0" err="1">
                  <a:ln>
                    <a:noFill/>
                  </a:ln>
                  <a:effectLst/>
                  <a:uLnTx/>
                  <a:uFillTx/>
                  <a:cs typeface="Times New Roman"/>
                </a:rPr>
                <a:t>Ph.D</a:t>
              </a:r>
              <a:r>
                <a:rPr kumimoji="0" sz="1000" b="0" i="0" u="none" strike="noStrike" kern="1200" cap="none" spc="0" normalizeH="0" baseline="0" noProof="0">
                  <a:ln>
                    <a:noFill/>
                  </a:ln>
                  <a:effectLst/>
                  <a:uLnTx/>
                  <a:uFillTx/>
                  <a:cs typeface="Times New Roman"/>
                </a:rPr>
                <a:t> </a:t>
              </a:r>
              <a:r>
                <a:rPr kumimoji="0" sz="1000" b="0" i="0" u="none" strike="noStrike" kern="1200" cap="none" spc="-5" normalizeH="0" baseline="0" noProof="0">
                  <a:ln>
                    <a:noFill/>
                  </a:ln>
                  <a:effectLst/>
                  <a:uLnTx/>
                  <a:uFillTx/>
                  <a:cs typeface="Times New Roman"/>
                </a:rPr>
                <a:t>in </a:t>
              </a:r>
              <a:r>
                <a:rPr kumimoji="0" sz="1000" b="0" i="0" u="none" strike="noStrike" kern="1200" cap="none" spc="0" normalizeH="0" baseline="0" noProof="0">
                  <a:ln>
                    <a:noFill/>
                  </a:ln>
                  <a:effectLst/>
                  <a:uLnTx/>
                  <a:uFillTx/>
                  <a:cs typeface="Times New Roman"/>
                </a:rPr>
                <a:t>Chemistry, </a:t>
              </a:r>
              <a:r>
                <a:rPr kumimoji="0" sz="1000" b="0" i="0" u="none" strike="noStrike" kern="1200" cap="none" spc="-5" normalizeH="0" baseline="0" noProof="0">
                  <a:ln>
                    <a:noFill/>
                  </a:ln>
                  <a:effectLst/>
                  <a:uLnTx/>
                  <a:uFillTx/>
                  <a:cs typeface="Times New Roman"/>
                </a:rPr>
                <a:t>both </a:t>
              </a:r>
              <a:r>
                <a:rPr kumimoji="0" sz="1000" b="0" i="0" u="none" strike="noStrike" kern="1200" cap="none" spc="0" normalizeH="0" baseline="0" noProof="0">
                  <a:ln>
                    <a:noFill/>
                  </a:ln>
                  <a:effectLst/>
                  <a:uLnTx/>
                  <a:uFillTx/>
                  <a:cs typeface="Times New Roman"/>
                </a:rPr>
                <a:t>from </a:t>
              </a:r>
              <a:r>
                <a:rPr kumimoji="0" sz="1000" b="0" i="0" u="none" strike="noStrike" kern="1200" cap="none" spc="-5" normalizeH="0" baseline="0" noProof="0">
                  <a:ln>
                    <a:noFill/>
                  </a:ln>
                  <a:effectLst/>
                  <a:uLnTx/>
                  <a:uFillTx/>
                  <a:cs typeface="Times New Roman"/>
                </a:rPr>
                <a:t>University </a:t>
              </a:r>
              <a:r>
                <a:rPr kumimoji="0" sz="1000" b="0" i="0" u="none" strike="noStrike" kern="1200" cap="none" spc="0" normalizeH="0" baseline="0" noProof="0">
                  <a:ln>
                    <a:noFill/>
                  </a:ln>
                  <a:effectLst/>
                  <a:uLnTx/>
                  <a:uFillTx/>
                  <a:cs typeface="Times New Roman"/>
                </a:rPr>
                <a:t>of </a:t>
              </a:r>
              <a:r>
                <a:rPr kumimoji="0" sz="1000" b="0" i="0" u="none" strike="noStrike" kern="1200" cap="none" spc="-5" normalizeH="0" baseline="0" noProof="0">
                  <a:ln>
                    <a:noFill/>
                  </a:ln>
                  <a:effectLst/>
                  <a:uLnTx/>
                  <a:uFillTx/>
                  <a:cs typeface="Times New Roman"/>
                </a:rPr>
                <a:t>Hyderabad. Did </a:t>
              </a:r>
              <a:r>
                <a:rPr kumimoji="0" sz="1000" b="0" i="0" u="none" strike="noStrike" kern="1200" cap="none" spc="0" normalizeH="0" baseline="0" noProof="0">
                  <a:ln>
                    <a:noFill/>
                  </a:ln>
                  <a:effectLst/>
                  <a:uLnTx/>
                  <a:uFillTx/>
                  <a:cs typeface="Times New Roman"/>
                </a:rPr>
                <a:t>postdoctoral research</a:t>
              </a:r>
              <a:r>
                <a:rPr kumimoji="0" sz="1000" b="0" i="0" u="none" strike="noStrike" kern="1200" cap="none" spc="-125"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for</a:t>
              </a:r>
              <a:r>
                <a:rPr kumimoji="0" lang="en-US" sz="1000" b="0" i="0" u="none" strike="noStrike" kern="1200" cap="none" spc="0"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2.5 </a:t>
              </a:r>
              <a:r>
                <a:rPr kumimoji="0" sz="1000" b="0" i="0" u="none" strike="noStrike" kern="1200" cap="none" spc="-5" normalizeH="0" baseline="0" noProof="0">
                  <a:ln>
                    <a:noFill/>
                  </a:ln>
                  <a:effectLst/>
                  <a:uLnTx/>
                  <a:uFillTx/>
                  <a:cs typeface="Times New Roman"/>
                </a:rPr>
                <a:t>years </a:t>
              </a:r>
              <a:r>
                <a:rPr kumimoji="0" sz="1000" b="0" i="0" u="none" strike="noStrike" kern="1200" cap="none" spc="0" normalizeH="0" baseline="0" noProof="0">
                  <a:ln>
                    <a:noFill/>
                  </a:ln>
                  <a:effectLst/>
                  <a:uLnTx/>
                  <a:uFillTx/>
                  <a:cs typeface="Times New Roman"/>
                </a:rPr>
                <a:t>at </a:t>
              </a:r>
              <a:r>
                <a:rPr kumimoji="0" sz="1000" b="0" i="0" u="none" strike="noStrike" kern="1200" cap="none" spc="-5" normalizeH="0" baseline="0" noProof="0">
                  <a:ln>
                    <a:noFill/>
                  </a:ln>
                  <a:effectLst/>
                  <a:uLnTx/>
                  <a:uFillTx/>
                  <a:cs typeface="Times New Roman"/>
                </a:rPr>
                <a:t>University </a:t>
              </a:r>
              <a:r>
                <a:rPr kumimoji="0" sz="1000" b="0" i="0" u="none" strike="noStrike" kern="1200" cap="none" spc="0" normalizeH="0" baseline="0" noProof="0">
                  <a:ln>
                    <a:noFill/>
                  </a:ln>
                  <a:effectLst/>
                  <a:uLnTx/>
                  <a:uFillTx/>
                  <a:cs typeface="Times New Roman"/>
                </a:rPr>
                <a:t>of Zurich,</a:t>
              </a:r>
              <a:r>
                <a:rPr kumimoji="0" sz="1000" b="0" i="0" u="none" strike="noStrike" kern="1200" cap="none" spc="-35" normalizeH="0" baseline="0" noProof="0">
                  <a:ln>
                    <a:noFill/>
                  </a:ln>
                  <a:effectLst/>
                  <a:uLnTx/>
                  <a:uFillTx/>
                  <a:cs typeface="Times New Roman"/>
                </a:rPr>
                <a:t> </a:t>
              </a:r>
              <a:r>
                <a:rPr kumimoji="0" sz="1000" b="0" i="0" u="none" strike="noStrike" kern="1200" cap="none" spc="-5" normalizeH="0" baseline="0" noProof="0">
                  <a:ln>
                    <a:noFill/>
                  </a:ln>
                  <a:effectLst/>
                  <a:uLnTx/>
                  <a:uFillTx/>
                  <a:cs typeface="Times New Roman"/>
                </a:rPr>
                <a:t>Switzerland</a:t>
              </a:r>
              <a:endParaRPr sz="1000" b="0" i="0" u="none" strike="noStrike" kern="1200" cap="none" spc="0" normalizeH="0" baseline="0" noProof="0">
                <a:ln>
                  <a:noFill/>
                </a:ln>
                <a:effectLst/>
                <a:uLnTx/>
                <a:uFillTx/>
                <a:cs typeface="Times New Roman"/>
              </a:endParaRPr>
            </a:p>
            <a:p>
              <a:pPr marL="228600" marR="778510" indent="-137160" algn="just" defTabSz="914400">
                <a:spcBef>
                  <a:spcPts val="500"/>
                </a:spcBef>
                <a:buClr>
                  <a:srgbClr val="9A9A9A"/>
                </a:buClr>
                <a:buSzPct val="61111"/>
                <a:buFont typeface="Wingdings"/>
                <a:buChar char=""/>
                <a:tabLst>
                  <a:tab pos="229235" algn="l"/>
                </a:tabLst>
                <a:defRPr/>
              </a:pPr>
              <a:r>
                <a:rPr lang="en-US" sz="1000" spc="-5">
                  <a:cs typeface="Times New Roman"/>
                </a:rPr>
                <a:t>25</a:t>
              </a:r>
              <a:r>
                <a:rPr kumimoji="0" lang="en-US" sz="1000" b="0" i="0" u="none" strike="noStrike" kern="1200" cap="none" spc="-5" normalizeH="0" baseline="0" noProof="0">
                  <a:ln>
                    <a:noFill/>
                  </a:ln>
                  <a:effectLst/>
                  <a:uLnTx/>
                  <a:uFillTx/>
                  <a:cs typeface="Times New Roman"/>
                </a:rPr>
                <a:t>+ years</a:t>
              </a:r>
              <a:r>
                <a:rPr lang="en-US" sz="1000" spc="-5">
                  <a:cs typeface="Times New Roman"/>
                </a:rPr>
                <a:t>'</a:t>
              </a:r>
              <a:r>
                <a:rPr kumimoji="0" lang="en-US" sz="1000" b="0" i="0" u="none" strike="noStrike" kern="1200" cap="none" spc="-5" normalizeH="0" baseline="0" noProof="0">
                  <a:ln>
                    <a:noFill/>
                  </a:ln>
                  <a:effectLst/>
                  <a:uLnTx/>
                  <a:uFillTx/>
                  <a:cs typeface="Times New Roman"/>
                </a:rPr>
                <a:t> experience</a:t>
              </a:r>
              <a:r>
                <a:rPr kumimoji="0" sz="1000" b="0" i="0" u="none" strike="noStrike" kern="1200" cap="none" spc="-5"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at </a:t>
              </a:r>
              <a:r>
                <a:rPr kumimoji="0" sz="1000" b="0" i="0" u="none" strike="noStrike" kern="1200" cap="none" spc="0" normalizeH="0" baseline="0" noProof="0" err="1">
                  <a:ln>
                    <a:noFill/>
                  </a:ln>
                  <a:effectLst/>
                  <a:uLnTx/>
                  <a:uFillTx/>
                  <a:cs typeface="Times New Roman"/>
                </a:rPr>
                <a:t>Natco</a:t>
              </a:r>
              <a:r>
                <a:rPr kumimoji="0" sz="1000" b="0" i="0" u="none" strike="noStrike" kern="1200" cap="none" spc="0" normalizeH="0" baseline="0" noProof="0">
                  <a:ln>
                    <a:noFill/>
                  </a:ln>
                  <a:effectLst/>
                  <a:uLnTx/>
                  <a:uFillTx/>
                  <a:cs typeface="Times New Roman"/>
                </a:rPr>
                <a:t> </a:t>
              </a:r>
              <a:r>
                <a:rPr kumimoji="0" sz="1000" b="0" i="0" u="none" strike="noStrike" kern="1200" cap="none" spc="-5" normalizeH="0" baseline="0" noProof="0">
                  <a:ln>
                    <a:noFill/>
                  </a:ln>
                  <a:effectLst/>
                  <a:uLnTx/>
                  <a:uFillTx/>
                  <a:cs typeface="Times New Roman"/>
                </a:rPr>
                <a:t>with </a:t>
              </a:r>
              <a:r>
                <a:rPr kumimoji="0" sz="1000" b="0" i="0" u="none" strike="noStrike" kern="1200" cap="none" spc="0" normalizeH="0" baseline="0" noProof="0">
                  <a:ln>
                    <a:noFill/>
                  </a:ln>
                  <a:effectLst/>
                  <a:uLnTx/>
                  <a:uFillTx/>
                  <a:cs typeface="Times New Roman"/>
                </a:rPr>
                <a:t>key </a:t>
              </a:r>
              <a:r>
                <a:rPr kumimoji="0" sz="1000" b="0" i="0" u="none" strike="noStrike" kern="1200" cap="none" spc="-5" normalizeH="0" baseline="0" noProof="0">
                  <a:ln>
                    <a:noFill/>
                  </a:ln>
                  <a:effectLst/>
                  <a:uLnTx/>
                  <a:uFillTx/>
                  <a:cs typeface="Times New Roman"/>
                </a:rPr>
                <a:t>role in developing novel </a:t>
              </a:r>
              <a:r>
                <a:rPr kumimoji="0" sz="1000" b="0" i="0" u="none" strike="noStrike" kern="1200" cap="none" spc="0" normalizeH="0" baseline="0" noProof="0">
                  <a:ln>
                    <a:noFill/>
                  </a:ln>
                  <a:effectLst/>
                  <a:uLnTx/>
                  <a:uFillTx/>
                  <a:cs typeface="Times New Roman"/>
                </a:rPr>
                <a:t>commercially </a:t>
              </a:r>
              <a:r>
                <a:rPr kumimoji="0" sz="1000" b="0" i="0" u="none" strike="noStrike" kern="1200" cap="none" spc="-5" normalizeH="0" baseline="0" noProof="0">
                  <a:ln>
                    <a:noFill/>
                  </a:ln>
                  <a:effectLst/>
                  <a:uLnTx/>
                  <a:uFillTx/>
                  <a:cs typeface="Times New Roman"/>
                </a:rPr>
                <a:t>viable </a:t>
              </a:r>
              <a:r>
                <a:rPr kumimoji="0" sz="1000" b="0" i="0" u="none" strike="noStrike" kern="1200" cap="none" spc="0" normalizeH="0" baseline="0" noProof="0">
                  <a:ln>
                    <a:noFill/>
                  </a:ln>
                  <a:effectLst/>
                  <a:uLnTx/>
                  <a:uFillTx/>
                  <a:cs typeface="Times New Roman"/>
                </a:rPr>
                <a:t>processes for </a:t>
              </a:r>
              <a:r>
                <a:rPr kumimoji="0" sz="1000" b="0" i="0" u="none" strike="noStrike" kern="1200" cap="none" spc="-5" normalizeH="0" baseline="0" noProof="0">
                  <a:ln>
                    <a:noFill/>
                  </a:ln>
                  <a:effectLst/>
                  <a:uLnTx/>
                  <a:uFillTx/>
                  <a:cs typeface="Times New Roman"/>
                </a:rPr>
                <a:t>over 100 </a:t>
              </a:r>
              <a:r>
                <a:rPr kumimoji="0" sz="1000" b="0" i="0" u="none" strike="noStrike" kern="1200" cap="none" spc="0" normalizeH="0" baseline="0" noProof="0">
                  <a:ln>
                    <a:noFill/>
                  </a:ln>
                  <a:effectLst/>
                  <a:uLnTx/>
                  <a:uFillTx/>
                  <a:cs typeface="Times New Roman"/>
                </a:rPr>
                <a:t>APIs</a:t>
              </a:r>
              <a:r>
                <a:rPr kumimoji="0" lang="en-US" sz="1000" b="0" i="0" u="none" strike="noStrike" kern="1200" cap="none" spc="0" normalizeH="0" baseline="0" noProof="0">
                  <a:ln>
                    <a:noFill/>
                  </a:ln>
                  <a:effectLst/>
                  <a:uLnTx/>
                  <a:uFillTx/>
                  <a:cs typeface="Times New Roman"/>
                </a:rPr>
                <a:t> </a:t>
              </a:r>
              <a:r>
                <a:rPr kumimoji="0" sz="1000" b="0" i="0" u="none" strike="noStrike" kern="1200" cap="none" spc="-5" normalizeH="0" baseline="0" noProof="0">
                  <a:ln>
                    <a:noFill/>
                  </a:ln>
                  <a:effectLst/>
                  <a:uLnTx/>
                  <a:uFillTx/>
                  <a:cs typeface="Times New Roman"/>
                </a:rPr>
                <a:t>and</a:t>
              </a:r>
              <a:r>
                <a:rPr lang="en-US" sz="1000" spc="-5">
                  <a:cs typeface="Times New Roman"/>
                </a:rPr>
                <a:t> </a:t>
              </a:r>
              <a:r>
                <a:rPr kumimoji="0" sz="1000" b="0" i="0" u="none" strike="noStrike" kern="1200" cap="none" spc="-5" normalizeH="0" baseline="0" noProof="0">
                  <a:ln>
                    <a:noFill/>
                  </a:ln>
                  <a:effectLst/>
                  <a:uLnTx/>
                  <a:uFillTx/>
                  <a:cs typeface="Times New Roman"/>
                </a:rPr>
                <a:t> intermediates</a:t>
              </a:r>
              <a:endParaRPr sz="1000" b="0" i="0" u="none" strike="noStrike" kern="1200" cap="none" spc="0" normalizeH="0" baseline="0" noProof="0">
                <a:ln>
                  <a:noFill/>
                </a:ln>
                <a:effectLst/>
                <a:uLnTx/>
                <a:uFillTx/>
                <a:cs typeface="Times New Roman"/>
              </a:endParaRPr>
            </a:p>
          </p:txBody>
        </p:sp>
        <p:sp>
          <p:nvSpPr>
            <p:cNvPr id="40" name="object 43">
              <a:extLst>
                <a:ext uri="{FF2B5EF4-FFF2-40B4-BE49-F238E27FC236}">
                  <a16:creationId xmlns:a16="http://schemas.microsoft.com/office/drawing/2014/main" id="{61E6ED22-1B42-4DF7-9774-3EDACC673ACA}"/>
                </a:ext>
              </a:extLst>
            </p:cNvPr>
            <p:cNvSpPr/>
            <p:nvPr/>
          </p:nvSpPr>
          <p:spPr>
            <a:xfrm>
              <a:off x="505968" y="4469891"/>
              <a:ext cx="579119" cy="656844"/>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41" name="object 44">
              <a:extLst>
                <a:ext uri="{FF2B5EF4-FFF2-40B4-BE49-F238E27FC236}">
                  <a16:creationId xmlns:a16="http://schemas.microsoft.com/office/drawing/2014/main" id="{5C011A08-3AFB-4989-A662-B724FC6A2369}"/>
                </a:ext>
              </a:extLst>
            </p:cNvPr>
            <p:cNvSpPr/>
            <p:nvPr/>
          </p:nvSpPr>
          <p:spPr>
            <a:xfrm>
              <a:off x="531876" y="4510533"/>
              <a:ext cx="455636" cy="496800"/>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42" name="object 45">
              <a:extLst>
                <a:ext uri="{FF2B5EF4-FFF2-40B4-BE49-F238E27FC236}">
                  <a16:creationId xmlns:a16="http://schemas.microsoft.com/office/drawing/2014/main" id="{7C732A77-F12F-440B-80D4-02D59469A573}"/>
                </a:ext>
              </a:extLst>
            </p:cNvPr>
            <p:cNvSpPr txBox="1"/>
            <p:nvPr/>
          </p:nvSpPr>
          <p:spPr>
            <a:xfrm>
              <a:off x="2839211" y="5166790"/>
              <a:ext cx="6880859" cy="537043"/>
            </a:xfrm>
            <a:prstGeom prst="rect">
              <a:avLst/>
            </a:prstGeom>
            <a:ln w="9144">
              <a:solidFill>
                <a:srgbClr val="BEBEBE"/>
              </a:solidFill>
            </a:ln>
          </p:spPr>
          <p:txBody>
            <a:bodyPr vert="horz" wrap="square" lIns="0" tIns="11430" rIns="0" bIns="0" rtlCol="0" anchor="t">
              <a:spAutoFit/>
            </a:bodyPr>
            <a:lstStyle/>
            <a:p>
              <a:pPr marL="227965" marR="0" lvl="0" indent="-137160" algn="l" defTabSz="914400" rtl="0" eaLnBrk="1" fontAlgn="auto" latinLnBrk="0" hangingPunct="1">
                <a:lnSpc>
                  <a:spcPct val="100000"/>
                </a:lnSpc>
                <a:spcBef>
                  <a:spcPts val="90"/>
                </a:spcBef>
                <a:spcAft>
                  <a:spcPts val="0"/>
                </a:spcAft>
                <a:buClr>
                  <a:srgbClr val="9A9A9A"/>
                </a:buClr>
                <a:buSzPct val="61111"/>
                <a:buFont typeface="Wingdings"/>
                <a:buChar char=""/>
                <a:tabLst>
                  <a:tab pos="228600" algn="l"/>
                </a:tabLst>
                <a:defRPr/>
              </a:pPr>
              <a:r>
                <a:rPr kumimoji="0" sz="1000" b="0" i="0" u="none" strike="noStrike" kern="1200" cap="none" spc="0" normalizeH="0" baseline="0" noProof="0">
                  <a:ln>
                    <a:noFill/>
                  </a:ln>
                  <a:effectLst/>
                  <a:uLnTx/>
                  <a:uFillTx/>
                  <a:cs typeface="Times New Roman"/>
                </a:rPr>
                <a:t>Holds </a:t>
              </a:r>
              <a:r>
                <a:rPr kumimoji="0" sz="1000" b="0" i="0" u="none" strike="noStrike" kern="1200" cap="none" spc="-10" normalizeH="0" baseline="0" noProof="0">
                  <a:ln>
                    <a:noFill/>
                  </a:ln>
                  <a:effectLst/>
                  <a:uLnTx/>
                  <a:uFillTx/>
                  <a:cs typeface="Times New Roman"/>
                </a:rPr>
                <a:t>M. </a:t>
              </a:r>
              <a:r>
                <a:rPr kumimoji="0" sz="1000" b="0" i="0" u="none" strike="noStrike" kern="1200" cap="none" spc="0" normalizeH="0" baseline="0" noProof="0">
                  <a:ln>
                    <a:noFill/>
                  </a:ln>
                  <a:effectLst/>
                  <a:uLnTx/>
                  <a:uFillTx/>
                  <a:cs typeface="Times New Roman"/>
                </a:rPr>
                <a:t>Pharm and Ph.D. (Pharmaceutics) degree from Nagpur</a:t>
              </a:r>
              <a:r>
                <a:rPr kumimoji="0" sz="1000" b="0" i="0" u="none" strike="noStrike" kern="1200" cap="none" spc="-95"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University</a:t>
              </a:r>
              <a:endParaRPr lang="en-US" sz="1000" b="0" i="0" u="none" strike="noStrike" kern="1200" cap="none" spc="0" normalizeH="0" baseline="0" noProof="0">
                <a:ln>
                  <a:noFill/>
                </a:ln>
                <a:effectLst/>
                <a:uLnTx/>
                <a:uFillTx/>
                <a:cs typeface="Times New Roman"/>
              </a:endParaRPr>
            </a:p>
            <a:p>
              <a:pPr marL="227965" marR="496570" indent="-137160" defTabSz="914400">
                <a:spcBef>
                  <a:spcPts val="509"/>
                </a:spcBef>
                <a:buClr>
                  <a:srgbClr val="9A9A9A"/>
                </a:buClr>
                <a:buSzPct val="61111"/>
                <a:buFont typeface="Wingdings"/>
                <a:buChar char=""/>
                <a:tabLst>
                  <a:tab pos="228600" algn="l"/>
                </a:tabLst>
                <a:defRPr/>
              </a:pPr>
              <a:r>
                <a:rPr lang="en-US" sz="1000" spc="-5">
                  <a:cs typeface="Times New Roman"/>
                </a:rPr>
                <a:t>33</a:t>
              </a:r>
              <a:r>
                <a:rPr kumimoji="0" lang="en-US" sz="1000" b="0" i="0" u="none" strike="noStrike" kern="1200" cap="none" spc="-5" normalizeH="0" baseline="0" noProof="0">
                  <a:ln>
                    <a:noFill/>
                  </a:ln>
                  <a:effectLst/>
                  <a:uLnTx/>
                  <a:uFillTx/>
                  <a:cs typeface="Times New Roman"/>
                </a:rPr>
                <a:t>+ years </a:t>
              </a:r>
              <a:r>
                <a:rPr kumimoji="0" sz="1000" b="0" i="0" u="none" strike="noStrike" kern="1200" cap="none" spc="0" normalizeH="0" baseline="0" noProof="0">
                  <a:ln>
                    <a:noFill/>
                  </a:ln>
                  <a:effectLst/>
                  <a:uLnTx/>
                  <a:uFillTx/>
                  <a:cs typeface="Times New Roman"/>
                </a:rPr>
                <a:t>of </a:t>
              </a:r>
              <a:r>
                <a:rPr kumimoji="0" sz="1000" b="0" i="0" u="none" strike="noStrike" kern="1200" cap="none" spc="-5" normalizeH="0" baseline="0" noProof="0">
                  <a:ln>
                    <a:noFill/>
                  </a:ln>
                  <a:effectLst/>
                  <a:uLnTx/>
                  <a:uFillTx/>
                  <a:cs typeface="Times New Roman"/>
                </a:rPr>
                <a:t>experience in </a:t>
              </a:r>
              <a:r>
                <a:rPr kumimoji="0" sz="1000" b="0" i="0" u="none" strike="noStrike" kern="1200" cap="none" spc="0" normalizeH="0" baseline="0" noProof="0">
                  <a:ln>
                    <a:noFill/>
                  </a:ln>
                  <a:effectLst/>
                  <a:uLnTx/>
                  <a:uFillTx/>
                  <a:cs typeface="Times New Roman"/>
                </a:rPr>
                <a:t>the Pharmaceutical Formulation industry. Responsible for Formulation </a:t>
              </a:r>
              <a:r>
                <a:rPr kumimoji="0" sz="1000" b="0" i="0" u="none" strike="noStrike" kern="1200" cap="none" spc="-5" normalizeH="0" baseline="0" noProof="0">
                  <a:ln>
                    <a:noFill/>
                  </a:ln>
                  <a:effectLst/>
                  <a:uLnTx/>
                  <a:uFillTx/>
                  <a:cs typeface="Times New Roman"/>
                </a:rPr>
                <a:t>plant </a:t>
              </a:r>
              <a:r>
                <a:rPr kumimoji="0" sz="1000" b="0" i="0" u="none" strike="noStrike" kern="1200" cap="none" spc="0" normalizeH="0" baseline="0" noProof="0">
                  <a:ln>
                    <a:noFill/>
                  </a:ln>
                  <a:effectLst/>
                  <a:uLnTx/>
                  <a:uFillTx/>
                  <a:cs typeface="Times New Roman"/>
                </a:rPr>
                <a:t>operations, Product</a:t>
              </a:r>
              <a:r>
                <a:rPr lang="en-US" sz="1000">
                  <a:cs typeface="Times New Roman"/>
                </a:rPr>
                <a:t> </a:t>
              </a:r>
              <a:r>
                <a:rPr kumimoji="0" sz="1000" b="0" i="0" u="none" strike="noStrike" kern="1200" cap="none" spc="0" normalizeH="0" baseline="0" noProof="0">
                  <a:ln>
                    <a:noFill/>
                  </a:ln>
                  <a:effectLst/>
                  <a:uLnTx/>
                  <a:uFillTx/>
                  <a:cs typeface="Times New Roman"/>
                </a:rPr>
                <a:t> </a:t>
              </a:r>
              <a:r>
                <a:rPr kumimoji="0" sz="1000" b="0" i="0" u="none" strike="noStrike" kern="1200" cap="none" spc="-5" normalizeH="0" baseline="0" noProof="0">
                  <a:ln>
                    <a:noFill/>
                  </a:ln>
                  <a:effectLst/>
                  <a:uLnTx/>
                  <a:uFillTx/>
                  <a:cs typeface="Times New Roman"/>
                </a:rPr>
                <a:t>development and Regulatory</a:t>
              </a:r>
              <a:r>
                <a:rPr kumimoji="0" sz="1000" b="0" i="0" u="none" strike="noStrike" kern="1200" cap="none" spc="-50" normalizeH="0" baseline="0" noProof="0">
                  <a:ln>
                    <a:noFill/>
                  </a:ln>
                  <a:effectLst/>
                  <a:uLnTx/>
                  <a:uFillTx/>
                  <a:cs typeface="Times New Roman"/>
                </a:rPr>
                <a:t> </a:t>
              </a:r>
              <a:r>
                <a:rPr kumimoji="0" sz="1000" b="0" i="0" u="none" strike="noStrike" kern="1200" cap="none" spc="0" normalizeH="0" baseline="0" noProof="0">
                  <a:ln>
                    <a:noFill/>
                  </a:ln>
                  <a:effectLst/>
                  <a:uLnTx/>
                  <a:uFillTx/>
                  <a:cs typeface="Times New Roman"/>
                </a:rPr>
                <a:t>compliance</a:t>
              </a:r>
              <a:endParaRPr sz="1000" b="0" i="0" u="none" strike="noStrike" kern="1200" cap="none" spc="0" normalizeH="0" baseline="0" noProof="0">
                <a:ln>
                  <a:noFill/>
                </a:ln>
                <a:effectLst/>
                <a:uLnTx/>
                <a:uFillTx/>
                <a:cs typeface="Times New Roman"/>
              </a:endParaRPr>
            </a:p>
          </p:txBody>
        </p:sp>
        <p:sp>
          <p:nvSpPr>
            <p:cNvPr id="43" name="object 46">
              <a:extLst>
                <a:ext uri="{FF2B5EF4-FFF2-40B4-BE49-F238E27FC236}">
                  <a16:creationId xmlns:a16="http://schemas.microsoft.com/office/drawing/2014/main" id="{35550355-8486-458D-826A-3B83799574CF}"/>
                </a:ext>
              </a:extLst>
            </p:cNvPr>
            <p:cNvSpPr/>
            <p:nvPr/>
          </p:nvSpPr>
          <p:spPr>
            <a:xfrm>
              <a:off x="449580" y="5164835"/>
              <a:ext cx="2295525" cy="502920"/>
            </a:xfrm>
            <a:custGeom>
              <a:avLst/>
              <a:gdLst/>
              <a:ahLst/>
              <a:cxnLst/>
              <a:rect l="l" t="t" r="r" b="b"/>
              <a:pathLst>
                <a:path w="2295525" h="502920">
                  <a:moveTo>
                    <a:pt x="0" y="502919"/>
                  </a:moveTo>
                  <a:lnTo>
                    <a:pt x="2295144" y="502919"/>
                  </a:lnTo>
                  <a:lnTo>
                    <a:pt x="2295144" y="0"/>
                  </a:lnTo>
                  <a:lnTo>
                    <a:pt x="0" y="0"/>
                  </a:lnTo>
                  <a:lnTo>
                    <a:pt x="0" y="502919"/>
                  </a:lnTo>
                  <a:close/>
                </a:path>
              </a:pathLst>
            </a:custGeom>
            <a:solidFill>
              <a:schemeClr val="accent1"/>
            </a:solidFill>
            <a:ln w="9144">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44" name="object 47">
              <a:extLst>
                <a:ext uri="{FF2B5EF4-FFF2-40B4-BE49-F238E27FC236}">
                  <a16:creationId xmlns:a16="http://schemas.microsoft.com/office/drawing/2014/main" id="{772607B4-6DE1-4CC9-8E98-9C576DA15424}"/>
                </a:ext>
              </a:extLst>
            </p:cNvPr>
            <p:cNvSpPr txBox="1"/>
            <p:nvPr/>
          </p:nvSpPr>
          <p:spPr>
            <a:xfrm>
              <a:off x="1102953" y="5248850"/>
              <a:ext cx="1724308" cy="327660"/>
            </a:xfrm>
            <a:prstGeom prst="rect">
              <a:avLst/>
            </a:prstGeom>
          </p:spPr>
          <p:txBody>
            <a:bodyPr vert="horz" wrap="square" lIns="0" tIns="26034" rIns="0" bIns="0" rtlCol="0" anchor="t">
              <a:spAutoFit/>
            </a:bodyPr>
            <a:lstStyle/>
            <a:p>
              <a:pPr marL="1270" marR="0" lvl="0" indent="0" defTabSz="914400" rtl="0" eaLnBrk="1" fontAlgn="auto" latinLnBrk="0" hangingPunct="1">
                <a:lnSpc>
                  <a:spcPct val="100000"/>
                </a:lnSpc>
                <a:spcBef>
                  <a:spcPts val="204"/>
                </a:spcBef>
                <a:spcAft>
                  <a:spcPts val="0"/>
                </a:spcAft>
                <a:buClrTx/>
                <a:buSzTx/>
                <a:buFontTx/>
                <a:buNone/>
                <a:tabLst/>
                <a:defRPr/>
              </a:pPr>
              <a:r>
                <a:rPr kumimoji="0" sz="900" b="1" i="0" u="none" strike="noStrike" kern="1200" cap="none" spc="-5" normalizeH="0" baseline="0" noProof="0">
                  <a:ln>
                    <a:noFill/>
                  </a:ln>
                  <a:solidFill>
                    <a:srgbClr val="000000"/>
                  </a:solidFill>
                  <a:effectLst/>
                  <a:uLnTx/>
                  <a:uFillTx/>
                  <a:cs typeface="Times New Roman"/>
                </a:rPr>
                <a:t>Dr. Rami </a:t>
              </a:r>
              <a:r>
                <a:rPr kumimoji="0" sz="900" b="1" i="0" u="none" strike="noStrike" kern="1200" cap="none" spc="0" normalizeH="0" baseline="0" noProof="0">
                  <a:ln>
                    <a:noFill/>
                  </a:ln>
                  <a:solidFill>
                    <a:srgbClr val="000000"/>
                  </a:solidFill>
                  <a:effectLst/>
                  <a:uLnTx/>
                  <a:uFillTx/>
                  <a:cs typeface="Times New Roman"/>
                </a:rPr>
                <a:t>Reddy</a:t>
              </a:r>
              <a:r>
                <a:rPr kumimoji="0" sz="900" b="1" i="0" u="none" strike="noStrike" kern="1200" cap="none" spc="-35" normalizeH="0" baseline="0" noProof="0">
                  <a:ln>
                    <a:noFill/>
                  </a:ln>
                  <a:solidFill>
                    <a:srgbClr val="000000"/>
                  </a:solidFill>
                  <a:effectLst/>
                  <a:uLnTx/>
                  <a:uFillTx/>
                  <a:cs typeface="Times New Roman"/>
                </a:rPr>
                <a:t> </a:t>
              </a:r>
              <a:r>
                <a:rPr kumimoji="0" sz="900" b="1" i="0" u="none" strike="noStrike" kern="1200" cap="none" spc="-5" normalizeH="0" baseline="0" noProof="0">
                  <a:ln>
                    <a:noFill/>
                  </a:ln>
                  <a:solidFill>
                    <a:srgbClr val="000000"/>
                  </a:solidFill>
                  <a:effectLst/>
                  <a:uLnTx/>
                  <a:uFillTx/>
                  <a:cs typeface="Times New Roman"/>
                </a:rPr>
                <a:t>B</a:t>
              </a:r>
              <a:endParaRPr kumimoji="0" sz="900" b="0" i="0" u="none" strike="noStrike" kern="1200" cap="none" spc="0" normalizeH="0" baseline="0" noProof="0">
                <a:ln>
                  <a:noFill/>
                </a:ln>
                <a:solidFill>
                  <a:srgbClr val="000000"/>
                </a:solidFill>
                <a:effectLst/>
                <a:uLnTx/>
                <a:uFillTx/>
                <a:cs typeface="Times New Roman"/>
              </a:endParaRPr>
            </a:p>
            <a:p>
              <a:pPr marL="0" marR="0" lvl="0" indent="0" defTabSz="914400" rtl="0" eaLnBrk="1" fontAlgn="auto" latinLnBrk="0" hangingPunct="1">
                <a:lnSpc>
                  <a:spcPct val="100000"/>
                </a:lnSpc>
                <a:spcBef>
                  <a:spcPts val="110"/>
                </a:spcBef>
                <a:spcAft>
                  <a:spcPts val="0"/>
                </a:spcAft>
                <a:buClrTx/>
                <a:buSzTx/>
                <a:buFontTx/>
                <a:buNone/>
                <a:tabLst/>
                <a:defRPr/>
              </a:pPr>
              <a:r>
                <a:rPr kumimoji="0" sz="900" b="0" i="1" u="none" strike="noStrike" kern="1200" cap="none" spc="0" normalizeH="0" baseline="0" noProof="0">
                  <a:ln>
                    <a:noFill/>
                  </a:ln>
                  <a:solidFill>
                    <a:srgbClr val="000000"/>
                  </a:solidFill>
                  <a:effectLst/>
                  <a:uLnTx/>
                  <a:uFillTx/>
                  <a:cs typeface="Times New Roman"/>
                </a:rPr>
                <a:t>Director -</a:t>
              </a:r>
              <a:r>
                <a:rPr kumimoji="0" sz="900" b="0" i="1" u="none" strike="noStrike" kern="1200" cap="none" spc="-55" normalizeH="0" baseline="0" noProof="0">
                  <a:ln>
                    <a:noFill/>
                  </a:ln>
                  <a:solidFill>
                    <a:srgbClr val="000000"/>
                  </a:solidFill>
                  <a:effectLst/>
                  <a:uLnTx/>
                  <a:uFillTx/>
                  <a:cs typeface="Times New Roman"/>
                </a:rPr>
                <a:t> </a:t>
              </a:r>
              <a:r>
                <a:rPr kumimoji="0" sz="900" b="0" i="1" u="none" strike="noStrike" kern="1200" cap="none" spc="-5" normalizeH="0" baseline="0" noProof="0">
                  <a:ln>
                    <a:noFill/>
                  </a:ln>
                  <a:solidFill>
                    <a:srgbClr val="000000"/>
                  </a:solidFill>
                  <a:effectLst/>
                  <a:uLnTx/>
                  <a:uFillTx/>
                  <a:cs typeface="Times New Roman"/>
                </a:rPr>
                <a:t>Formulations</a:t>
              </a:r>
              <a:endParaRPr kumimoji="0" sz="900" b="0" i="0" u="none" strike="noStrike" kern="1200" cap="none" spc="0" normalizeH="0" baseline="0" noProof="0">
                <a:ln>
                  <a:noFill/>
                </a:ln>
                <a:solidFill>
                  <a:srgbClr val="000000"/>
                </a:solidFill>
                <a:effectLst/>
                <a:uLnTx/>
                <a:uFillTx/>
                <a:cs typeface="Times New Roman"/>
              </a:endParaRPr>
            </a:p>
          </p:txBody>
        </p:sp>
        <p:sp>
          <p:nvSpPr>
            <p:cNvPr id="45" name="object 48">
              <a:extLst>
                <a:ext uri="{FF2B5EF4-FFF2-40B4-BE49-F238E27FC236}">
                  <a16:creationId xmlns:a16="http://schemas.microsoft.com/office/drawing/2014/main" id="{E0B249E4-A3B4-4281-B8FA-430F080796A2}"/>
                </a:ext>
              </a:extLst>
            </p:cNvPr>
            <p:cNvSpPr/>
            <p:nvPr/>
          </p:nvSpPr>
          <p:spPr>
            <a:xfrm>
              <a:off x="527304" y="5134355"/>
              <a:ext cx="563880" cy="609600"/>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46" name="object 49">
              <a:extLst>
                <a:ext uri="{FF2B5EF4-FFF2-40B4-BE49-F238E27FC236}">
                  <a16:creationId xmlns:a16="http://schemas.microsoft.com/office/drawing/2014/main" id="{FA794F7B-2BF5-4FA2-B989-A1AA0B78BD0C}"/>
                </a:ext>
              </a:extLst>
            </p:cNvPr>
            <p:cNvSpPr/>
            <p:nvPr/>
          </p:nvSpPr>
          <p:spPr>
            <a:xfrm>
              <a:off x="553212" y="5160264"/>
              <a:ext cx="455636" cy="496800"/>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47" name="object 50">
              <a:extLst>
                <a:ext uri="{FF2B5EF4-FFF2-40B4-BE49-F238E27FC236}">
                  <a16:creationId xmlns:a16="http://schemas.microsoft.com/office/drawing/2014/main" id="{894B40AE-822E-4350-A3BE-9BEB41E000A3}"/>
                </a:ext>
              </a:extLst>
            </p:cNvPr>
            <p:cNvSpPr txBox="1"/>
            <p:nvPr/>
          </p:nvSpPr>
          <p:spPr>
            <a:xfrm>
              <a:off x="2806179" y="3255201"/>
              <a:ext cx="6882997" cy="540288"/>
            </a:xfrm>
            <a:prstGeom prst="rect">
              <a:avLst/>
            </a:prstGeom>
            <a:ln w="9144">
              <a:solidFill>
                <a:srgbClr val="BEBEBE"/>
              </a:solidFill>
            </a:ln>
          </p:spPr>
          <p:txBody>
            <a:bodyPr vert="horz" wrap="square" lIns="0" tIns="33020" rIns="0" bIns="0" rtlCol="0" anchor="t">
              <a:spAutoFit/>
            </a:bodyPr>
            <a:lstStyle/>
            <a:p>
              <a:pPr marL="228600" marR="323215" lvl="0" indent="-137160" algn="l" defTabSz="914400" rtl="0" eaLnBrk="1" fontAlgn="auto" latinLnBrk="0" hangingPunct="1">
                <a:lnSpc>
                  <a:spcPct val="100000"/>
                </a:lnSpc>
                <a:spcBef>
                  <a:spcPts val="260"/>
                </a:spcBef>
                <a:spcAft>
                  <a:spcPts val="0"/>
                </a:spcAft>
                <a:buClr>
                  <a:srgbClr val="9A9A9A"/>
                </a:buClr>
                <a:buSzPct val="61111"/>
                <a:buFont typeface="Wingdings"/>
                <a:buChar char=""/>
                <a:tabLst>
                  <a:tab pos="229235" algn="l"/>
                </a:tabLst>
                <a:defRPr/>
              </a:pPr>
              <a:r>
                <a:rPr kumimoji="0" lang="en-IN" sz="1000" b="0" i="0" u="none" strike="noStrike" kern="1200" cap="none" spc="0" normalizeH="0" baseline="0" noProof="0">
                  <a:ln>
                    <a:noFill/>
                  </a:ln>
                  <a:effectLst/>
                  <a:uLnTx/>
                  <a:uFillTx/>
                  <a:cs typeface="Times New Roman"/>
                </a:rPr>
                <a:t>Bachelors in Commerce and Law from Andhra University, Fellow Member of Institute of Company Secretaries of India (ICSI)</a:t>
              </a:r>
              <a:endParaRPr lang="en-US" sz="1000" b="0" i="0" u="none" strike="noStrike" kern="1200" cap="none" spc="0" normalizeH="0" baseline="0" noProof="0">
                <a:ln>
                  <a:noFill/>
                </a:ln>
                <a:effectLst/>
                <a:uLnTx/>
                <a:uFillTx/>
                <a:cs typeface="Times New Roman"/>
              </a:endParaRPr>
            </a:p>
            <a:p>
              <a:pPr marL="228600" marR="0" lvl="0" indent="-137160" algn="l" defTabSz="914400" rtl="0" eaLnBrk="1" fontAlgn="auto" latinLnBrk="0" hangingPunct="1">
                <a:lnSpc>
                  <a:spcPct val="100000"/>
                </a:lnSpc>
                <a:spcBef>
                  <a:spcPts val="505"/>
                </a:spcBef>
                <a:spcAft>
                  <a:spcPts val="0"/>
                </a:spcAft>
                <a:buClr>
                  <a:srgbClr val="9A9A9A"/>
                </a:buClr>
                <a:buSzPct val="61111"/>
                <a:buFont typeface="Wingdings"/>
                <a:buChar char=""/>
                <a:tabLst>
                  <a:tab pos="229235" algn="l"/>
                </a:tabLst>
                <a:defRPr/>
              </a:pPr>
              <a:r>
                <a:rPr kumimoji="0" lang="en-US" sz="1000" b="0" i="0" u="none" strike="noStrike" kern="1200" cap="none" spc="0" normalizeH="0" baseline="0" noProof="0">
                  <a:ln>
                    <a:noFill/>
                  </a:ln>
                  <a:effectLst/>
                  <a:uLnTx/>
                  <a:uFillTx/>
                  <a:cs typeface="Times New Roman"/>
                </a:rPr>
                <a:t>Over </a:t>
              </a:r>
              <a:r>
                <a:rPr lang="en-US" sz="1000">
                  <a:cs typeface="Times New Roman"/>
                </a:rPr>
                <a:t>36</a:t>
              </a:r>
              <a:r>
                <a:rPr kumimoji="0" lang="en-US" sz="1000" b="0" i="0" u="none" strike="noStrike" kern="1200" cap="none" spc="0" normalizeH="0" baseline="0" noProof="0">
                  <a:ln>
                    <a:noFill/>
                  </a:ln>
                  <a:effectLst/>
                  <a:uLnTx/>
                  <a:uFillTx/>
                  <a:cs typeface="Times New Roman"/>
                </a:rPr>
                <a:t> years of experience including 26 years with the Company in legal, secretarial, corporate affairs and patent litigation areas</a:t>
              </a:r>
            </a:p>
          </p:txBody>
        </p:sp>
        <p:sp>
          <p:nvSpPr>
            <p:cNvPr id="48" name="object 51">
              <a:extLst>
                <a:ext uri="{FF2B5EF4-FFF2-40B4-BE49-F238E27FC236}">
                  <a16:creationId xmlns:a16="http://schemas.microsoft.com/office/drawing/2014/main" id="{F3857A4D-FF65-415C-86ED-5781EBBEF326}"/>
                </a:ext>
              </a:extLst>
            </p:cNvPr>
            <p:cNvSpPr/>
            <p:nvPr/>
          </p:nvSpPr>
          <p:spPr>
            <a:xfrm>
              <a:off x="449580" y="3246120"/>
              <a:ext cx="2289175" cy="539715"/>
            </a:xfrm>
            <a:custGeom>
              <a:avLst/>
              <a:gdLst/>
              <a:ahLst/>
              <a:cxnLst/>
              <a:rect l="l" t="t" r="r" b="b"/>
              <a:pathLst>
                <a:path w="2289175" h="515620">
                  <a:moveTo>
                    <a:pt x="0" y="515111"/>
                  </a:moveTo>
                  <a:lnTo>
                    <a:pt x="2289048" y="515111"/>
                  </a:lnTo>
                  <a:lnTo>
                    <a:pt x="2289048" y="0"/>
                  </a:lnTo>
                  <a:lnTo>
                    <a:pt x="0" y="0"/>
                  </a:lnTo>
                  <a:lnTo>
                    <a:pt x="0" y="515111"/>
                  </a:lnTo>
                  <a:close/>
                </a:path>
              </a:pathLst>
            </a:custGeom>
            <a:solidFill>
              <a:schemeClr val="accent1"/>
            </a:solidFill>
            <a:ln w="9144">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49" name="object 52">
              <a:extLst>
                <a:ext uri="{FF2B5EF4-FFF2-40B4-BE49-F238E27FC236}">
                  <a16:creationId xmlns:a16="http://schemas.microsoft.com/office/drawing/2014/main" id="{D7742027-03DD-4B3A-9D4A-B68B42F458E1}"/>
                </a:ext>
              </a:extLst>
            </p:cNvPr>
            <p:cNvSpPr/>
            <p:nvPr/>
          </p:nvSpPr>
          <p:spPr>
            <a:xfrm>
              <a:off x="470916" y="3229355"/>
              <a:ext cx="606552" cy="585215"/>
            </a:xfrm>
            <a:prstGeom prst="rect">
              <a:avLst/>
            </a:prstGeom>
            <a:blipFill>
              <a:blip r:embed="rId1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sp>
          <p:nvSpPr>
            <p:cNvPr id="50" name="object 53">
              <a:extLst>
                <a:ext uri="{FF2B5EF4-FFF2-40B4-BE49-F238E27FC236}">
                  <a16:creationId xmlns:a16="http://schemas.microsoft.com/office/drawing/2014/main" id="{AEFA46D7-0104-4688-86D3-AF866B3F8540}"/>
                </a:ext>
              </a:extLst>
            </p:cNvPr>
            <p:cNvSpPr/>
            <p:nvPr/>
          </p:nvSpPr>
          <p:spPr>
            <a:xfrm>
              <a:off x="496823" y="3270003"/>
              <a:ext cx="455636" cy="496538"/>
            </a:xfrm>
            <a:prstGeom prst="rect">
              <a:avLst/>
            </a:prstGeom>
            <a:blipFill>
              <a:blip r:embed="rId1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cs typeface="Times New Roman"/>
              </a:endParaRPr>
            </a:p>
          </p:txBody>
        </p:sp>
      </p:grpSp>
      <p:sp>
        <p:nvSpPr>
          <p:cNvPr id="54" name="Title 1">
            <a:extLst>
              <a:ext uri="{FF2B5EF4-FFF2-40B4-BE49-F238E27FC236}">
                <a16:creationId xmlns:a16="http://schemas.microsoft.com/office/drawing/2014/main" id="{7DA1EE5F-50B0-483D-B112-44BB2A6585F4}"/>
              </a:ext>
            </a:extLst>
          </p:cNvPr>
          <p:cNvSpPr>
            <a:spLocks noGrp="1"/>
          </p:cNvSpPr>
          <p:nvPr>
            <p:ph type="title"/>
          </p:nvPr>
        </p:nvSpPr>
        <p:spPr>
          <a:xfrm>
            <a:off x="-6282" y="4888"/>
            <a:ext cx="10692000" cy="720000"/>
          </a:xfrm>
          <a:solidFill>
            <a:srgbClr val="2E3192"/>
          </a:solidFill>
        </p:spPr>
        <p:txBody>
          <a:bodyPr anchor="ctr">
            <a:normAutofit/>
          </a:bodyPr>
          <a:lstStyle/>
          <a:p>
            <a:r>
              <a:rPr lang="en-US" sz="2800">
                <a:solidFill>
                  <a:schemeClr val="bg1"/>
                </a:solidFill>
                <a:latin typeface="Trebuchet MS"/>
                <a:cs typeface="Times New Roman"/>
              </a:rPr>
              <a:t>KEY MANAGEMENT</a:t>
            </a:r>
            <a:endParaRPr lang="en-IN" sz="2800">
              <a:solidFill>
                <a:schemeClr val="bg1"/>
              </a:solidFill>
              <a:latin typeface="Trebuchet MS"/>
              <a:cs typeface="Times New Roman"/>
            </a:endParaRPr>
          </a:p>
        </p:txBody>
      </p:sp>
      <p:sp>
        <p:nvSpPr>
          <p:cNvPr id="2" name="TextBox 1">
            <a:extLst>
              <a:ext uri="{FF2B5EF4-FFF2-40B4-BE49-F238E27FC236}">
                <a16:creationId xmlns:a16="http://schemas.microsoft.com/office/drawing/2014/main" id="{7B943473-901D-43D8-8CDD-AE657097016F}"/>
              </a:ext>
            </a:extLst>
          </p:cNvPr>
          <p:cNvSpPr txBox="1"/>
          <p:nvPr/>
        </p:nvSpPr>
        <p:spPr>
          <a:xfrm>
            <a:off x="1191280" y="3281410"/>
            <a:ext cx="1650332"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Times New Roman"/>
                <a:cs typeface="Times New Roman"/>
              </a:rPr>
              <a:t>M Adinarayana</a:t>
            </a:r>
          </a:p>
          <a:p>
            <a:r>
              <a:rPr lang="en-US" sz="900" i="1">
                <a:latin typeface="Times New Roman"/>
                <a:cs typeface="Times New Roman"/>
              </a:rPr>
              <a:t>Company Secretary,</a:t>
            </a:r>
          </a:p>
          <a:p>
            <a:r>
              <a:rPr lang="en-US" sz="900" i="1">
                <a:latin typeface="Times New Roman"/>
                <a:cs typeface="Times New Roman"/>
              </a:rPr>
              <a:t>Vice President-Legal Affairs</a:t>
            </a:r>
          </a:p>
        </p:txBody>
      </p:sp>
      <p:sp>
        <p:nvSpPr>
          <p:cNvPr id="51" name="object 47">
            <a:extLst>
              <a:ext uri="{FF2B5EF4-FFF2-40B4-BE49-F238E27FC236}">
                <a16:creationId xmlns:a16="http://schemas.microsoft.com/office/drawing/2014/main" id="{61A573BB-0C97-47AC-AF8A-D267AE692D35}"/>
              </a:ext>
            </a:extLst>
          </p:cNvPr>
          <p:cNvSpPr txBox="1"/>
          <p:nvPr/>
        </p:nvSpPr>
        <p:spPr>
          <a:xfrm>
            <a:off x="1269228" y="5769028"/>
            <a:ext cx="1966712" cy="631582"/>
          </a:xfrm>
          <a:prstGeom prst="rect">
            <a:avLst/>
          </a:prstGeom>
        </p:spPr>
        <p:txBody>
          <a:bodyPr vert="horz" wrap="square" lIns="0" tIns="26034" rIns="0" bIns="0" rtlCol="0" anchor="t">
            <a:spAutoFit/>
          </a:bodyPr>
          <a:lstStyle/>
          <a:p>
            <a:pPr marL="1270" lvl="0" defTabSz="914400">
              <a:spcBef>
                <a:spcPts val="204"/>
              </a:spcBef>
              <a:defRPr/>
            </a:pPr>
            <a:endParaRPr lang="en-IN" sz="900" b="1" spc="-5">
              <a:solidFill>
                <a:srgbClr val="000000"/>
              </a:solidFill>
              <a:latin typeface="Times New Roman"/>
              <a:cs typeface="Times New Roman"/>
            </a:endParaRPr>
          </a:p>
          <a:p>
            <a:pPr marL="1270" lvl="0" defTabSz="914400">
              <a:spcBef>
                <a:spcPts val="204"/>
              </a:spcBef>
              <a:defRPr/>
            </a:pPr>
            <a:r>
              <a:rPr lang="en-IN" sz="900" b="1" spc="-5">
                <a:solidFill>
                  <a:srgbClr val="000000"/>
                </a:solidFill>
                <a:latin typeface="Times New Roman"/>
                <a:cs typeface="Times New Roman"/>
              </a:rPr>
              <a:t>Rajesh Chebiyam</a:t>
            </a:r>
          </a:p>
          <a:p>
            <a:pPr marL="1270" lvl="0" defTabSz="914400">
              <a:spcBef>
                <a:spcPts val="204"/>
              </a:spcBef>
              <a:defRPr/>
            </a:pPr>
            <a:r>
              <a:rPr lang="en-IN" sz="900" i="1" spc="-5">
                <a:solidFill>
                  <a:srgbClr val="000000"/>
                </a:solidFill>
                <a:latin typeface="Times New Roman"/>
                <a:cs typeface="Times New Roman"/>
              </a:rPr>
              <a:t>Executive Vice President, Crop Health Sciences</a:t>
            </a:r>
          </a:p>
        </p:txBody>
      </p:sp>
      <p:pic>
        <p:nvPicPr>
          <p:cNvPr id="53" name="Picture 52" descr="A picture containing drawing&#10;&#10;Description automatically generated">
            <a:extLst>
              <a:ext uri="{FF2B5EF4-FFF2-40B4-BE49-F238E27FC236}">
                <a16:creationId xmlns:a16="http://schemas.microsoft.com/office/drawing/2014/main" id="{1FC66316-5431-4723-A734-BF8CD465DC2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6" name="Slide Number Placeholder 5">
            <a:extLst>
              <a:ext uri="{FF2B5EF4-FFF2-40B4-BE49-F238E27FC236}">
                <a16:creationId xmlns:a16="http://schemas.microsoft.com/office/drawing/2014/main" id="{0B2E42DE-634A-4D30-AABC-29B4E32D5E8C}"/>
              </a:ext>
            </a:extLst>
          </p:cNvPr>
          <p:cNvSpPr>
            <a:spLocks noGrp="1"/>
          </p:cNvSpPr>
          <p:nvPr>
            <p:ph type="sldNum" sz="quarter" idx="12"/>
          </p:nvPr>
        </p:nvSpPr>
        <p:spPr/>
        <p:txBody>
          <a:bodyPr/>
          <a:lstStyle/>
          <a:p>
            <a:fld id="{E6326F5E-F4A6-44DA-936F-1572DDFAB83B}" type="slidenum">
              <a:rPr lang="en-IN" smtClean="0"/>
              <a:pPr/>
              <a:t>14</a:t>
            </a:fld>
            <a:endParaRPr lang="en-IN"/>
          </a:p>
        </p:txBody>
      </p:sp>
    </p:spTree>
    <p:extLst>
      <p:ext uri="{BB962C8B-B14F-4D97-AF65-F5344CB8AC3E}">
        <p14:creationId xmlns:p14="http://schemas.microsoft.com/office/powerpoint/2010/main" val="250045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E82D9-4C2E-4430-B90F-B9757DC9ABCB}"/>
              </a:ext>
            </a:extLst>
          </p:cNvPr>
          <p:cNvSpPr>
            <a:spLocks noGrp="1"/>
          </p:cNvSpPr>
          <p:nvPr>
            <p:ph type="title"/>
          </p:nvPr>
        </p:nvSpPr>
        <p:spPr>
          <a:xfrm>
            <a:off x="2778" y="2070"/>
            <a:ext cx="10692000" cy="720000"/>
          </a:xfrm>
          <a:solidFill>
            <a:srgbClr val="2E3192"/>
          </a:solidFill>
        </p:spPr>
        <p:txBody>
          <a:bodyPr anchor="ctr">
            <a:normAutofit/>
          </a:bodyPr>
          <a:lstStyle/>
          <a:p>
            <a:r>
              <a:rPr lang="en-US" sz="2800">
                <a:solidFill>
                  <a:schemeClr val="bg1"/>
                </a:solidFill>
              </a:rPr>
              <a:t>CONSOLIDATED FINANCIALS</a:t>
            </a:r>
            <a:endParaRPr lang="en-IN" sz="2800">
              <a:solidFill>
                <a:schemeClr val="bg1"/>
              </a:solidFill>
            </a:endParaRPr>
          </a:p>
        </p:txBody>
      </p:sp>
      <p:pic>
        <p:nvPicPr>
          <p:cNvPr id="7" name="Picture 6" descr="A picture containing drawing&#10;&#10;Description automatically generated">
            <a:extLst>
              <a:ext uri="{FF2B5EF4-FFF2-40B4-BE49-F238E27FC236}">
                <a16:creationId xmlns:a16="http://schemas.microsoft.com/office/drawing/2014/main" id="{E54B9B8B-72F5-4AD0-82F0-97F5A36C4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9" name="Slide Number Placeholder 8">
            <a:extLst>
              <a:ext uri="{FF2B5EF4-FFF2-40B4-BE49-F238E27FC236}">
                <a16:creationId xmlns:a16="http://schemas.microsoft.com/office/drawing/2014/main" id="{DE4E0C53-AC2C-464B-9935-A6E7EC4416F0}"/>
              </a:ext>
            </a:extLst>
          </p:cNvPr>
          <p:cNvSpPr>
            <a:spLocks noGrp="1"/>
          </p:cNvSpPr>
          <p:nvPr>
            <p:ph type="sldNum" sz="quarter" idx="12"/>
          </p:nvPr>
        </p:nvSpPr>
        <p:spPr/>
        <p:txBody>
          <a:bodyPr/>
          <a:lstStyle/>
          <a:p>
            <a:fld id="{E6326F5E-F4A6-44DA-936F-1572DDFAB83B}" type="slidenum">
              <a:rPr lang="en-IN" smtClean="0"/>
              <a:pPr/>
              <a:t>15</a:t>
            </a:fld>
            <a:endParaRPr lang="en-IN"/>
          </a:p>
        </p:txBody>
      </p:sp>
      <p:graphicFrame>
        <p:nvGraphicFramePr>
          <p:cNvPr id="8" name="Table 7">
            <a:extLst>
              <a:ext uri="{FF2B5EF4-FFF2-40B4-BE49-F238E27FC236}">
                <a16:creationId xmlns:a16="http://schemas.microsoft.com/office/drawing/2014/main" id="{4C0D4E39-ED86-4A33-A94D-32ED94A95FD5}"/>
              </a:ext>
            </a:extLst>
          </p:cNvPr>
          <p:cNvGraphicFramePr>
            <a:graphicFrameLocks noGrp="1"/>
          </p:cNvGraphicFramePr>
          <p:nvPr>
            <p:extLst>
              <p:ext uri="{D42A27DB-BD31-4B8C-83A1-F6EECF244321}">
                <p14:modId xmlns:p14="http://schemas.microsoft.com/office/powerpoint/2010/main" val="3453096699"/>
              </p:ext>
            </p:extLst>
          </p:nvPr>
        </p:nvGraphicFramePr>
        <p:xfrm>
          <a:off x="311102" y="737990"/>
          <a:ext cx="5694959" cy="5924725"/>
        </p:xfrm>
        <a:graphic>
          <a:graphicData uri="http://schemas.openxmlformats.org/drawingml/2006/table">
            <a:tbl>
              <a:tblPr/>
              <a:tblGrid>
                <a:gridCol w="929790">
                  <a:extLst>
                    <a:ext uri="{9D8B030D-6E8A-4147-A177-3AD203B41FA5}">
                      <a16:colId xmlns:a16="http://schemas.microsoft.com/office/drawing/2014/main" val="4189352881"/>
                    </a:ext>
                  </a:extLst>
                </a:gridCol>
                <a:gridCol w="2905589">
                  <a:extLst>
                    <a:ext uri="{9D8B030D-6E8A-4147-A177-3AD203B41FA5}">
                      <a16:colId xmlns:a16="http://schemas.microsoft.com/office/drawing/2014/main" val="3979456332"/>
                    </a:ext>
                  </a:extLst>
                </a:gridCol>
                <a:gridCol w="929790">
                  <a:extLst>
                    <a:ext uri="{9D8B030D-6E8A-4147-A177-3AD203B41FA5}">
                      <a16:colId xmlns:a16="http://schemas.microsoft.com/office/drawing/2014/main" val="3658744221"/>
                    </a:ext>
                  </a:extLst>
                </a:gridCol>
                <a:gridCol w="929790">
                  <a:extLst>
                    <a:ext uri="{9D8B030D-6E8A-4147-A177-3AD203B41FA5}">
                      <a16:colId xmlns:a16="http://schemas.microsoft.com/office/drawing/2014/main" val="3633421672"/>
                    </a:ext>
                  </a:extLst>
                </a:gridCol>
              </a:tblGrid>
              <a:tr h="221530">
                <a:tc gridSpan="4">
                  <a:txBody>
                    <a:bodyPr/>
                    <a:lstStyle/>
                    <a:p>
                      <a:pPr algn="ctr" fontAlgn="b"/>
                      <a:r>
                        <a:rPr lang="en-US" sz="1100" b="1" u="none" strike="noStrike" kern="1200">
                          <a:solidFill>
                            <a:schemeClr val="lt1"/>
                          </a:solidFill>
                          <a:effectLst/>
                          <a:latin typeface="+mn-lt"/>
                          <a:ea typeface="+mn-ea"/>
                          <a:cs typeface="+mn-cs"/>
                        </a:rPr>
                        <a:t>Consolidated Profit &amp; Loss Statement (₹ </a:t>
                      </a:r>
                      <a:r>
                        <a:rPr lang="en-US" sz="1100" b="1" u="none" strike="noStrike" kern="1200" err="1">
                          <a:solidFill>
                            <a:schemeClr val="lt1"/>
                          </a:solidFill>
                          <a:effectLst/>
                          <a:latin typeface="+mn-lt"/>
                          <a:ea typeface="+mn-ea"/>
                          <a:cs typeface="+mn-cs"/>
                        </a:rPr>
                        <a:t>mn</a:t>
                      </a:r>
                      <a:r>
                        <a:rPr lang="en-US" sz="1100" b="1" u="none" strike="noStrike" kern="1200">
                          <a:solidFill>
                            <a:schemeClr val="lt1"/>
                          </a:solidFill>
                          <a:effectLst/>
                          <a:latin typeface="+mn-lt"/>
                          <a:ea typeface="+mn-ea"/>
                          <a:cs typeface="+mn-cs"/>
                        </a:rPr>
                        <a:t>)</a:t>
                      </a:r>
                    </a:p>
                  </a:txBody>
                  <a:tcPr marL="2011" marR="2011" marT="20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pPr algn="ctr" fontAlgn="ctr"/>
                      <a:endParaRPr lang="en-IN" sz="600" b="1" i="0" u="none" strike="noStrike">
                        <a:solidFill>
                          <a:srgbClr val="000000"/>
                        </a:solidFill>
                        <a:effectLst/>
                        <a:latin typeface="+mn-lt"/>
                      </a:endParaRPr>
                    </a:p>
                  </a:txBody>
                  <a:tcPr marL="2011" marR="2011" marT="2011"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ctr" fontAlgn="ctr"/>
                      <a:endParaRPr lang="en-IN" sz="600" b="1" i="0" u="none" strike="noStrike">
                        <a:solidFill>
                          <a:srgbClr val="000000"/>
                        </a:solidFill>
                        <a:effectLst/>
                        <a:latin typeface="+mn-lt"/>
                      </a:endParaRPr>
                    </a:p>
                  </a:txBody>
                  <a:tcPr marL="2011" marR="2011" marT="2011"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r" fontAlgn="b"/>
                      <a:endParaRPr lang="en-US" sz="600" b="1" i="1" u="none" strike="noStrike">
                        <a:solidFill>
                          <a:srgbClr val="000000"/>
                        </a:solidFill>
                        <a:effectLst/>
                        <a:latin typeface="+mn-lt"/>
                      </a:endParaRPr>
                    </a:p>
                  </a:txBody>
                  <a:tcPr marL="2011" marR="2011" marT="2011"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4079812"/>
                  </a:ext>
                </a:extLst>
              </a:tr>
              <a:tr h="111969">
                <a:tc rowSpan="2">
                  <a:txBody>
                    <a:bodyPr/>
                    <a:lstStyle/>
                    <a:p>
                      <a:pPr algn="ctr" fontAlgn="ctr"/>
                      <a:r>
                        <a:rPr lang="en-IN" sz="600" b="1" i="0" u="none" strike="noStrike">
                          <a:solidFill>
                            <a:srgbClr val="000000"/>
                          </a:solidFill>
                          <a:effectLst/>
                          <a:latin typeface="+mn-lt"/>
                        </a:rPr>
                        <a:t>S.No.</a:t>
                      </a:r>
                    </a:p>
                  </a:txBody>
                  <a:tcPr marL="2011" marR="2011" marT="201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IN" sz="600" b="1" i="0" u="none" strike="noStrike">
                          <a:solidFill>
                            <a:srgbClr val="000000"/>
                          </a:solidFill>
                          <a:effectLst/>
                          <a:latin typeface="+mn-lt"/>
                        </a:rPr>
                        <a:t>Particulars</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IN" sz="600" b="1" i="0" u="none" strike="noStrike">
                          <a:solidFill>
                            <a:srgbClr val="000000"/>
                          </a:solidFill>
                          <a:effectLst/>
                          <a:latin typeface="+mn-lt"/>
                        </a:rPr>
                        <a:t>Year ended</a:t>
                      </a:r>
                    </a:p>
                  </a:txBody>
                  <a:tcPr marL="2011" marR="2011" marT="2011"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val="2716429104"/>
                  </a:ext>
                </a:extLst>
              </a:tr>
              <a:tr h="111969">
                <a:tc vMerge="1">
                  <a:txBody>
                    <a:bodyPr/>
                    <a:lstStyle/>
                    <a:p>
                      <a:endParaRPr lang="en-IN"/>
                    </a:p>
                  </a:txBody>
                  <a:tcPr/>
                </a:tc>
                <a:tc vMerge="1">
                  <a:txBody>
                    <a:bodyPr/>
                    <a:lstStyle/>
                    <a:p>
                      <a:endParaRPr lang="en-IN"/>
                    </a:p>
                  </a:txBody>
                  <a:tcPr/>
                </a:tc>
                <a:tc>
                  <a:txBody>
                    <a:bodyPr/>
                    <a:lstStyle/>
                    <a:p>
                      <a:pPr algn="ctr" fontAlgn="ctr"/>
                      <a:r>
                        <a:rPr lang="en-IN" sz="600" b="1" i="0" u="none" strike="noStrike">
                          <a:solidFill>
                            <a:srgbClr val="000000"/>
                          </a:solidFill>
                          <a:effectLst/>
                          <a:latin typeface="+mn-lt"/>
                        </a:rPr>
                        <a:t>31 March 2021</a:t>
                      </a:r>
                    </a:p>
                  </a:txBody>
                  <a:tcPr marL="2011" marR="2011" marT="20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600" b="1" i="0" u="none" strike="noStrike">
                          <a:solidFill>
                            <a:srgbClr val="000000"/>
                          </a:solidFill>
                          <a:effectLst/>
                          <a:latin typeface="+mn-lt"/>
                        </a:rPr>
                        <a:t>31 March 2020</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4054019"/>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IN" sz="600" b="1" i="0" u="none" strike="noStrike">
                          <a:solidFill>
                            <a:srgbClr val="000000"/>
                          </a:solidFill>
                          <a:effectLst/>
                          <a:latin typeface="+mn-lt"/>
                        </a:rPr>
                        <a:t>Income</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IN" sz="600" b="0" i="0" u="none" strike="noStrike">
                          <a:solidFill>
                            <a:srgbClr val="000000"/>
                          </a:solidFill>
                          <a:effectLst/>
                          <a:latin typeface="+mn-lt"/>
                        </a:rPr>
                        <a:t> </a:t>
                      </a:r>
                    </a:p>
                  </a:txBody>
                  <a:tcPr marL="2011" marR="2011" marT="20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IN" sz="600" b="0" i="0" u="none" strike="noStrike">
                          <a:solidFill>
                            <a:srgbClr val="000000"/>
                          </a:solidFill>
                          <a:effectLst/>
                          <a:latin typeface="+mn-lt"/>
                        </a:rPr>
                        <a:t> </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49318911"/>
                  </a:ext>
                </a:extLst>
              </a:tr>
              <a:tr h="111969">
                <a:tc>
                  <a:txBody>
                    <a:bodyPr/>
                    <a:lstStyle/>
                    <a:p>
                      <a:pPr algn="ctr" fontAlgn="b"/>
                      <a:r>
                        <a:rPr lang="en-IN" sz="600" b="1" i="0" u="none" strike="noStrike">
                          <a:solidFill>
                            <a:srgbClr val="000000"/>
                          </a:solidFill>
                          <a:effectLst/>
                          <a:latin typeface="+mn-lt"/>
                        </a:rPr>
                        <a:t>1</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mn-lt"/>
                        </a:rPr>
                        <a:t>Revenue from operations</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20,521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19,150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558341398"/>
                  </a:ext>
                </a:extLst>
              </a:tr>
              <a:tr h="111969">
                <a:tc>
                  <a:txBody>
                    <a:bodyPr/>
                    <a:lstStyle/>
                    <a:p>
                      <a:pPr algn="ctr" fontAlgn="b"/>
                      <a:r>
                        <a:rPr lang="en-IN" sz="600" b="1" i="0" u="none" strike="noStrike">
                          <a:solidFill>
                            <a:srgbClr val="000000"/>
                          </a:solidFill>
                          <a:effectLst/>
                          <a:latin typeface="+mn-lt"/>
                        </a:rPr>
                        <a:t>2</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Other income</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1,036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t"/>
                      <a:r>
                        <a:rPr lang="en-IN" sz="600" b="0" i="0" u="none" strike="noStrike">
                          <a:solidFill>
                            <a:srgbClr val="000000"/>
                          </a:solidFill>
                          <a:effectLst/>
                          <a:latin typeface="+mn-lt"/>
                        </a:rPr>
                        <a:t>                       1,074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2576894"/>
                  </a:ext>
                </a:extLst>
              </a:tr>
              <a:tr h="111969">
                <a:tc>
                  <a:txBody>
                    <a:bodyPr/>
                    <a:lstStyle/>
                    <a:p>
                      <a:pPr algn="ctr" fontAlgn="b"/>
                      <a:r>
                        <a:rPr lang="en-IN" sz="600" b="1" i="0" u="none" strike="noStrike">
                          <a:solidFill>
                            <a:srgbClr val="000000"/>
                          </a:solidFill>
                          <a:effectLst/>
                          <a:latin typeface="+mn-lt"/>
                        </a:rPr>
                        <a:t>3</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Total income (1+2)</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1" i="0" u="none" strike="noStrike">
                          <a:solidFill>
                            <a:srgbClr val="000000"/>
                          </a:solidFill>
                          <a:effectLst/>
                          <a:latin typeface="+mn-lt"/>
                        </a:rPr>
                        <a:t>                    21,557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t"/>
                      <a:r>
                        <a:rPr lang="en-IN" sz="600" b="1" i="0" u="none" strike="noStrike">
                          <a:solidFill>
                            <a:srgbClr val="000000"/>
                          </a:solidFill>
                          <a:effectLst/>
                          <a:latin typeface="+mn-lt"/>
                        </a:rPr>
                        <a:t>                    20,224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38705118"/>
                  </a:ext>
                </a:extLst>
              </a:tr>
              <a:tr h="111969">
                <a:tc>
                  <a:txBody>
                    <a:bodyPr/>
                    <a:lstStyle/>
                    <a:p>
                      <a:pPr algn="ctr" fontAlgn="b"/>
                      <a:r>
                        <a:rPr lang="en-IN" sz="600" b="1" i="0" u="none" strike="noStrike">
                          <a:solidFill>
                            <a:srgbClr val="000000"/>
                          </a:solidFill>
                          <a:effectLst/>
                          <a:latin typeface="+mn-lt"/>
                        </a:rPr>
                        <a:t>4</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Expenses</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262323145"/>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IN" sz="600" b="0" i="0" u="none" strike="noStrike">
                          <a:solidFill>
                            <a:srgbClr val="000000"/>
                          </a:solidFill>
                          <a:effectLst/>
                          <a:latin typeface="+mn-lt"/>
                        </a:rPr>
                        <a:t>Cost of materials consumed</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3,729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3,290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380365517"/>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IN" sz="600" b="0" i="0" u="none" strike="noStrike">
                          <a:solidFill>
                            <a:srgbClr val="000000"/>
                          </a:solidFill>
                          <a:effectLst/>
                          <a:latin typeface="+mn-lt"/>
                        </a:rPr>
                        <a:t>Purchases of stock-in-trade</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1,866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1,278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486184643"/>
                  </a:ext>
                </a:extLst>
              </a:tr>
              <a:tr h="221530">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US" sz="600" b="0" i="0" u="none" strike="noStrike">
                          <a:solidFill>
                            <a:srgbClr val="000000"/>
                          </a:solidFill>
                          <a:effectLst/>
                          <a:latin typeface="+mn-lt"/>
                        </a:rPr>
                        <a:t>Changes in inventories of finished goods,                                                                                                               work-in-progress and stock-in-trade</a:t>
                      </a:r>
                    </a:p>
                  </a:txBody>
                  <a:tcPr marL="2011" marR="2011" marT="201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IN" sz="600" b="0" i="0" u="none" strike="noStrike">
                          <a:solidFill>
                            <a:srgbClr val="000000"/>
                          </a:solidFill>
                          <a:effectLst/>
                          <a:latin typeface="+mn-lt"/>
                        </a:rPr>
                        <a:t>                         (481)</a:t>
                      </a:r>
                    </a:p>
                  </a:txBody>
                  <a:tcPr marL="2011" marR="2011" marT="20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IN" sz="600" b="0" i="0" u="none" strike="noStrike">
                          <a:solidFill>
                            <a:srgbClr val="000000"/>
                          </a:solidFill>
                          <a:effectLst/>
                          <a:latin typeface="+mn-lt"/>
                        </a:rPr>
                        <a:t>                         (752)</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147198990"/>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IN" sz="600" b="0" i="0" u="none" strike="noStrike">
                          <a:solidFill>
                            <a:srgbClr val="000000"/>
                          </a:solidFill>
                          <a:effectLst/>
                          <a:latin typeface="+mn-lt"/>
                        </a:rPr>
                        <a:t>Employee benefits expense</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4,149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3,750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633169587"/>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IN" sz="600" b="0" i="0" u="none" strike="noStrike">
                          <a:solidFill>
                            <a:srgbClr val="000000"/>
                          </a:solidFill>
                          <a:effectLst/>
                          <a:latin typeface="+mn-lt"/>
                        </a:rPr>
                        <a:t>Finance costs</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133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215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245015218"/>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IN" sz="600" b="0" i="0" u="none" strike="noStrike">
                          <a:solidFill>
                            <a:srgbClr val="000000"/>
                          </a:solidFill>
                          <a:effectLst/>
                          <a:latin typeface="+mn-lt"/>
                        </a:rPr>
                        <a:t>Depreciation and amortisation expense</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1,169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998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754677340"/>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IN" sz="600" b="0" i="0" u="none" strike="noStrike">
                          <a:solidFill>
                            <a:srgbClr val="000000"/>
                          </a:solidFill>
                          <a:effectLst/>
                          <a:latin typeface="+mn-lt"/>
                        </a:rPr>
                        <a:t>Other expenses</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5,196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t"/>
                      <a:r>
                        <a:rPr lang="en-IN" sz="600" b="0" i="0" u="none" strike="noStrike">
                          <a:solidFill>
                            <a:srgbClr val="000000"/>
                          </a:solidFill>
                          <a:effectLst/>
                          <a:latin typeface="+mn-lt"/>
                        </a:rPr>
                        <a:t>                       5,758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008739"/>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Total expenses</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1" i="0" u="none" strike="noStrike">
                          <a:solidFill>
                            <a:srgbClr val="000000"/>
                          </a:solidFill>
                          <a:effectLst/>
                          <a:latin typeface="+mn-lt"/>
                        </a:rPr>
                        <a:t>                    15,761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t"/>
                      <a:r>
                        <a:rPr lang="en-IN" sz="600" b="1" i="0" u="none" strike="noStrike">
                          <a:solidFill>
                            <a:srgbClr val="000000"/>
                          </a:solidFill>
                          <a:effectLst/>
                          <a:latin typeface="+mn-lt"/>
                        </a:rPr>
                        <a:t>                    14,537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42201241"/>
                  </a:ext>
                </a:extLst>
              </a:tr>
              <a:tr h="111969">
                <a:tc>
                  <a:txBody>
                    <a:bodyPr/>
                    <a:lstStyle/>
                    <a:p>
                      <a:pPr algn="ctr" fontAlgn="b"/>
                      <a:r>
                        <a:rPr lang="en-IN" sz="600" b="1" i="0" u="none" strike="noStrike">
                          <a:solidFill>
                            <a:srgbClr val="000000"/>
                          </a:solidFill>
                          <a:effectLst/>
                          <a:latin typeface="+mn-lt"/>
                        </a:rPr>
                        <a:t>5</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mn-lt"/>
                        </a:rPr>
                        <a:t>Profit before exceptional items and tax (3-4)</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1" i="0" u="none" strike="noStrike">
                          <a:solidFill>
                            <a:srgbClr val="000000"/>
                          </a:solidFill>
                          <a:effectLst/>
                          <a:latin typeface="+mn-lt"/>
                        </a:rPr>
                        <a:t>                      5,796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tcPr>
                </a:tc>
                <a:tc>
                  <a:txBody>
                    <a:bodyPr/>
                    <a:lstStyle/>
                    <a:p>
                      <a:pPr algn="ctr" fontAlgn="t"/>
                      <a:r>
                        <a:rPr lang="en-IN" sz="600" b="1" i="0" u="none" strike="noStrike">
                          <a:solidFill>
                            <a:srgbClr val="000000"/>
                          </a:solidFill>
                          <a:effectLst/>
                          <a:latin typeface="+mn-lt"/>
                        </a:rPr>
                        <a:t>                      5,687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1755150398"/>
                  </a:ext>
                </a:extLst>
              </a:tr>
              <a:tr h="111969">
                <a:tc>
                  <a:txBody>
                    <a:bodyPr/>
                    <a:lstStyle/>
                    <a:p>
                      <a:pPr algn="ctr" fontAlgn="b"/>
                      <a:r>
                        <a:rPr lang="en-IN" sz="600" b="1" i="0" u="none" strike="noStrike">
                          <a:solidFill>
                            <a:srgbClr val="000000"/>
                          </a:solidFill>
                          <a:effectLst/>
                          <a:latin typeface="+mn-lt"/>
                        </a:rPr>
                        <a:t>6</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Exceptional items </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1" i="0" u="none" strike="noStrike">
                          <a:solidFill>
                            <a:srgbClr val="000000"/>
                          </a:solidFill>
                          <a:effectLst/>
                          <a:latin typeface="+mn-lt"/>
                        </a:rPr>
                        <a:t>                             -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t"/>
                      <a:r>
                        <a:rPr lang="en-IN" sz="600" b="0" i="0" u="none" strike="noStrike">
                          <a:solidFill>
                            <a:srgbClr val="000000"/>
                          </a:solidFill>
                          <a:effectLst/>
                          <a:latin typeface="+mn-lt"/>
                        </a:rPr>
                        <a:t>                             -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4052873"/>
                  </a:ext>
                </a:extLst>
              </a:tr>
              <a:tr h="111969">
                <a:tc>
                  <a:txBody>
                    <a:bodyPr/>
                    <a:lstStyle/>
                    <a:p>
                      <a:pPr algn="ctr" fontAlgn="b"/>
                      <a:r>
                        <a:rPr lang="en-IN" sz="600" b="1" i="0" u="none" strike="noStrike">
                          <a:solidFill>
                            <a:srgbClr val="000000"/>
                          </a:solidFill>
                          <a:effectLst/>
                          <a:latin typeface="+mn-lt"/>
                        </a:rPr>
                        <a:t>7</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Profit before tax (5-6)</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5,796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5,687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44690887"/>
                  </a:ext>
                </a:extLst>
              </a:tr>
              <a:tr h="111969">
                <a:tc>
                  <a:txBody>
                    <a:bodyPr/>
                    <a:lstStyle/>
                    <a:p>
                      <a:pPr algn="ctr" fontAlgn="b"/>
                      <a:r>
                        <a:rPr lang="en-IN" sz="600" b="1" i="0" u="none" strike="noStrike">
                          <a:solidFill>
                            <a:srgbClr val="000000"/>
                          </a:solidFill>
                          <a:effectLst/>
                          <a:latin typeface="+mn-lt"/>
                        </a:rPr>
                        <a:t>8</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IN" sz="600" b="1" i="0" u="none" strike="noStrike">
                          <a:solidFill>
                            <a:srgbClr val="000000"/>
                          </a:solidFill>
                          <a:effectLst/>
                          <a:latin typeface="+mn-lt"/>
                        </a:rPr>
                        <a:t>Tax expense</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525164357"/>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IN" sz="600" b="0" i="0" u="none" strike="noStrike">
                          <a:solidFill>
                            <a:srgbClr val="000000"/>
                          </a:solidFill>
                          <a:effectLst/>
                          <a:latin typeface="+mn-lt"/>
                        </a:rPr>
                        <a:t>(i) Current tax</a:t>
                      </a:r>
                    </a:p>
                  </a:txBody>
                  <a:tcPr marL="18100"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1,408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1,271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77030162"/>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mn-lt"/>
                        </a:rPr>
                        <a:t>(ii) Income-tax for earlier years</a:t>
                      </a:r>
                    </a:p>
                  </a:txBody>
                  <a:tcPr marL="18100"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70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40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929758423"/>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mn-lt"/>
                        </a:rPr>
                        <a:t>(iii) Deferred tax charge /(credit)</a:t>
                      </a:r>
                    </a:p>
                  </a:txBody>
                  <a:tcPr marL="18100"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(106)</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(205)</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021929231"/>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IN" sz="600" b="1" i="0" u="none" strike="noStrike">
                          <a:solidFill>
                            <a:srgbClr val="000000"/>
                          </a:solidFill>
                          <a:effectLst/>
                          <a:latin typeface="+mn-lt"/>
                        </a:rPr>
                        <a:t>Total tax expense</a:t>
                      </a:r>
                    </a:p>
                  </a:txBody>
                  <a:tcPr marL="18100"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1,372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1,106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210063338"/>
                  </a:ext>
                </a:extLst>
              </a:tr>
              <a:tr h="111969">
                <a:tc>
                  <a:txBody>
                    <a:bodyPr/>
                    <a:lstStyle/>
                    <a:p>
                      <a:pPr algn="ctr" fontAlgn="b"/>
                      <a:r>
                        <a:rPr lang="en-IN" sz="600" b="1" i="0" u="none" strike="noStrike">
                          <a:solidFill>
                            <a:srgbClr val="000000"/>
                          </a:solidFill>
                          <a:effectLst/>
                          <a:latin typeface="+mn-lt"/>
                        </a:rPr>
                        <a:t>9</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1" i="0" u="none" strike="noStrike">
                          <a:solidFill>
                            <a:srgbClr val="000000"/>
                          </a:solidFill>
                          <a:effectLst/>
                          <a:latin typeface="+mn-lt"/>
                        </a:rPr>
                        <a:t>Profit for the period/year (7-8)</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4,424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4,581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443764"/>
                  </a:ext>
                </a:extLst>
              </a:tr>
              <a:tr h="111969">
                <a:tc>
                  <a:txBody>
                    <a:bodyPr/>
                    <a:lstStyle/>
                    <a:p>
                      <a:pPr algn="ctr" fontAlgn="b"/>
                      <a:r>
                        <a:rPr lang="en-IN" sz="600" b="1" i="0" u="none" strike="noStrike">
                          <a:solidFill>
                            <a:srgbClr val="000000"/>
                          </a:solidFill>
                          <a:effectLst/>
                          <a:latin typeface="+mn-lt"/>
                        </a:rPr>
                        <a:t>10</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mn-lt"/>
                        </a:rPr>
                        <a:t>Other comprehensive income (net of tax)</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t"/>
                      <a:r>
                        <a:rPr lang="en-IN" sz="600" b="0" i="0" u="none" strike="noStrike">
                          <a:solidFill>
                            <a:srgbClr val="000000"/>
                          </a:solidFill>
                          <a:effectLst/>
                          <a:latin typeface="+mn-lt"/>
                        </a:rPr>
                        <a:t>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81964191"/>
                  </a:ext>
                </a:extLst>
              </a:tr>
              <a:tr h="111969">
                <a:tc>
                  <a:txBody>
                    <a:bodyPr/>
                    <a:lstStyle/>
                    <a:p>
                      <a:pPr algn="ctr" fontAlgn="b"/>
                      <a:r>
                        <a:rPr lang="en-IN" sz="600" b="1"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US" sz="600" b="1" i="0" u="none" strike="noStrike">
                          <a:solidFill>
                            <a:srgbClr val="000000"/>
                          </a:solidFill>
                          <a:effectLst/>
                          <a:latin typeface="+mn-lt"/>
                        </a:rPr>
                        <a:t>A. Items that will not be reclassified subsequently to profit or loss:</a:t>
                      </a:r>
                    </a:p>
                  </a:txBody>
                  <a:tcPr marL="2011" marR="2011" marT="201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IN" sz="600" b="0" i="0" u="none" strike="noStrike">
                          <a:solidFill>
                            <a:srgbClr val="000000"/>
                          </a:solidFill>
                          <a:effectLst/>
                          <a:latin typeface="+mn-lt"/>
                        </a:rPr>
                        <a:t>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00334701"/>
                  </a:ext>
                </a:extLst>
              </a:tr>
              <a:tr h="111969">
                <a:tc>
                  <a:txBody>
                    <a:bodyPr/>
                    <a:lstStyle/>
                    <a:p>
                      <a:pPr algn="ctr" fontAlgn="b"/>
                      <a:r>
                        <a:rPr lang="en-IN" sz="600" b="1"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mn-lt"/>
                        </a:rPr>
                        <a:t>Remeasurement of defined benefit plans</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(8)</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(79)</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705623330"/>
                  </a:ext>
                </a:extLst>
              </a:tr>
              <a:tr h="221530">
                <a:tc>
                  <a:txBody>
                    <a:bodyPr/>
                    <a:lstStyle/>
                    <a:p>
                      <a:pPr algn="ctr" fontAlgn="b"/>
                      <a:r>
                        <a:rPr lang="en-IN" sz="600" b="1"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US" sz="600" b="0" i="0" u="none" strike="noStrike">
                          <a:solidFill>
                            <a:srgbClr val="000000"/>
                          </a:solidFill>
                          <a:effectLst/>
                          <a:latin typeface="+mn-lt"/>
                        </a:rPr>
                        <a:t>Net gains / (losses) from investments in equity instruments designated at Fair value through other comprehensive income (FVTOCI)</a:t>
                      </a:r>
                    </a:p>
                  </a:txBody>
                  <a:tcPr marL="2011" marR="2011" marT="201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IN" sz="600" b="0" i="0" u="none" strike="noStrike">
                          <a:solidFill>
                            <a:srgbClr val="000000"/>
                          </a:solidFill>
                          <a:effectLst/>
                          <a:latin typeface="+mn-lt"/>
                        </a:rPr>
                        <a:t>                          143 </a:t>
                      </a:r>
                    </a:p>
                  </a:txBody>
                  <a:tcPr marL="2011" marR="2011" marT="20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IN" sz="600" b="0" i="0" u="none" strike="noStrike">
                          <a:solidFill>
                            <a:srgbClr val="000000"/>
                          </a:solidFill>
                          <a:effectLst/>
                          <a:latin typeface="+mn-lt"/>
                        </a:rPr>
                        <a:t>                           (20)</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663542263"/>
                  </a:ext>
                </a:extLst>
              </a:tr>
              <a:tr h="111969">
                <a:tc>
                  <a:txBody>
                    <a:bodyPr/>
                    <a:lstStyle/>
                    <a:p>
                      <a:pPr algn="ctr" fontAlgn="b"/>
                      <a:r>
                        <a:rPr lang="en-IN" sz="600" b="1"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US" sz="600" b="0" i="0" u="none" strike="noStrike">
                          <a:solidFill>
                            <a:srgbClr val="000000"/>
                          </a:solidFill>
                          <a:effectLst/>
                          <a:latin typeface="+mn-lt"/>
                        </a:rPr>
                        <a:t>Income-tax relating to items that will not be reclassified to profit or loss</a:t>
                      </a:r>
                    </a:p>
                  </a:txBody>
                  <a:tcPr marL="2011" marR="2011" marT="201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IN" sz="600" b="0" i="0" u="none" strike="noStrike">
                          <a:solidFill>
                            <a:srgbClr val="000000"/>
                          </a:solidFill>
                          <a:effectLst/>
                          <a:latin typeface="+mn-lt"/>
                        </a:rPr>
                        <a:t>                           (10)</a:t>
                      </a:r>
                    </a:p>
                  </a:txBody>
                  <a:tcPr marL="2011" marR="2011" marT="20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IN" sz="600" b="0" i="0" u="none" strike="noStrike">
                          <a:solidFill>
                            <a:srgbClr val="000000"/>
                          </a:solidFill>
                          <a:effectLst/>
                          <a:latin typeface="+mn-lt"/>
                        </a:rPr>
                        <a:t>                            34 </a:t>
                      </a:r>
                    </a:p>
                  </a:txBody>
                  <a:tcPr marL="2011" marR="2011" marT="201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865385"/>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US" sz="600" b="1" i="0" u="none" strike="noStrike">
                          <a:solidFill>
                            <a:srgbClr val="000000"/>
                          </a:solidFill>
                          <a:effectLst/>
                          <a:latin typeface="+mn-lt"/>
                        </a:rPr>
                        <a:t>B. Items that will be reclassified subsequently to profit or loss:</a:t>
                      </a:r>
                    </a:p>
                  </a:txBody>
                  <a:tcPr marL="2011" marR="2011" marT="201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IN" sz="600" b="1" i="0" u="none" strike="noStrike">
                          <a:solidFill>
                            <a:srgbClr val="000000"/>
                          </a:solidFill>
                          <a:effectLst/>
                          <a:latin typeface="+mn-lt"/>
                        </a:rPr>
                        <a:t>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t"/>
                      <a:r>
                        <a:rPr lang="en-IN" sz="600" b="1" i="0" u="none" strike="noStrike">
                          <a:solidFill>
                            <a:srgbClr val="000000"/>
                          </a:solidFill>
                          <a:effectLst/>
                          <a:latin typeface="+mn-lt"/>
                        </a:rPr>
                        <a:t>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46220480"/>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US" sz="600" b="0" i="0" u="none" strike="noStrike">
                          <a:solidFill>
                            <a:srgbClr val="000000"/>
                          </a:solidFill>
                          <a:effectLst/>
                          <a:latin typeface="+mn-lt"/>
                        </a:rPr>
                        <a:t>Exchange differences on translation of foreign operations</a:t>
                      </a:r>
                    </a:p>
                  </a:txBody>
                  <a:tcPr marL="2011" marR="2011" marT="201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(38)</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(80)</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1556013"/>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endParaRPr lang="en-IN" sz="600" b="0" i="0" u="none" strike="noStrike">
                        <a:solidFill>
                          <a:srgbClr val="000000"/>
                        </a:solidFill>
                        <a:effectLst/>
                        <a:latin typeface="+mn-lt"/>
                      </a:endParaRPr>
                    </a:p>
                  </a:txBody>
                  <a:tcPr marL="2011" marR="2011" marT="201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(38)</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(80)</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63287635"/>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mn-lt"/>
                        </a:rPr>
                        <a:t>Total other comprehensive income (net of tax) (A+B)</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87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(145)</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828340742"/>
                  </a:ext>
                </a:extLst>
              </a:tr>
              <a:tr h="111969">
                <a:tc>
                  <a:txBody>
                    <a:bodyPr/>
                    <a:lstStyle/>
                    <a:p>
                      <a:pPr algn="ctr" fontAlgn="b"/>
                      <a:r>
                        <a:rPr lang="en-IN" sz="600" b="1" i="0" u="none" strike="noStrike">
                          <a:solidFill>
                            <a:srgbClr val="000000"/>
                          </a:solidFill>
                          <a:effectLst/>
                          <a:latin typeface="+mn-lt"/>
                        </a:rPr>
                        <a:t>11</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mn-lt"/>
                        </a:rPr>
                        <a:t>Total comprehensive income for the period/ year (9+10)</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4,511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4,436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4958044"/>
                  </a:ext>
                </a:extLst>
              </a:tr>
              <a:tr h="111969">
                <a:tc>
                  <a:txBody>
                    <a:bodyPr/>
                    <a:lstStyle/>
                    <a:p>
                      <a:pPr algn="ctr" fontAlgn="b"/>
                      <a:r>
                        <a:rPr lang="en-IN" sz="600" b="1" i="0" u="none" strike="noStrike">
                          <a:solidFill>
                            <a:srgbClr val="000000"/>
                          </a:solidFill>
                          <a:effectLst/>
                          <a:latin typeface="+mn-lt"/>
                        </a:rPr>
                        <a:t>12</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mn-lt"/>
                        </a:rPr>
                        <a:t>Profit for the period/year attributable to:</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t"/>
                      <a:r>
                        <a:rPr lang="en-IN" sz="600" b="0" i="0" u="none" strike="noStrike">
                          <a:solidFill>
                            <a:srgbClr val="000000"/>
                          </a:solidFill>
                          <a:effectLst/>
                          <a:latin typeface="+mn-lt"/>
                        </a:rPr>
                        <a:t>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80983723"/>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Owners of the Company</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4,409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4,608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281940211"/>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Non-controlling interests*</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15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(27)</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772970710"/>
                  </a:ext>
                </a:extLst>
              </a:tr>
              <a:tr h="111969">
                <a:tc>
                  <a:txBody>
                    <a:bodyPr/>
                    <a:lstStyle/>
                    <a:p>
                      <a:pPr algn="ctr" fontAlgn="b"/>
                      <a:r>
                        <a:rPr lang="en-IN" sz="600" b="1" i="0" u="none" strike="noStrike">
                          <a:solidFill>
                            <a:srgbClr val="000000"/>
                          </a:solidFill>
                          <a:effectLst/>
                          <a:latin typeface="+mn-lt"/>
                        </a:rPr>
                        <a:t>13</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mn-lt"/>
                        </a:rPr>
                        <a:t>Other comprehensive income attributable to:</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951899455"/>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Owners of the Company</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87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(145)</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819815132"/>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Non-controlling interests</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71512908"/>
                  </a:ext>
                </a:extLst>
              </a:tr>
              <a:tr h="111969">
                <a:tc>
                  <a:txBody>
                    <a:bodyPr/>
                    <a:lstStyle/>
                    <a:p>
                      <a:pPr algn="ctr" fontAlgn="b"/>
                      <a:r>
                        <a:rPr lang="en-IN" sz="600" b="1" i="0" u="none" strike="noStrike">
                          <a:solidFill>
                            <a:srgbClr val="000000"/>
                          </a:solidFill>
                          <a:effectLst/>
                          <a:latin typeface="+mn-lt"/>
                        </a:rPr>
                        <a:t>14</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Total comprehensive income attributable to:</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169928840"/>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Owners of the Company</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4,496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4,463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999831651"/>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Non-controlling interests*</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15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(27)</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716445154"/>
                  </a:ext>
                </a:extLst>
              </a:tr>
              <a:tr h="111969">
                <a:tc>
                  <a:txBody>
                    <a:bodyPr/>
                    <a:lstStyle/>
                    <a:p>
                      <a:pPr algn="ctr" fontAlgn="b"/>
                      <a:r>
                        <a:rPr lang="en-IN" sz="600" b="1" i="0" u="none" strike="noStrike">
                          <a:solidFill>
                            <a:srgbClr val="000000"/>
                          </a:solidFill>
                          <a:effectLst/>
                          <a:latin typeface="+mn-lt"/>
                        </a:rPr>
                        <a:t>15</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mn-lt"/>
                        </a:rPr>
                        <a:t>Paid-up equity share capital (face value of ₹2 each)</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365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0" i="0" u="none" strike="noStrike" kern="1200">
                          <a:solidFill>
                            <a:srgbClr val="000000"/>
                          </a:solidFill>
                          <a:effectLst/>
                          <a:latin typeface="+mn-lt"/>
                          <a:ea typeface="+mn-ea"/>
                          <a:cs typeface="+mn-cs"/>
                        </a:rPr>
                        <a:t>                         364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363825165"/>
                  </a:ext>
                </a:extLst>
              </a:tr>
              <a:tr h="111969">
                <a:tc>
                  <a:txBody>
                    <a:bodyPr/>
                    <a:lstStyle/>
                    <a:p>
                      <a:pPr algn="ctr" fontAlgn="b"/>
                      <a:r>
                        <a:rPr lang="en-IN" sz="600" b="1" i="0" u="none" strike="noStrike">
                          <a:solidFill>
                            <a:srgbClr val="000000"/>
                          </a:solidFill>
                          <a:effectLst/>
                          <a:latin typeface="+mn-lt"/>
                        </a:rPr>
                        <a:t>16</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Other equity </a:t>
                      </a:r>
                    </a:p>
                  </a:txBody>
                  <a:tcPr marL="2011" marR="2011" marT="20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40,851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37,371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217209594"/>
                  </a:ext>
                </a:extLst>
              </a:tr>
              <a:tr h="221530">
                <a:tc>
                  <a:txBody>
                    <a:bodyPr/>
                    <a:lstStyle/>
                    <a:p>
                      <a:pPr algn="ctr" fontAlgn="t"/>
                      <a:r>
                        <a:rPr lang="en-IN" sz="600" b="1" i="0" u="none" strike="noStrike">
                          <a:solidFill>
                            <a:srgbClr val="000000"/>
                          </a:solidFill>
                          <a:effectLst/>
                          <a:latin typeface="+mn-lt"/>
                        </a:rPr>
                        <a:t>17</a:t>
                      </a:r>
                    </a:p>
                  </a:txBody>
                  <a:tcPr marL="2011" marR="2011" marT="2011"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US" sz="600" b="1" i="0" u="none" strike="noStrike">
                          <a:solidFill>
                            <a:srgbClr val="000000"/>
                          </a:solidFill>
                          <a:effectLst/>
                          <a:latin typeface="+mn-lt"/>
                        </a:rPr>
                        <a:t>Earnings per share  </a:t>
                      </a:r>
                      <a:br>
                        <a:rPr lang="en-US" sz="600" b="1" i="0" u="none" strike="noStrike">
                          <a:solidFill>
                            <a:srgbClr val="000000"/>
                          </a:solidFill>
                          <a:effectLst/>
                          <a:latin typeface="+mn-lt"/>
                        </a:rPr>
                      </a:br>
                      <a:r>
                        <a:rPr lang="en-US" sz="600" b="1" i="0" u="none" strike="noStrike">
                          <a:solidFill>
                            <a:srgbClr val="000000"/>
                          </a:solidFill>
                          <a:effectLst/>
                          <a:latin typeface="+mn-lt"/>
                        </a:rPr>
                        <a:t>(face value ₹2 each)</a:t>
                      </a:r>
                    </a:p>
                  </a:txBody>
                  <a:tcPr marL="2011" marR="2011" marT="201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algn="ctr" defTabSz="457200" rtl="0" eaLnBrk="1" fontAlgn="t" latinLnBrk="0" hangingPunct="1"/>
                      <a:r>
                        <a:rPr lang="en-IN" sz="600" b="1" i="0" u="none" strike="noStrike" kern="1200">
                          <a:solidFill>
                            <a:srgbClr val="000000"/>
                          </a:solidFill>
                          <a:effectLst/>
                          <a:latin typeface="+mn-lt"/>
                          <a:ea typeface="+mn-ea"/>
                          <a:cs typeface="+mn-cs"/>
                        </a:rPr>
                        <a:t>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821144373"/>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IN" sz="600" b="0" i="0" u="none" strike="noStrike">
                          <a:solidFill>
                            <a:srgbClr val="000000"/>
                          </a:solidFill>
                          <a:effectLst/>
                          <a:latin typeface="+mn-lt"/>
                        </a:rPr>
                        <a:t>Basic (in ₹)</a:t>
                      </a:r>
                    </a:p>
                  </a:txBody>
                  <a:tcPr marL="18100"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24.20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IN" sz="600" b="0" i="0" u="none" strike="noStrike">
                          <a:solidFill>
                            <a:srgbClr val="000000"/>
                          </a:solidFill>
                          <a:effectLst/>
                          <a:latin typeface="+mn-lt"/>
                        </a:rPr>
                        <a:t>                       25.33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320413330"/>
                  </a:ext>
                </a:extLst>
              </a:tr>
              <a:tr h="111969">
                <a:tc>
                  <a:txBody>
                    <a:bodyPr/>
                    <a:lstStyle/>
                    <a:p>
                      <a:pPr algn="ctr" fontAlgn="b"/>
                      <a:r>
                        <a:rPr lang="en-IN" sz="600" b="0" i="0" u="none" strike="noStrike">
                          <a:solidFill>
                            <a:srgbClr val="000000"/>
                          </a:solidFill>
                          <a:effectLst/>
                          <a:latin typeface="+mn-lt"/>
                        </a:rPr>
                        <a:t> </a:t>
                      </a:r>
                    </a:p>
                  </a:txBody>
                  <a:tcPr marL="2011" marR="2011" marT="2011"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l" fontAlgn="ctr"/>
                      <a:r>
                        <a:rPr lang="en-IN" sz="600" b="0" i="0" u="none" strike="noStrike">
                          <a:solidFill>
                            <a:srgbClr val="000000"/>
                          </a:solidFill>
                          <a:effectLst/>
                          <a:latin typeface="+mn-lt"/>
                        </a:rPr>
                        <a:t>Diluted (in ₹)</a:t>
                      </a:r>
                    </a:p>
                  </a:txBody>
                  <a:tcPr marL="18100" marR="2011" marT="20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t"/>
                      <a:r>
                        <a:rPr lang="en-IN" sz="600" b="0" i="0" u="none" strike="noStrike">
                          <a:solidFill>
                            <a:srgbClr val="000000"/>
                          </a:solidFill>
                          <a:effectLst/>
                          <a:latin typeface="+mn-lt"/>
                        </a:rPr>
                        <a:t>                       24.16 </a:t>
                      </a:r>
                    </a:p>
                  </a:txBody>
                  <a:tcPr marL="2011" marR="2011" marT="20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t"/>
                      <a:r>
                        <a:rPr lang="en-IN" sz="600" b="0" i="0" u="none" strike="noStrike">
                          <a:solidFill>
                            <a:srgbClr val="000000"/>
                          </a:solidFill>
                          <a:effectLst/>
                          <a:latin typeface="+mn-lt"/>
                        </a:rPr>
                        <a:t>                       25.26 </a:t>
                      </a:r>
                    </a:p>
                  </a:txBody>
                  <a:tcPr marL="2011" marR="2011" marT="2011"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438838"/>
                  </a:ext>
                </a:extLst>
              </a:tr>
            </a:tbl>
          </a:graphicData>
        </a:graphic>
      </p:graphicFrame>
      <p:graphicFrame>
        <p:nvGraphicFramePr>
          <p:cNvPr id="11" name="Table 10">
            <a:extLst>
              <a:ext uri="{FF2B5EF4-FFF2-40B4-BE49-F238E27FC236}">
                <a16:creationId xmlns:a16="http://schemas.microsoft.com/office/drawing/2014/main" id="{A6398778-A012-407E-B009-BB149790473C}"/>
              </a:ext>
            </a:extLst>
          </p:cNvPr>
          <p:cNvGraphicFramePr>
            <a:graphicFrameLocks noGrp="1"/>
          </p:cNvGraphicFramePr>
          <p:nvPr>
            <p:extLst>
              <p:ext uri="{D42A27DB-BD31-4B8C-83A1-F6EECF244321}">
                <p14:modId xmlns:p14="http://schemas.microsoft.com/office/powerpoint/2010/main" val="3402307253"/>
              </p:ext>
            </p:extLst>
          </p:nvPr>
        </p:nvGraphicFramePr>
        <p:xfrm>
          <a:off x="6185940" y="737991"/>
          <a:ext cx="5694957" cy="5924727"/>
        </p:xfrm>
        <a:graphic>
          <a:graphicData uri="http://schemas.openxmlformats.org/drawingml/2006/table">
            <a:tbl>
              <a:tblPr/>
              <a:tblGrid>
                <a:gridCol w="234147">
                  <a:extLst>
                    <a:ext uri="{9D8B030D-6E8A-4147-A177-3AD203B41FA5}">
                      <a16:colId xmlns:a16="http://schemas.microsoft.com/office/drawing/2014/main" val="526825435"/>
                    </a:ext>
                  </a:extLst>
                </a:gridCol>
                <a:gridCol w="3629265">
                  <a:extLst>
                    <a:ext uri="{9D8B030D-6E8A-4147-A177-3AD203B41FA5}">
                      <a16:colId xmlns:a16="http://schemas.microsoft.com/office/drawing/2014/main" val="3290298729"/>
                    </a:ext>
                  </a:extLst>
                </a:gridCol>
                <a:gridCol w="988618">
                  <a:extLst>
                    <a:ext uri="{9D8B030D-6E8A-4147-A177-3AD203B41FA5}">
                      <a16:colId xmlns:a16="http://schemas.microsoft.com/office/drawing/2014/main" val="501564393"/>
                    </a:ext>
                  </a:extLst>
                </a:gridCol>
                <a:gridCol w="842927">
                  <a:extLst>
                    <a:ext uri="{9D8B030D-6E8A-4147-A177-3AD203B41FA5}">
                      <a16:colId xmlns:a16="http://schemas.microsoft.com/office/drawing/2014/main" val="264333284"/>
                    </a:ext>
                  </a:extLst>
                </a:gridCol>
              </a:tblGrid>
              <a:tr h="266974">
                <a:tc gridSpan="4">
                  <a:txBody>
                    <a:bodyPr/>
                    <a:lstStyle/>
                    <a:p>
                      <a:pPr marL="0" algn="ctr" defTabSz="457200" rtl="0" eaLnBrk="1" fontAlgn="b" latinLnBrk="0" hangingPunct="1"/>
                      <a:r>
                        <a:rPr lang="en-IN" sz="600" b="1" i="0" u="none" strike="noStrike">
                          <a:solidFill>
                            <a:srgbClr val="000000"/>
                          </a:solidFill>
                          <a:effectLst/>
                          <a:latin typeface="+mn-lt"/>
                        </a:rPr>
                        <a:t> </a:t>
                      </a:r>
                      <a:r>
                        <a:rPr lang="en-IN" sz="1100" b="1" u="none" strike="noStrike" kern="1200">
                          <a:solidFill>
                            <a:schemeClr val="lt1"/>
                          </a:solidFill>
                          <a:effectLst/>
                          <a:latin typeface="+mn-lt"/>
                          <a:ea typeface="+mn-ea"/>
                          <a:cs typeface="+mn-cs"/>
                        </a:rPr>
                        <a:t>Consolidated Balance Sheet (₹ </a:t>
                      </a:r>
                      <a:r>
                        <a:rPr lang="en-IN" sz="1100" b="1" u="none" strike="noStrike" kern="1200" err="1">
                          <a:solidFill>
                            <a:schemeClr val="lt1"/>
                          </a:solidFill>
                          <a:effectLst/>
                          <a:latin typeface="+mn-lt"/>
                          <a:ea typeface="+mn-ea"/>
                          <a:cs typeface="+mn-cs"/>
                        </a:rPr>
                        <a:t>mn</a:t>
                      </a:r>
                      <a:r>
                        <a:rPr lang="en-IN" sz="1100" b="1" u="none" strike="noStrike" kern="1200">
                          <a:solidFill>
                            <a:schemeClr val="lt1"/>
                          </a:solidFill>
                          <a:effectLst/>
                          <a:latin typeface="+mn-lt"/>
                          <a:ea typeface="+mn-ea"/>
                          <a:cs typeface="+mn-cs"/>
                        </a:rPr>
                        <a:t>)</a:t>
                      </a:r>
                    </a:p>
                  </a:txBody>
                  <a:tcPr marL="3509" marR="3509" marT="35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hMerge="1">
                  <a:txBody>
                    <a:bodyPr/>
                    <a:lstStyle/>
                    <a:p>
                      <a:endParaRPr lang="en-IN"/>
                    </a:p>
                  </a:txBody>
                  <a:tcPr/>
                </a:tc>
                <a:tc hMerge="1">
                  <a:txBody>
                    <a:bodyPr/>
                    <a:lstStyle/>
                    <a:p>
                      <a:pPr algn="l" fontAlgn="b"/>
                      <a:endParaRPr lang="en-IN" sz="600" b="0" i="0" u="none" strike="noStrike">
                        <a:solidFill>
                          <a:srgbClr val="000000"/>
                        </a:solidFill>
                        <a:effectLst/>
                        <a:latin typeface="+mn-lt"/>
                      </a:endParaRPr>
                    </a:p>
                  </a:txBody>
                  <a:tcPr marL="3509" marR="3509" marT="3509"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IN" sz="600" b="1" i="1" u="none" strike="noStrike">
                        <a:solidFill>
                          <a:srgbClr val="000000"/>
                        </a:solidFill>
                        <a:effectLst/>
                        <a:latin typeface="+mn-lt"/>
                      </a:endParaRPr>
                    </a:p>
                  </a:txBody>
                  <a:tcPr marL="3509" marR="3509" marT="3509"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484576"/>
                  </a:ext>
                </a:extLst>
              </a:tr>
              <a:tr h="115041">
                <a:tc gridSpan="2">
                  <a:txBody>
                    <a:bodyPr/>
                    <a:lstStyle/>
                    <a:p>
                      <a:pPr algn="ctr" fontAlgn="t"/>
                      <a:r>
                        <a:rPr lang="en-IN" sz="600" b="1" i="0" u="none" strike="noStrike">
                          <a:solidFill>
                            <a:srgbClr val="000000"/>
                          </a:solidFill>
                          <a:effectLst/>
                          <a:latin typeface="+mn-lt"/>
                        </a:rPr>
                        <a:t> </a:t>
                      </a:r>
                    </a:p>
                  </a:txBody>
                  <a:tcPr marL="3509" marR="3509" marT="350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a:txBody>
                    <a:bodyPr/>
                    <a:lstStyle/>
                    <a:p>
                      <a:pPr algn="ctr" fontAlgn="ctr"/>
                      <a:r>
                        <a:rPr lang="en-US" sz="600" b="1" i="0" u="none" strike="noStrike">
                          <a:solidFill>
                            <a:srgbClr val="000000"/>
                          </a:solidFill>
                          <a:effectLst/>
                          <a:latin typeface="+mn-lt"/>
                        </a:rPr>
                        <a:t>31 March 2021</a:t>
                      </a:r>
                    </a:p>
                  </a:txBody>
                  <a:tcPr marL="3509" marR="3509" marT="35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1" i="0" u="none" strike="noStrike">
                          <a:solidFill>
                            <a:srgbClr val="000000"/>
                          </a:solidFill>
                          <a:effectLst/>
                          <a:latin typeface="+mn-lt"/>
                        </a:rPr>
                        <a:t>31 March 2020</a:t>
                      </a:r>
                    </a:p>
                  </a:txBody>
                  <a:tcPr marL="3509" marR="3509" marT="3509"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1014362"/>
                  </a:ext>
                </a:extLst>
              </a:tr>
              <a:tr h="95564">
                <a:tc>
                  <a:txBody>
                    <a:bodyPr/>
                    <a:lstStyle/>
                    <a:p>
                      <a:pPr algn="ctr" fontAlgn="b"/>
                      <a:r>
                        <a:rPr lang="en-IN" sz="600" b="1" i="0" u="none" strike="noStrike">
                          <a:solidFill>
                            <a:srgbClr val="000000"/>
                          </a:solidFill>
                          <a:effectLst/>
                          <a:latin typeface="+mn-lt"/>
                        </a:rPr>
                        <a:t> I </a:t>
                      </a:r>
                    </a:p>
                  </a:txBody>
                  <a:tcPr marL="3509" marR="3509" marT="3509"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IN" sz="600" b="1" i="0" u="none" strike="noStrike">
                          <a:solidFill>
                            <a:srgbClr val="000000"/>
                          </a:solidFill>
                          <a:effectLst/>
                          <a:latin typeface="+mn-lt"/>
                        </a:rPr>
                        <a:t>Assets</a:t>
                      </a:r>
                    </a:p>
                  </a:txBody>
                  <a:tcPr marL="3509" marR="3509" marT="350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en-IN" sz="600" b="0"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08294143"/>
                  </a:ext>
                </a:extLst>
              </a:tr>
              <a:tr h="95564">
                <a:tc>
                  <a:txBody>
                    <a:bodyPr/>
                    <a:lstStyle/>
                    <a:p>
                      <a:pPr algn="l" fontAlgn="t"/>
                      <a:r>
                        <a:rPr lang="en-IN" sz="600" b="1" i="0" u="none" strike="noStrike">
                          <a:solidFill>
                            <a:srgbClr val="000000"/>
                          </a:solidFill>
                          <a:effectLst/>
                          <a:latin typeface="+mn-lt"/>
                        </a:rPr>
                        <a:t>  (1)</a:t>
                      </a:r>
                    </a:p>
                  </a:txBody>
                  <a:tcPr marL="3509" marR="3509" marT="3509"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IN" sz="600" b="1" i="0" u="none" strike="noStrike">
                          <a:solidFill>
                            <a:srgbClr val="000000"/>
                          </a:solidFill>
                          <a:effectLst/>
                          <a:latin typeface="+mn-lt"/>
                        </a:rPr>
                        <a:t>Non-current assets</a:t>
                      </a:r>
                    </a:p>
                  </a:txBody>
                  <a:tcPr marL="3509" marR="3509" marT="3509"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0"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154393218"/>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mn-lt"/>
                        </a:rPr>
                        <a:t>(a) Property, plant and equipment</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20,138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15,756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143104762"/>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(b) Capital work-in-progress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2,234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5,180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386606356"/>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(c) Intangible assets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94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88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138942894"/>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(d) Financial assets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0"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9550940"/>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(i)    Investments</a:t>
                      </a:r>
                    </a:p>
                  </a:txBody>
                  <a:tcPr marL="9475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1,594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836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944282942"/>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(ii)   Loans</a:t>
                      </a:r>
                    </a:p>
                  </a:txBody>
                  <a:tcPr marL="9475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158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161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914373011"/>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(iii)  Other financial assets</a:t>
                      </a:r>
                    </a:p>
                  </a:txBody>
                  <a:tcPr marL="9475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43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42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423793763"/>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(e) Other non-current assets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285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IN" sz="600" b="0" i="0" u="none" strike="noStrike">
                          <a:solidFill>
                            <a:srgbClr val="000000"/>
                          </a:solidFill>
                          <a:effectLst/>
                          <a:latin typeface="+mn-lt"/>
                        </a:rPr>
                        <a:t>                   559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972248"/>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Total non-current assets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                   24,546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               22,622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592917"/>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1"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10030344"/>
                  </a:ext>
                </a:extLst>
              </a:tr>
              <a:tr h="95564">
                <a:tc>
                  <a:txBody>
                    <a:bodyPr/>
                    <a:lstStyle/>
                    <a:p>
                      <a:pPr algn="ctr" fontAlgn="b"/>
                      <a:r>
                        <a:rPr lang="en-IN" sz="600" b="1" i="0" u="none" strike="noStrike">
                          <a:solidFill>
                            <a:srgbClr val="000000"/>
                          </a:solidFill>
                          <a:effectLst/>
                          <a:latin typeface="+mn-lt"/>
                        </a:rPr>
                        <a:t>  (2)</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Current assets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0"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087137252"/>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(a) Inventories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7,982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5,580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592670326"/>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(b) Financial assets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0"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786047420"/>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a:t>
                      </a:r>
                      <a:r>
                        <a:rPr lang="en-IN" sz="600" b="0" i="0" u="none" strike="noStrike" err="1">
                          <a:solidFill>
                            <a:srgbClr val="000000"/>
                          </a:solidFill>
                          <a:effectLst/>
                          <a:latin typeface="+mn-lt"/>
                        </a:rPr>
                        <a:t>i</a:t>
                      </a:r>
                      <a:r>
                        <a:rPr lang="en-IN" sz="600" b="0" i="0" u="none" strike="noStrike">
                          <a:solidFill>
                            <a:srgbClr val="000000"/>
                          </a:solidFill>
                          <a:effectLst/>
                          <a:latin typeface="+mn-lt"/>
                        </a:rPr>
                        <a:t>)   Investments</a:t>
                      </a:r>
                    </a:p>
                  </a:txBody>
                  <a:tcPr marL="9475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1,443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287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023313051"/>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(ii)  Trade receivables</a:t>
                      </a:r>
                    </a:p>
                  </a:txBody>
                  <a:tcPr marL="9475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4,129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5,513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702625320"/>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mn-lt"/>
                        </a:rPr>
                        <a:t>(iii)  Cash and cash equivalents</a:t>
                      </a:r>
                    </a:p>
                  </a:txBody>
                  <a:tcPr marL="9475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258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198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926887475"/>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mn-lt"/>
                        </a:rPr>
                        <a:t>(iv)  Bank balances other than (iii) above</a:t>
                      </a:r>
                    </a:p>
                  </a:txBody>
                  <a:tcPr marL="9475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2,577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462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239053055"/>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(v)   Loans</a:t>
                      </a:r>
                    </a:p>
                  </a:txBody>
                  <a:tcPr marL="9475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131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84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578143278"/>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(vi)  Other financial assets</a:t>
                      </a:r>
                    </a:p>
                  </a:txBody>
                  <a:tcPr marL="9475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4,270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8,588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78597145"/>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(c) Other current assets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2,583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IN" sz="600" b="0" i="0" u="none" strike="noStrike">
                          <a:solidFill>
                            <a:srgbClr val="000000"/>
                          </a:solidFill>
                          <a:effectLst/>
                          <a:latin typeface="+mn-lt"/>
                        </a:rPr>
                        <a:t>                2,544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466079"/>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Total current assets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                   23,373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               23,256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419187"/>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7717427"/>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Total assets</a:t>
                      </a:r>
                    </a:p>
                  </a:txBody>
                  <a:tcPr marL="3509" marR="3509" marT="350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                   47,919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               45,878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619277"/>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IN" sz="600" b="1" i="0" u="none" strike="noStrike">
                          <a:solidFill>
                            <a:srgbClr val="000000"/>
                          </a:solidFill>
                          <a:effectLst/>
                          <a:latin typeface="+mn-lt"/>
                        </a:rPr>
                        <a:t> </a:t>
                      </a:r>
                    </a:p>
                  </a:txBody>
                  <a:tcPr marL="3509" marR="3509" marT="350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en-IN" sz="600" b="1"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87087799"/>
                  </a:ext>
                </a:extLst>
              </a:tr>
              <a:tr h="95564">
                <a:tc>
                  <a:txBody>
                    <a:bodyPr/>
                    <a:lstStyle/>
                    <a:p>
                      <a:pPr algn="l" fontAlgn="b"/>
                      <a:r>
                        <a:rPr lang="en-IN" sz="600" b="1" i="0" u="none" strike="noStrike">
                          <a:solidFill>
                            <a:srgbClr val="000000"/>
                          </a:solidFill>
                          <a:effectLst/>
                          <a:latin typeface="+mn-lt"/>
                        </a:rPr>
                        <a:t>II</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EQUITY AND LIABILITIES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0"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577191013"/>
                  </a:ext>
                </a:extLst>
              </a:tr>
              <a:tr h="95564">
                <a:tc>
                  <a:txBody>
                    <a:bodyPr/>
                    <a:lstStyle/>
                    <a:p>
                      <a:pPr algn="ctr" fontAlgn="b"/>
                      <a:r>
                        <a:rPr lang="en-IN" sz="600" b="1" i="0" u="none" strike="noStrike">
                          <a:solidFill>
                            <a:srgbClr val="000000"/>
                          </a:solidFill>
                          <a:effectLst/>
                          <a:latin typeface="+mn-lt"/>
                        </a:rPr>
                        <a:t>  (1)</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en-IN" sz="600" b="1" i="0" u="none" strike="noStrike">
                          <a:solidFill>
                            <a:srgbClr val="000000"/>
                          </a:solidFill>
                          <a:effectLst/>
                          <a:latin typeface="+mn-lt"/>
                        </a:rPr>
                        <a:t>Equity</a:t>
                      </a:r>
                    </a:p>
                  </a:txBody>
                  <a:tcPr marL="3509" marR="3509" marT="3509"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0"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549820271"/>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(a) Equity share capital</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365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364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281135772"/>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(b) Other equity</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40,851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IN" sz="600" b="0" i="0" u="none" strike="noStrike">
                          <a:solidFill>
                            <a:srgbClr val="000000"/>
                          </a:solidFill>
                          <a:effectLst/>
                          <a:latin typeface="+mn-lt"/>
                        </a:rPr>
                        <a:t>               37,371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4381203"/>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600" b="1" i="0" u="none" strike="noStrike">
                          <a:solidFill>
                            <a:srgbClr val="000000"/>
                          </a:solidFill>
                          <a:effectLst/>
                          <a:latin typeface="+mn-lt"/>
                        </a:rPr>
                        <a:t>Equity attributable to owners of the Company</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                   41,216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IN" sz="600" b="1" i="0" u="none" strike="noStrike">
                          <a:solidFill>
                            <a:srgbClr val="000000"/>
                          </a:solidFill>
                          <a:effectLst/>
                          <a:latin typeface="+mn-lt"/>
                        </a:rPr>
                        <a:t>               37,735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65072884"/>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(c) Non-controlling interest</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18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IN" sz="600" b="0" i="0" u="none" strike="noStrike">
                          <a:solidFill>
                            <a:srgbClr val="000000"/>
                          </a:solidFill>
                          <a:effectLst/>
                          <a:latin typeface="+mn-lt"/>
                        </a:rPr>
                        <a:t>                   112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912919"/>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Total equity</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                   41,234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               37,847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7333813"/>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1"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65334624"/>
                  </a:ext>
                </a:extLst>
              </a:tr>
              <a:tr h="95564">
                <a:tc>
                  <a:txBody>
                    <a:bodyPr/>
                    <a:lstStyle/>
                    <a:p>
                      <a:pPr algn="ctr" fontAlgn="b"/>
                      <a:r>
                        <a:rPr lang="en-IN" sz="600" b="0" i="0" u="none" strike="noStrike">
                          <a:solidFill>
                            <a:srgbClr val="000000"/>
                          </a:solidFill>
                          <a:effectLst/>
                          <a:latin typeface="+mn-lt"/>
                        </a:rPr>
                        <a:t>  (2)</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Liabilities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1"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708213656"/>
                  </a:ext>
                </a:extLst>
              </a:tr>
              <a:tr h="95564">
                <a:tc>
                  <a:txBody>
                    <a:bodyPr/>
                    <a:lstStyle/>
                    <a:p>
                      <a:pPr algn="ctr" fontAlgn="b"/>
                      <a:r>
                        <a:rPr lang="en-IN" sz="600" b="1"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(A) Non-current liabilities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0"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06510157"/>
                  </a:ext>
                </a:extLst>
              </a:tr>
              <a:tr h="95564">
                <a:tc>
                  <a:txBody>
                    <a:bodyPr/>
                    <a:lstStyle/>
                    <a:p>
                      <a:pPr algn="ctr" fontAlgn="b"/>
                      <a:r>
                        <a:rPr lang="en-IN" sz="600" b="1"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(a) Financial liabilities</a:t>
                      </a:r>
                    </a:p>
                  </a:txBody>
                  <a:tcPr marL="63170"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0"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738005651"/>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(i)  Borrowings</a:t>
                      </a:r>
                    </a:p>
                  </a:txBody>
                  <a:tcPr marL="126340"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9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9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935752974"/>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(ii) Other financial liabilities</a:t>
                      </a:r>
                    </a:p>
                  </a:txBody>
                  <a:tcPr marL="126340"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11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8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089286503"/>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(b) Provisions</a:t>
                      </a:r>
                    </a:p>
                  </a:txBody>
                  <a:tcPr marL="63170"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996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902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820141224"/>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mn-lt"/>
                        </a:rPr>
                        <a:t>(c) Deferred tax liabilities, net</a:t>
                      </a:r>
                    </a:p>
                  </a:txBody>
                  <a:tcPr marL="63170"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413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IN" sz="600" b="0" i="0" u="none" strike="noStrike">
                          <a:solidFill>
                            <a:srgbClr val="000000"/>
                          </a:solidFill>
                          <a:effectLst/>
                          <a:latin typeface="+mn-lt"/>
                        </a:rPr>
                        <a:t>                   259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2142110"/>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Total non-current liabilities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                     1,429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                1,178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2724552"/>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1"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06483051"/>
                  </a:ext>
                </a:extLst>
              </a:tr>
              <a:tr h="95564">
                <a:tc>
                  <a:txBody>
                    <a:bodyPr/>
                    <a:lstStyle/>
                    <a:p>
                      <a:pPr algn="ctr" fontAlgn="b"/>
                      <a:r>
                        <a:rPr lang="en-IN" sz="600" b="1"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(B) Current liabilities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0"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38491159"/>
                  </a:ext>
                </a:extLst>
              </a:tr>
              <a:tr h="95564">
                <a:tc>
                  <a:txBody>
                    <a:bodyPr/>
                    <a:lstStyle/>
                    <a:p>
                      <a:pPr algn="ctr" fontAlgn="b"/>
                      <a:r>
                        <a:rPr lang="en-IN" sz="600" b="1"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(a) Financial liabilities</a:t>
                      </a:r>
                    </a:p>
                  </a:txBody>
                  <a:tcPr marL="63170"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0"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479764147"/>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(i)  Borrowings</a:t>
                      </a:r>
                    </a:p>
                  </a:txBody>
                  <a:tcPr marL="15792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2,667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3,150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69931935"/>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(ii) Trade payables</a:t>
                      </a:r>
                    </a:p>
                  </a:txBody>
                  <a:tcPr marL="15792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0"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814312011"/>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mn-lt"/>
                        </a:rPr>
                        <a:t>- Dues of micro and small enterprises</a:t>
                      </a:r>
                    </a:p>
                  </a:txBody>
                  <a:tcPr marL="22109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75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21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337712888"/>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mn-lt"/>
                        </a:rPr>
                        <a:t>- Dues of creditors other than micro and small enterprises</a:t>
                      </a:r>
                    </a:p>
                  </a:txBody>
                  <a:tcPr marL="22109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1,387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2,533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820774107"/>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(iii) Other financial liabilities</a:t>
                      </a:r>
                    </a:p>
                  </a:txBody>
                  <a:tcPr marL="15792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864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825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960053195"/>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(b) Other current liabilities</a:t>
                      </a:r>
                    </a:p>
                  </a:txBody>
                  <a:tcPr marL="9475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122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134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5505435"/>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0" i="0" u="none" strike="noStrike">
                          <a:solidFill>
                            <a:srgbClr val="000000"/>
                          </a:solidFill>
                          <a:effectLst/>
                          <a:latin typeface="+mn-lt"/>
                        </a:rPr>
                        <a:t>(c) Provisions</a:t>
                      </a:r>
                    </a:p>
                  </a:txBody>
                  <a:tcPr marL="9475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128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105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435193203"/>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fr-FR" sz="600" b="0" i="0" u="none" strike="noStrike">
                          <a:solidFill>
                            <a:srgbClr val="000000"/>
                          </a:solidFill>
                          <a:effectLst/>
                          <a:latin typeface="+mn-lt"/>
                        </a:rPr>
                        <a:t>(d) Current tax liabilities, net</a:t>
                      </a:r>
                    </a:p>
                  </a:txBody>
                  <a:tcPr marL="94755"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0" i="0" u="none" strike="noStrike">
                          <a:solidFill>
                            <a:srgbClr val="000000"/>
                          </a:solidFill>
                          <a:effectLst/>
                          <a:latin typeface="+mn-lt"/>
                        </a:rPr>
                        <a:t>                         13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IN" sz="600" b="0" i="0" u="none" strike="noStrike">
                          <a:solidFill>
                            <a:srgbClr val="000000"/>
                          </a:solidFill>
                          <a:effectLst/>
                          <a:latin typeface="+mn-lt"/>
                        </a:rPr>
                        <a:t>                     85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586471"/>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Total current liabilities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                     5,256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                6,853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1813862"/>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50789151"/>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Total liabilities</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                     6,685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IN" sz="600" b="1" i="0" u="none" strike="noStrike">
                          <a:solidFill>
                            <a:srgbClr val="000000"/>
                          </a:solidFill>
                          <a:effectLst/>
                          <a:latin typeface="+mn-lt"/>
                        </a:rPr>
                        <a:t>                8,031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873602297"/>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IN" sz="600" b="1" i="0" u="none" strike="noStrike">
                          <a:solidFill>
                            <a:srgbClr val="000000"/>
                          </a:solidFill>
                          <a:effectLst/>
                          <a:latin typeface="+mn-lt"/>
                        </a:rPr>
                        <a:t> </a:t>
                      </a:r>
                    </a:p>
                  </a:txBody>
                  <a:tcPr marL="3509" marR="3509" marT="350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IN" sz="600" b="1" i="0" u="none" strike="noStrike">
                        <a:solidFill>
                          <a:srgbClr val="000000"/>
                        </a:solidFill>
                        <a:effectLst/>
                        <a:latin typeface="+mn-lt"/>
                      </a:endParaRP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8270954"/>
                  </a:ext>
                </a:extLst>
              </a:tr>
              <a:tr h="95564">
                <a:tc>
                  <a:txBody>
                    <a:bodyPr/>
                    <a:lstStyle/>
                    <a:p>
                      <a:pPr algn="ctr" fontAlgn="b"/>
                      <a:r>
                        <a:rPr lang="en-IN" sz="600" b="0" i="0" u="none" strike="noStrike">
                          <a:solidFill>
                            <a:srgbClr val="000000"/>
                          </a:solidFill>
                          <a:effectLst/>
                          <a:latin typeface="+mn-lt"/>
                        </a:rPr>
                        <a:t> </a:t>
                      </a:r>
                    </a:p>
                  </a:txBody>
                  <a:tcPr marL="3509" marR="3509" marT="3509"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Total equity and liabilities</a:t>
                      </a:r>
                    </a:p>
                  </a:txBody>
                  <a:tcPr marL="3509" marR="3509" marT="3509" marB="0" anchor="b">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                   47,919 </a:t>
                      </a:r>
                    </a:p>
                  </a:txBody>
                  <a:tcPr marL="3509" marR="3509" marT="35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600" b="1" i="0" u="none" strike="noStrike">
                          <a:solidFill>
                            <a:srgbClr val="000000"/>
                          </a:solidFill>
                          <a:effectLst/>
                          <a:latin typeface="+mn-lt"/>
                        </a:rPr>
                        <a:t>               45,878 </a:t>
                      </a:r>
                    </a:p>
                  </a:txBody>
                  <a:tcPr marL="3509" marR="3509" marT="3509"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704435"/>
                  </a:ext>
                </a:extLst>
              </a:tr>
            </a:tbl>
          </a:graphicData>
        </a:graphic>
      </p:graphicFrame>
    </p:spTree>
    <p:extLst>
      <p:ext uri="{BB962C8B-B14F-4D97-AF65-F5344CB8AC3E}">
        <p14:creationId xmlns:p14="http://schemas.microsoft.com/office/powerpoint/2010/main" val="1016901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AB60-7FB2-4C40-A3C5-0DF9A022DCA3}"/>
              </a:ext>
            </a:extLst>
          </p:cNvPr>
          <p:cNvSpPr>
            <a:spLocks noGrp="1"/>
          </p:cNvSpPr>
          <p:nvPr>
            <p:ph type="title"/>
          </p:nvPr>
        </p:nvSpPr>
        <p:spPr>
          <a:xfrm>
            <a:off x="-5621" y="5405"/>
            <a:ext cx="10692000" cy="720000"/>
          </a:xfrm>
          <a:solidFill>
            <a:srgbClr val="2E3192"/>
          </a:solidFill>
        </p:spPr>
        <p:txBody>
          <a:bodyPr anchor="ctr">
            <a:normAutofit/>
          </a:bodyPr>
          <a:lstStyle/>
          <a:p>
            <a:r>
              <a:rPr lang="en-US" sz="2800">
                <a:solidFill>
                  <a:schemeClr val="bg1"/>
                </a:solidFill>
              </a:rPr>
              <a:t>QUARTERLY FINANCIAL SUMMARY</a:t>
            </a:r>
            <a:endParaRPr lang="en-IN" sz="2800">
              <a:solidFill>
                <a:schemeClr val="bg1"/>
              </a:solidFill>
            </a:endParaRPr>
          </a:p>
        </p:txBody>
      </p:sp>
      <p:graphicFrame>
        <p:nvGraphicFramePr>
          <p:cNvPr id="6" name="Table 5">
            <a:extLst>
              <a:ext uri="{FF2B5EF4-FFF2-40B4-BE49-F238E27FC236}">
                <a16:creationId xmlns:a16="http://schemas.microsoft.com/office/drawing/2014/main" id="{C725C5FA-9FBE-4224-AA44-CE646CB1DFF1}"/>
              </a:ext>
            </a:extLst>
          </p:cNvPr>
          <p:cNvGraphicFramePr>
            <a:graphicFrameLocks noGrp="1"/>
          </p:cNvGraphicFramePr>
          <p:nvPr>
            <p:extLst>
              <p:ext uri="{D42A27DB-BD31-4B8C-83A1-F6EECF244321}">
                <p14:modId xmlns:p14="http://schemas.microsoft.com/office/powerpoint/2010/main" val="1613339444"/>
              </p:ext>
            </p:extLst>
          </p:nvPr>
        </p:nvGraphicFramePr>
        <p:xfrm>
          <a:off x="6368142" y="1279071"/>
          <a:ext cx="4331039" cy="3147990"/>
        </p:xfrm>
        <a:graphic>
          <a:graphicData uri="http://schemas.openxmlformats.org/drawingml/2006/table">
            <a:tbl>
              <a:tblPr firstRow="1" firstCol="1">
                <a:tableStyleId>{5DA37D80-6434-44D0-A028-1B22A696006F}</a:tableStyleId>
              </a:tblPr>
              <a:tblGrid>
                <a:gridCol w="1715722">
                  <a:extLst>
                    <a:ext uri="{9D8B030D-6E8A-4147-A177-3AD203B41FA5}">
                      <a16:colId xmlns:a16="http://schemas.microsoft.com/office/drawing/2014/main" val="4006897625"/>
                    </a:ext>
                  </a:extLst>
                </a:gridCol>
                <a:gridCol w="681880">
                  <a:extLst>
                    <a:ext uri="{9D8B030D-6E8A-4147-A177-3AD203B41FA5}">
                      <a16:colId xmlns:a16="http://schemas.microsoft.com/office/drawing/2014/main" val="998267733"/>
                    </a:ext>
                  </a:extLst>
                </a:gridCol>
                <a:gridCol w="599325">
                  <a:extLst>
                    <a:ext uri="{9D8B030D-6E8A-4147-A177-3AD203B41FA5}">
                      <a16:colId xmlns:a16="http://schemas.microsoft.com/office/drawing/2014/main" val="2406707884"/>
                    </a:ext>
                  </a:extLst>
                </a:gridCol>
                <a:gridCol w="667056">
                  <a:extLst>
                    <a:ext uri="{9D8B030D-6E8A-4147-A177-3AD203B41FA5}">
                      <a16:colId xmlns:a16="http://schemas.microsoft.com/office/drawing/2014/main" val="3066135733"/>
                    </a:ext>
                  </a:extLst>
                </a:gridCol>
                <a:gridCol w="667056">
                  <a:extLst>
                    <a:ext uri="{9D8B030D-6E8A-4147-A177-3AD203B41FA5}">
                      <a16:colId xmlns:a16="http://schemas.microsoft.com/office/drawing/2014/main" val="2952491563"/>
                    </a:ext>
                  </a:extLst>
                </a:gridCol>
              </a:tblGrid>
              <a:tr h="231321">
                <a:tc gridSpan="5">
                  <a:txBody>
                    <a:bodyPr/>
                    <a:lstStyle/>
                    <a:p>
                      <a:pPr algn="ctr" fontAlgn="t"/>
                      <a:r>
                        <a:rPr lang="en-US" sz="1100" u="none" strike="noStrike" dirty="0">
                          <a:solidFill>
                            <a:schemeClr val="bg1"/>
                          </a:solidFill>
                          <a:effectLst/>
                        </a:rPr>
                        <a:t>CONSOLIDATED FINANCIAL RESULTS (₹ </a:t>
                      </a:r>
                      <a:r>
                        <a:rPr lang="en-US" sz="1100" u="none" strike="noStrike" dirty="0" err="1">
                          <a:solidFill>
                            <a:schemeClr val="bg1"/>
                          </a:solidFill>
                          <a:effectLst/>
                        </a:rPr>
                        <a:t>mn</a:t>
                      </a:r>
                      <a:r>
                        <a:rPr lang="en-US" sz="1100" u="none" strike="noStrike" dirty="0">
                          <a:solidFill>
                            <a:schemeClr val="bg1"/>
                          </a:solidFill>
                          <a:effectLst/>
                        </a:rPr>
                        <a:t>)</a:t>
                      </a:r>
                      <a:endParaRPr lang="en-IN" sz="1100" b="0" i="0" u="none" strike="noStrike" dirty="0">
                        <a:solidFill>
                          <a:schemeClr val="bg1"/>
                        </a:solidFill>
                        <a:effectLst/>
                        <a:latin typeface="Arial" panose="020B0604020202020204" pitchFamily="34" charset="0"/>
                      </a:endParaRPr>
                    </a:p>
                  </a:txBody>
                  <a:tcPr marL="9525" marR="9525" marT="9525" marB="0" anchor="ctr">
                    <a:solidFill>
                      <a:srgbClr val="2E83C3"/>
                    </a:solidFill>
                  </a:tcPr>
                </a:tc>
                <a:tc hMerge="1">
                  <a:txBody>
                    <a:bodyPr/>
                    <a:lstStyle/>
                    <a:p>
                      <a:endParaRPr lang="en-IN"/>
                    </a:p>
                  </a:txBody>
                  <a:tcPr/>
                </a:tc>
                <a:tc hMerge="1">
                  <a:txBody>
                    <a:bodyPr/>
                    <a:lstStyle/>
                    <a:p>
                      <a:endParaRPr lang="en-US"/>
                    </a:p>
                  </a:txBody>
                  <a:tcPr/>
                </a:tc>
                <a:tc hMerge="1">
                  <a:txBody>
                    <a:bodyPr/>
                    <a:lstStyle/>
                    <a:p>
                      <a:endParaRPr lang="en-US"/>
                    </a:p>
                  </a:txBody>
                  <a:tcPr/>
                </a:tc>
                <a:tc hMerge="1">
                  <a:txBody>
                    <a:bodyPr/>
                    <a:lstStyle/>
                    <a:p>
                      <a:pPr algn="ctr" fontAlgn="ctr"/>
                      <a:endParaRPr lang="en-IN" sz="1100" b="1" i="0" u="none" strike="noStrike">
                        <a:solidFill>
                          <a:srgbClr val="FFFF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74097088"/>
                  </a:ext>
                </a:extLst>
              </a:tr>
              <a:tr h="354444">
                <a:tc>
                  <a:txBody>
                    <a:bodyPr/>
                    <a:lstStyle/>
                    <a:p>
                      <a:pPr algn="l" fontAlgn="t"/>
                      <a:endParaRPr lang="en-IN" sz="1100" b="0" i="0" u="none" strike="noStrike">
                        <a:solidFill>
                          <a:schemeClr val="bg1"/>
                        </a:solidFill>
                        <a:effectLst/>
                        <a:latin typeface="Arial" panose="020B0604020202020204" pitchFamily="34" charset="0"/>
                      </a:endParaRPr>
                    </a:p>
                  </a:txBody>
                  <a:tcPr marL="9525" marR="9525" marT="9525" marB="0">
                    <a:solidFill>
                      <a:srgbClr val="2E83C3"/>
                    </a:solidFill>
                  </a:tcPr>
                </a:tc>
                <a:tc>
                  <a:txBody>
                    <a:bodyPr/>
                    <a:lstStyle/>
                    <a:p>
                      <a:pPr lvl="0" algn="r">
                        <a:buNone/>
                      </a:pPr>
                      <a:r>
                        <a:rPr lang="en-IN" sz="1100" u="none" strike="noStrike" dirty="0">
                          <a:solidFill>
                            <a:schemeClr val="bg1"/>
                          </a:solidFill>
                          <a:effectLst/>
                        </a:rPr>
                        <a:t>Q1FY22 </a:t>
                      </a:r>
                      <a:endParaRPr lang="en-IN" sz="1100" b="1" i="0" u="none" strike="noStrike" dirty="0">
                        <a:solidFill>
                          <a:schemeClr val="bg1"/>
                        </a:solidFill>
                        <a:effectLst/>
                        <a:latin typeface="+mn-lt"/>
                      </a:endParaRPr>
                    </a:p>
                  </a:txBody>
                  <a:tcPr marL="0" marR="0" marT="0" marB="0" anchor="ctr">
                    <a:solidFill>
                      <a:srgbClr val="2E83C3"/>
                    </a:solidFill>
                  </a:tcPr>
                </a:tc>
                <a:tc>
                  <a:txBody>
                    <a:bodyPr/>
                    <a:lstStyle/>
                    <a:p>
                      <a:pPr lvl="0" algn="r">
                        <a:buNone/>
                      </a:pPr>
                      <a:r>
                        <a:rPr lang="en-IN" sz="1100" u="none" strike="noStrike" dirty="0">
                          <a:solidFill>
                            <a:schemeClr val="bg1"/>
                          </a:solidFill>
                          <a:effectLst/>
                        </a:rPr>
                        <a:t>Q1FY21</a:t>
                      </a:r>
                      <a:endParaRPr lang="en-IN" sz="1100" b="1" i="0" u="none" strike="noStrike" dirty="0">
                        <a:solidFill>
                          <a:schemeClr val="bg1"/>
                        </a:solidFill>
                        <a:effectLst/>
                        <a:latin typeface="+mn-lt"/>
                      </a:endParaRPr>
                    </a:p>
                  </a:txBody>
                  <a:tcPr marL="0" marR="0" marT="0" marB="0" anchor="ctr">
                    <a:solidFill>
                      <a:srgbClr val="2E83C3"/>
                    </a:solidFill>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en-IN" sz="1100" b="1" u="none" strike="noStrike" kern="1200" dirty="0">
                          <a:solidFill>
                            <a:schemeClr val="bg1"/>
                          </a:solidFill>
                          <a:effectLst/>
                          <a:latin typeface="+mn-lt"/>
                          <a:ea typeface="+mn-ea"/>
                          <a:cs typeface="+mn-cs"/>
                        </a:rPr>
                        <a:t>FY21</a:t>
                      </a:r>
                    </a:p>
                  </a:txBody>
                  <a:tcPr marL="0" marR="0" marT="0" marB="0" anchor="ctr">
                    <a:solidFill>
                      <a:srgbClr val="2E83C3"/>
                    </a:solidFill>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en-IN" sz="1100" b="1" u="none" strike="noStrike" kern="1200" dirty="0">
                          <a:solidFill>
                            <a:schemeClr val="bg1"/>
                          </a:solidFill>
                          <a:effectLst/>
                          <a:latin typeface="+mn-lt"/>
                          <a:ea typeface="+mn-ea"/>
                          <a:cs typeface="+mn-cs"/>
                        </a:rPr>
                        <a:t> FY20 </a:t>
                      </a:r>
                    </a:p>
                  </a:txBody>
                  <a:tcPr marL="0" marR="0" marT="0" marB="0" anchor="ctr">
                    <a:solidFill>
                      <a:srgbClr val="2E83C3"/>
                    </a:solidFill>
                  </a:tcPr>
                </a:tc>
                <a:extLst>
                  <a:ext uri="{0D108BD9-81ED-4DB2-BD59-A6C34878D82A}">
                    <a16:rowId xmlns:a16="http://schemas.microsoft.com/office/drawing/2014/main" val="1756000549"/>
                  </a:ext>
                </a:extLst>
              </a:tr>
              <a:tr h="512445">
                <a:tc>
                  <a:txBody>
                    <a:bodyPr/>
                    <a:lstStyle/>
                    <a:p>
                      <a:pPr algn="l" fontAlgn="ctr"/>
                      <a:r>
                        <a:rPr lang="en-IN" sz="1100" b="1" u="none" strike="noStrike" dirty="0">
                          <a:effectLst/>
                        </a:rPr>
                        <a:t>Total Revenues</a:t>
                      </a:r>
                      <a:endParaRPr lang="en-IN" sz="1100" b="1" i="0" u="none" strike="noStrike" dirty="0">
                        <a:solidFill>
                          <a:srgbClr val="000000"/>
                        </a:solidFill>
                        <a:effectLst/>
                        <a:latin typeface="Arial" panose="020B0604020202020204" pitchFamily="34" charset="0"/>
                      </a:endParaRPr>
                    </a:p>
                  </a:txBody>
                  <a:tcPr marL="9525" marR="9525" marT="9525" marB="0" anchor="ctr"/>
                </a:tc>
                <a:tc>
                  <a:txBody>
                    <a:bodyPr/>
                    <a:lstStyle/>
                    <a:p>
                      <a:pPr marL="0" algn="r" defTabSz="457200" rtl="0" eaLnBrk="1" fontAlgn="b" latinLnBrk="0" hangingPunct="1"/>
                      <a:r>
                        <a:rPr lang="en-IN" sz="1100" u="none" strike="noStrike" kern="1200" dirty="0">
                          <a:solidFill>
                            <a:schemeClr val="tx1"/>
                          </a:solidFill>
                          <a:effectLst/>
                          <a:latin typeface="+mn-lt"/>
                          <a:ea typeface="+mn-ea"/>
                          <a:cs typeface="+mn-cs"/>
                        </a:rPr>
                        <a:t>4,273</a:t>
                      </a:r>
                    </a:p>
                  </a:txBody>
                  <a:tcPr marL="0" marR="0" marT="0" marB="0" anchor="ctr"/>
                </a:tc>
                <a:tc>
                  <a:txBody>
                    <a:bodyPr/>
                    <a:lstStyle/>
                    <a:p>
                      <a:pPr lvl="0" algn="r">
                        <a:lnSpc>
                          <a:spcPct val="100000"/>
                        </a:lnSpc>
                        <a:spcBef>
                          <a:spcPts val="5"/>
                        </a:spcBef>
                        <a:buNone/>
                      </a:pPr>
                      <a:r>
                        <a:rPr lang="en-US" sz="1100" dirty="0">
                          <a:latin typeface="+mn-lt"/>
                        </a:rPr>
                        <a:t>5,821</a:t>
                      </a:r>
                      <a:endParaRPr sz="1100" dirty="0">
                        <a:latin typeface="+mn-lt"/>
                      </a:endParaRPr>
                    </a:p>
                  </a:txBody>
                  <a:tcPr marL="0" marR="0" marT="3175" marB="0" anchor="ctr"/>
                </a:tc>
                <a:tc>
                  <a:txBody>
                    <a:bodyPr/>
                    <a:lstStyle/>
                    <a:p>
                      <a:pPr marL="0" lvl="0" algn="r" defTabSz="457200" rtl="0" eaLnBrk="1" fontAlgn="b" latinLnBrk="0" hangingPunct="1">
                        <a:buNone/>
                      </a:pPr>
                      <a:r>
                        <a:rPr lang="en-IN" sz="1100" u="none" strike="noStrike" kern="1200" dirty="0">
                          <a:solidFill>
                            <a:schemeClr val="tx1"/>
                          </a:solidFill>
                          <a:effectLst/>
                          <a:latin typeface="+mn-lt"/>
                          <a:ea typeface="+mn-ea"/>
                          <a:cs typeface="+mn-cs"/>
                        </a:rPr>
                        <a:t>21,557</a:t>
                      </a:r>
                    </a:p>
                  </a:txBody>
                  <a:tcPr marL="0" marR="0" marT="0" marB="0" anchor="ctr"/>
                </a:tc>
                <a:tc>
                  <a:txBody>
                    <a:bodyPr/>
                    <a:lstStyle/>
                    <a:p>
                      <a:pPr marL="0" algn="r" defTabSz="457200" rtl="0" eaLnBrk="1" fontAlgn="b" latinLnBrk="0" hangingPunct="1"/>
                      <a:r>
                        <a:rPr lang="en-IN" sz="1100" u="none" strike="noStrike" kern="1200" dirty="0">
                          <a:solidFill>
                            <a:schemeClr val="tx1"/>
                          </a:solidFill>
                          <a:effectLst/>
                          <a:latin typeface="+mn-lt"/>
                          <a:ea typeface="+mn-ea"/>
                          <a:cs typeface="+mn-cs"/>
                        </a:rPr>
                        <a:t>20,224 </a:t>
                      </a:r>
                    </a:p>
                  </a:txBody>
                  <a:tcPr marL="0" marR="0" marT="0" marB="0" anchor="ctr"/>
                </a:tc>
                <a:extLst>
                  <a:ext uri="{0D108BD9-81ED-4DB2-BD59-A6C34878D82A}">
                    <a16:rowId xmlns:a16="http://schemas.microsoft.com/office/drawing/2014/main" val="472269467"/>
                  </a:ext>
                </a:extLst>
              </a:tr>
              <a:tr h="512445">
                <a:tc>
                  <a:txBody>
                    <a:bodyPr/>
                    <a:lstStyle/>
                    <a:p>
                      <a:pPr algn="l" fontAlgn="ctr"/>
                      <a:r>
                        <a:rPr lang="en-IN" sz="1100" u="none" strike="noStrike" dirty="0">
                          <a:effectLst/>
                        </a:rPr>
                        <a:t>EBITDA</a:t>
                      </a:r>
                      <a:endParaRPr lang="en-IN" sz="1100" b="1" i="0" u="none" strike="noStrike" dirty="0">
                        <a:solidFill>
                          <a:schemeClr val="bg1"/>
                        </a:solidFill>
                        <a:effectLst/>
                        <a:latin typeface="Arial" panose="020B0604020202020204" pitchFamily="34" charset="0"/>
                      </a:endParaRPr>
                    </a:p>
                  </a:txBody>
                  <a:tcPr marL="9525" marR="9525" marT="9525" marB="0" anchor="ctr"/>
                </a:tc>
                <a:tc>
                  <a:txBody>
                    <a:bodyPr/>
                    <a:lstStyle/>
                    <a:p>
                      <a:pPr marL="0" algn="r" rtl="0" eaLnBrk="1" fontAlgn="b" latinLnBrk="0" hangingPunct="1"/>
                      <a:r>
                        <a:rPr lang="en-US" sz="1100" u="none" strike="noStrike" kern="1200" dirty="0">
                          <a:solidFill>
                            <a:schemeClr val="tx1"/>
                          </a:solidFill>
                          <a:effectLst/>
                          <a:latin typeface="+mn-lt"/>
                          <a:ea typeface="+mn-ea"/>
                          <a:cs typeface="+mn-cs"/>
                        </a:rPr>
                        <a:t>1,268</a:t>
                      </a:r>
                      <a:endParaRPr lang="en-IN" sz="1100" u="none" strike="noStrike" kern="1200" dirty="0">
                        <a:solidFill>
                          <a:schemeClr val="tx1"/>
                        </a:solidFill>
                        <a:effectLst/>
                        <a:latin typeface="+mn-lt"/>
                        <a:ea typeface="+mn-ea"/>
                        <a:cs typeface="+mn-cs"/>
                      </a:endParaRPr>
                    </a:p>
                  </a:txBody>
                  <a:tcPr marL="0" marR="0" marT="0" marB="0" anchor="ctr"/>
                </a:tc>
                <a:tc>
                  <a:txBody>
                    <a:bodyPr/>
                    <a:lstStyle/>
                    <a:p>
                      <a:pPr marR="1905" algn="r">
                        <a:lnSpc>
                          <a:spcPct val="100000"/>
                        </a:lnSpc>
                        <a:spcBef>
                          <a:spcPts val="5"/>
                        </a:spcBef>
                      </a:pPr>
                      <a:r>
                        <a:rPr lang="en-US" sz="1100" dirty="0">
                          <a:latin typeface="+mn-lt"/>
                          <a:cs typeface="Carlito"/>
                        </a:rPr>
                        <a:t>1,898</a:t>
                      </a:r>
                      <a:endParaRPr sz="1100" dirty="0">
                        <a:latin typeface="+mn-lt"/>
                        <a:cs typeface="Carlito"/>
                      </a:endParaRPr>
                    </a:p>
                  </a:txBody>
                  <a:tcPr marL="0" marR="0" marT="635" marB="0" anchor="ctr"/>
                </a:tc>
                <a:tc>
                  <a:txBody>
                    <a:bodyPr/>
                    <a:lstStyle/>
                    <a:p>
                      <a:pPr marL="0" lvl="0" algn="r" defTabSz="457200" rtl="0" eaLnBrk="1" fontAlgn="b" latinLnBrk="0" hangingPunct="1">
                        <a:buNone/>
                      </a:pPr>
                      <a:r>
                        <a:rPr lang="en-US" sz="1100" u="none" strike="noStrike" kern="1200" dirty="0">
                          <a:solidFill>
                            <a:schemeClr val="tx1"/>
                          </a:solidFill>
                          <a:effectLst/>
                          <a:latin typeface="+mn-lt"/>
                          <a:ea typeface="+mn-ea"/>
                          <a:cs typeface="+mn-cs"/>
                        </a:rPr>
                        <a:t>   7,098</a:t>
                      </a:r>
                      <a:endParaRPr lang="en-IN" sz="1100" u="none" strike="noStrike" kern="1200" dirty="0">
                        <a:solidFill>
                          <a:schemeClr val="tx1"/>
                        </a:solidFill>
                        <a:effectLst/>
                        <a:latin typeface="+mn-lt"/>
                        <a:ea typeface="+mn-ea"/>
                        <a:cs typeface="+mn-cs"/>
                      </a:endParaRPr>
                    </a:p>
                  </a:txBody>
                  <a:tcPr marL="0" marR="0" marT="0" marB="0" anchor="ctr"/>
                </a:tc>
                <a:tc>
                  <a:txBody>
                    <a:bodyPr/>
                    <a:lstStyle/>
                    <a:p>
                      <a:pPr marL="0" algn="r" defTabSz="457200" rtl="0" eaLnBrk="1" fontAlgn="b" latinLnBrk="0" hangingPunct="1"/>
                      <a:r>
                        <a:rPr lang="en-IN" sz="1100" u="none" strike="noStrike" kern="1200" dirty="0">
                          <a:solidFill>
                            <a:schemeClr val="tx1"/>
                          </a:solidFill>
                          <a:effectLst/>
                          <a:latin typeface="+mn-lt"/>
                          <a:ea typeface="+mn-ea"/>
                          <a:cs typeface="+mn-cs"/>
                        </a:rPr>
                        <a:t>6,900 </a:t>
                      </a:r>
                    </a:p>
                  </a:txBody>
                  <a:tcPr marL="0" marR="0" marT="0" marB="0" anchor="ctr"/>
                </a:tc>
                <a:extLst>
                  <a:ext uri="{0D108BD9-81ED-4DB2-BD59-A6C34878D82A}">
                    <a16:rowId xmlns:a16="http://schemas.microsoft.com/office/drawing/2014/main" val="717547983"/>
                  </a:ext>
                </a:extLst>
              </a:tr>
              <a:tr h="512445">
                <a:tc>
                  <a:txBody>
                    <a:bodyPr/>
                    <a:lstStyle/>
                    <a:p>
                      <a:pPr algn="l" fontAlgn="ctr"/>
                      <a:r>
                        <a:rPr lang="en-IN" sz="1100" u="none" strike="noStrike" dirty="0">
                          <a:effectLst/>
                        </a:rPr>
                        <a:t>EBITDA Margin (%)</a:t>
                      </a:r>
                      <a:endParaRPr lang="en-IN" sz="1100" b="0" i="0" u="none" strike="noStrike" dirty="0">
                        <a:solidFill>
                          <a:srgbClr val="000000"/>
                        </a:solidFill>
                        <a:effectLst/>
                        <a:latin typeface="Arial" panose="020B0604020202020204" pitchFamily="34" charset="0"/>
                      </a:endParaRPr>
                    </a:p>
                  </a:txBody>
                  <a:tcPr marL="9525" marR="9525" marT="9525" marB="0" anchor="ctr"/>
                </a:tc>
                <a:tc>
                  <a:txBody>
                    <a:bodyPr/>
                    <a:lstStyle/>
                    <a:p>
                      <a:pPr marL="0" algn="r" defTabSz="457200" rtl="0" eaLnBrk="1" fontAlgn="b" latinLnBrk="0" hangingPunct="1"/>
                      <a:r>
                        <a:rPr lang="en-US" sz="1100" u="none" strike="noStrike" kern="1200" dirty="0">
                          <a:solidFill>
                            <a:schemeClr val="tx1"/>
                          </a:solidFill>
                          <a:effectLst/>
                          <a:latin typeface="+mn-lt"/>
                          <a:ea typeface="+mn-ea"/>
                          <a:cs typeface="+mn-cs"/>
                        </a:rPr>
                        <a:t>29.7%</a:t>
                      </a:r>
                      <a:endParaRPr lang="en-IN" sz="1100" u="none" strike="noStrike" kern="1200" dirty="0">
                        <a:solidFill>
                          <a:schemeClr val="tx1"/>
                        </a:solidFill>
                        <a:effectLst/>
                        <a:latin typeface="+mn-lt"/>
                        <a:ea typeface="+mn-ea"/>
                        <a:cs typeface="+mn-cs"/>
                      </a:endParaRPr>
                    </a:p>
                  </a:txBody>
                  <a:tcPr marL="0" marR="0" marT="0" marB="0" anchor="ctr"/>
                </a:tc>
                <a:tc>
                  <a:txBody>
                    <a:bodyPr/>
                    <a:lstStyle/>
                    <a:p>
                      <a:pPr marR="1905" algn="r">
                        <a:lnSpc>
                          <a:spcPct val="100000"/>
                        </a:lnSpc>
                      </a:pPr>
                      <a:r>
                        <a:rPr lang="en-US" sz="1100" spc="-5" dirty="0">
                          <a:latin typeface="+mn-lt"/>
                          <a:cs typeface="Carlito"/>
                        </a:rPr>
                        <a:t>32.6%</a:t>
                      </a:r>
                      <a:endParaRPr sz="1100" spc="-5" dirty="0">
                        <a:latin typeface="+mn-lt"/>
                        <a:cs typeface="Carlito"/>
                      </a:endParaRPr>
                    </a:p>
                  </a:txBody>
                  <a:tcPr marL="0" marR="0" marT="1270" marB="0" anchor="ctr"/>
                </a:tc>
                <a:tc>
                  <a:txBody>
                    <a:bodyPr/>
                    <a:lstStyle/>
                    <a:p>
                      <a:pPr marL="0" lvl="0" algn="r" defTabSz="457200" rtl="0" eaLnBrk="1" fontAlgn="b" latinLnBrk="0" hangingPunct="1">
                        <a:buNone/>
                      </a:pPr>
                      <a:r>
                        <a:rPr lang="en-IN" sz="1100" u="none" strike="noStrike" kern="1200" dirty="0">
                          <a:solidFill>
                            <a:schemeClr val="tx1"/>
                          </a:solidFill>
                          <a:effectLst/>
                          <a:latin typeface="+mn-lt"/>
                          <a:ea typeface="+mn-ea"/>
                          <a:cs typeface="+mn-cs"/>
                        </a:rPr>
                        <a:t>32.9%</a:t>
                      </a:r>
                    </a:p>
                  </a:txBody>
                  <a:tcPr marL="0" marR="0" marT="0" marB="0" anchor="ctr"/>
                </a:tc>
                <a:tc>
                  <a:txBody>
                    <a:bodyPr/>
                    <a:lstStyle/>
                    <a:p>
                      <a:pPr marL="0" algn="r" defTabSz="457200" rtl="0" eaLnBrk="1" fontAlgn="b" latinLnBrk="0" hangingPunct="1"/>
                      <a:r>
                        <a:rPr lang="en-IN" sz="1100" u="none" strike="noStrike" kern="1200" dirty="0">
                          <a:solidFill>
                            <a:schemeClr val="tx1"/>
                          </a:solidFill>
                          <a:effectLst/>
                          <a:latin typeface="+mn-lt"/>
                          <a:ea typeface="+mn-ea"/>
                          <a:cs typeface="+mn-cs"/>
                        </a:rPr>
                        <a:t>34.1%</a:t>
                      </a:r>
                    </a:p>
                  </a:txBody>
                  <a:tcPr marL="0" marR="0" marT="0" marB="0" anchor="ctr"/>
                </a:tc>
                <a:extLst>
                  <a:ext uri="{0D108BD9-81ED-4DB2-BD59-A6C34878D82A}">
                    <a16:rowId xmlns:a16="http://schemas.microsoft.com/office/drawing/2014/main" val="2610561687"/>
                  </a:ext>
                </a:extLst>
              </a:tr>
              <a:tr h="512445">
                <a:tc>
                  <a:txBody>
                    <a:bodyPr/>
                    <a:lstStyle/>
                    <a:p>
                      <a:pPr algn="l" fontAlgn="ctr"/>
                      <a:r>
                        <a:rPr lang="en-IN" sz="1100" u="none" strike="noStrike" dirty="0">
                          <a:effectLst/>
                        </a:rPr>
                        <a:t>PAT (after minority  interest) </a:t>
                      </a:r>
                      <a:endParaRPr lang="en-IN" sz="1100" b="1" i="0" u="none" strike="noStrike" dirty="0">
                        <a:solidFill>
                          <a:schemeClr val="bg1"/>
                        </a:solidFill>
                        <a:effectLst/>
                        <a:latin typeface="Arial" panose="020B0604020202020204" pitchFamily="34" charset="0"/>
                      </a:endParaRPr>
                    </a:p>
                  </a:txBody>
                  <a:tcPr marL="9525" marR="9525" marT="9525" marB="0" anchor="ctr"/>
                </a:tc>
                <a:tc>
                  <a:txBody>
                    <a:bodyPr/>
                    <a:lstStyle/>
                    <a:p>
                      <a:pPr marL="0" algn="r" defTabSz="457200" rtl="0" eaLnBrk="1" fontAlgn="b" latinLnBrk="0" hangingPunct="1"/>
                      <a:r>
                        <a:rPr lang="en-US" sz="1100" u="none" strike="noStrike" kern="1200" dirty="0">
                          <a:solidFill>
                            <a:schemeClr val="tx1"/>
                          </a:solidFill>
                          <a:effectLst/>
                          <a:latin typeface="+mn-lt"/>
                          <a:ea typeface="+mn-ea"/>
                          <a:cs typeface="+mn-cs"/>
                        </a:rPr>
                        <a:t>750</a:t>
                      </a:r>
                      <a:endParaRPr lang="en-IN" sz="1100" u="none" strike="noStrike" kern="1200" dirty="0">
                        <a:solidFill>
                          <a:schemeClr val="tx1"/>
                        </a:solidFill>
                        <a:effectLst/>
                        <a:latin typeface="+mn-lt"/>
                        <a:ea typeface="+mn-ea"/>
                        <a:cs typeface="+mn-cs"/>
                      </a:endParaRPr>
                    </a:p>
                  </a:txBody>
                  <a:tcPr marL="0" marR="0" marT="0" marB="0" anchor="ctr"/>
                </a:tc>
                <a:tc>
                  <a:txBody>
                    <a:bodyPr/>
                    <a:lstStyle/>
                    <a:p>
                      <a:pPr lvl="0" algn="r">
                        <a:lnSpc>
                          <a:spcPct val="100000"/>
                        </a:lnSpc>
                        <a:spcBef>
                          <a:spcPts val="10"/>
                        </a:spcBef>
                        <a:buNone/>
                      </a:pPr>
                      <a:r>
                        <a:rPr lang="en-US" sz="1100" dirty="0">
                          <a:latin typeface="+mn-lt"/>
                          <a:cs typeface="Times New Roman"/>
                        </a:rPr>
                        <a:t>1,228</a:t>
                      </a:r>
                    </a:p>
                  </a:txBody>
                  <a:tcPr marL="0" marR="0" marT="1270" marB="0" anchor="ctr"/>
                </a:tc>
                <a:tc>
                  <a:txBody>
                    <a:bodyPr/>
                    <a:lstStyle/>
                    <a:p>
                      <a:pPr marL="0" lvl="0" algn="r" defTabSz="457200" rtl="0" eaLnBrk="1" fontAlgn="b" latinLnBrk="0" hangingPunct="1">
                        <a:buNone/>
                      </a:pPr>
                      <a:r>
                        <a:rPr lang="en-IN" sz="1100" u="none" strike="noStrike" kern="1200" dirty="0">
                          <a:solidFill>
                            <a:schemeClr val="tx1"/>
                          </a:solidFill>
                          <a:effectLst/>
                          <a:latin typeface="+mn-lt"/>
                          <a:ea typeface="+mn-ea"/>
                          <a:cs typeface="+mn-cs"/>
                        </a:rPr>
                        <a:t>4,409</a:t>
                      </a:r>
                    </a:p>
                  </a:txBody>
                  <a:tcPr marL="0" marR="0" marT="0" marB="0" anchor="ctr"/>
                </a:tc>
                <a:tc>
                  <a:txBody>
                    <a:bodyPr/>
                    <a:lstStyle/>
                    <a:p>
                      <a:pPr marL="0" algn="r" defTabSz="457200" rtl="0" eaLnBrk="1" fontAlgn="b" latinLnBrk="0" hangingPunct="1"/>
                      <a:r>
                        <a:rPr lang="en-IN" sz="1100" u="none" strike="noStrike" kern="1200" dirty="0">
                          <a:solidFill>
                            <a:schemeClr val="tx1"/>
                          </a:solidFill>
                          <a:effectLst/>
                          <a:latin typeface="+mn-lt"/>
                          <a:ea typeface="+mn-ea"/>
                          <a:cs typeface="+mn-cs"/>
                        </a:rPr>
                        <a:t>4,608 </a:t>
                      </a:r>
                    </a:p>
                  </a:txBody>
                  <a:tcPr marL="0" marR="0" marT="0" marB="0" anchor="ctr"/>
                </a:tc>
                <a:extLst>
                  <a:ext uri="{0D108BD9-81ED-4DB2-BD59-A6C34878D82A}">
                    <a16:rowId xmlns:a16="http://schemas.microsoft.com/office/drawing/2014/main" val="3537265760"/>
                  </a:ext>
                </a:extLst>
              </a:tr>
              <a:tr h="512445">
                <a:tc>
                  <a:txBody>
                    <a:bodyPr/>
                    <a:lstStyle/>
                    <a:p>
                      <a:pPr algn="l" fontAlgn="ctr"/>
                      <a:r>
                        <a:rPr lang="en-IN" sz="1100" u="none" strike="noStrike" dirty="0">
                          <a:effectLst/>
                        </a:rPr>
                        <a:t>PAT Margin (%)</a:t>
                      </a:r>
                      <a:endParaRPr lang="en-IN" sz="1100" b="0" i="0" u="none" strike="noStrike" dirty="0">
                        <a:solidFill>
                          <a:srgbClr val="000000"/>
                        </a:solidFill>
                        <a:effectLst/>
                        <a:latin typeface="Arial" panose="020B0604020202020204" pitchFamily="34" charset="0"/>
                      </a:endParaRPr>
                    </a:p>
                  </a:txBody>
                  <a:tcPr marL="9525" marR="9525" marT="9525" marB="0" anchor="ctr"/>
                </a:tc>
                <a:tc>
                  <a:txBody>
                    <a:bodyPr/>
                    <a:lstStyle/>
                    <a:p>
                      <a:pPr marL="0" algn="r" defTabSz="457200" rtl="0" eaLnBrk="1" fontAlgn="b" latinLnBrk="0" hangingPunct="1"/>
                      <a:r>
                        <a:rPr lang="en-US" sz="1100" u="none" strike="noStrike" kern="1200" dirty="0">
                          <a:solidFill>
                            <a:schemeClr val="tx1"/>
                          </a:solidFill>
                          <a:effectLst/>
                          <a:latin typeface="+mn-lt"/>
                          <a:ea typeface="+mn-ea"/>
                          <a:cs typeface="+mn-cs"/>
                        </a:rPr>
                        <a:t>17.6%</a:t>
                      </a:r>
                      <a:endParaRPr lang="en-IN" sz="1100" u="none" strike="noStrike" kern="1200" dirty="0">
                        <a:solidFill>
                          <a:schemeClr val="tx1"/>
                        </a:solidFill>
                        <a:effectLst/>
                        <a:latin typeface="+mn-lt"/>
                        <a:ea typeface="+mn-ea"/>
                        <a:cs typeface="+mn-cs"/>
                      </a:endParaRPr>
                    </a:p>
                  </a:txBody>
                  <a:tcPr marL="0" marR="0" marT="0" marB="0" anchor="ctr"/>
                </a:tc>
                <a:tc>
                  <a:txBody>
                    <a:bodyPr/>
                    <a:lstStyle/>
                    <a:p>
                      <a:pPr marR="1905" algn="r">
                        <a:lnSpc>
                          <a:spcPct val="100000"/>
                        </a:lnSpc>
                      </a:pPr>
                      <a:r>
                        <a:rPr lang="en-US" sz="1100" spc="-5" dirty="0">
                          <a:latin typeface="+mn-lt"/>
                          <a:cs typeface="Carlito"/>
                        </a:rPr>
                        <a:t>21.1%</a:t>
                      </a:r>
                      <a:endParaRPr sz="1100" spc="-5" dirty="0">
                        <a:latin typeface="+mn-lt"/>
                        <a:cs typeface="Carlito"/>
                      </a:endParaRPr>
                    </a:p>
                  </a:txBody>
                  <a:tcPr marL="0" marR="0" marT="1270" marB="0" anchor="ctr"/>
                </a:tc>
                <a:tc>
                  <a:txBody>
                    <a:bodyPr/>
                    <a:lstStyle/>
                    <a:p>
                      <a:pPr marL="0" lvl="0" algn="r" defTabSz="457200" rtl="0" eaLnBrk="1" fontAlgn="b" latinLnBrk="0" hangingPunct="1">
                        <a:buNone/>
                      </a:pPr>
                      <a:r>
                        <a:rPr lang="en-IN" sz="1100" u="none" strike="noStrike" kern="1200" dirty="0">
                          <a:solidFill>
                            <a:schemeClr val="tx1"/>
                          </a:solidFill>
                          <a:effectLst/>
                          <a:latin typeface="+mn-lt"/>
                          <a:ea typeface="+mn-ea"/>
                          <a:cs typeface="+mn-cs"/>
                        </a:rPr>
                        <a:t>20.5%</a:t>
                      </a:r>
                    </a:p>
                  </a:txBody>
                  <a:tcPr marL="0" marR="0" marT="0" marB="0" anchor="ctr"/>
                </a:tc>
                <a:tc>
                  <a:txBody>
                    <a:bodyPr/>
                    <a:lstStyle/>
                    <a:p>
                      <a:pPr marL="0" algn="r" defTabSz="457200" rtl="0" eaLnBrk="1" fontAlgn="b" latinLnBrk="0" hangingPunct="1"/>
                      <a:r>
                        <a:rPr lang="en-IN" sz="1100" u="none" strike="noStrike" kern="1200" dirty="0">
                          <a:solidFill>
                            <a:schemeClr val="tx1"/>
                          </a:solidFill>
                          <a:effectLst/>
                          <a:latin typeface="+mn-lt"/>
                          <a:ea typeface="+mn-ea"/>
                          <a:cs typeface="+mn-cs"/>
                        </a:rPr>
                        <a:t>22.8%</a:t>
                      </a:r>
                    </a:p>
                  </a:txBody>
                  <a:tcPr marL="0" marR="0" marT="0" marB="0" anchor="ctr"/>
                </a:tc>
                <a:extLst>
                  <a:ext uri="{0D108BD9-81ED-4DB2-BD59-A6C34878D82A}">
                    <a16:rowId xmlns:a16="http://schemas.microsoft.com/office/drawing/2014/main" val="474805847"/>
                  </a:ext>
                </a:extLst>
              </a:tr>
            </a:tbl>
          </a:graphicData>
        </a:graphic>
      </p:graphicFrame>
      <p:sp>
        <p:nvSpPr>
          <p:cNvPr id="7" name="Rectangle 6">
            <a:extLst>
              <a:ext uri="{FF2B5EF4-FFF2-40B4-BE49-F238E27FC236}">
                <a16:creationId xmlns:a16="http://schemas.microsoft.com/office/drawing/2014/main" id="{CED24979-4126-4E3F-9381-C2316D9657E1}"/>
              </a:ext>
            </a:extLst>
          </p:cNvPr>
          <p:cNvSpPr/>
          <p:nvPr/>
        </p:nvSpPr>
        <p:spPr>
          <a:xfrm>
            <a:off x="298940" y="6406207"/>
            <a:ext cx="5698847" cy="363869"/>
          </a:xfrm>
          <a:prstGeom prst="rect">
            <a:avLst/>
          </a:prstGeom>
        </p:spPr>
        <p:txBody>
          <a:bodyPr wrap="square" lIns="91440" tIns="45720" rIns="91440" bIns="45720" anchor="t">
            <a:spAutoFit/>
          </a:bodyPr>
          <a:lstStyle/>
          <a:p>
            <a:pPr marL="12700">
              <a:spcBef>
                <a:spcPts val="100"/>
              </a:spcBef>
            </a:pPr>
            <a:r>
              <a:rPr lang="en-US" sz="800" b="1">
                <a:latin typeface="Arial"/>
                <a:cs typeface="Arial"/>
              </a:rPr>
              <a:t>(1) </a:t>
            </a:r>
            <a:r>
              <a:rPr lang="en-US" sz="800" b="1">
                <a:solidFill>
                  <a:srgbClr val="000000"/>
                </a:solidFill>
                <a:latin typeface="Calibri"/>
                <a:cs typeface="Arial"/>
              </a:rPr>
              <a:t>R</a:t>
            </a:r>
            <a:r>
              <a:rPr lang="en-US" sz="800" b="1">
                <a:solidFill>
                  <a:srgbClr val="000000"/>
                </a:solidFill>
                <a:latin typeface="Calibri"/>
                <a:cs typeface="Calibri"/>
              </a:rPr>
              <a:t>evenue regrouped to include API trading income                             </a:t>
            </a:r>
          </a:p>
          <a:p>
            <a:pPr marL="12700">
              <a:spcBef>
                <a:spcPts val="100"/>
              </a:spcBef>
            </a:pPr>
            <a:endParaRPr lang="en-US" sz="800" b="1">
              <a:latin typeface="Calibri"/>
              <a:cs typeface="Calibri"/>
            </a:endParaRPr>
          </a:p>
        </p:txBody>
      </p:sp>
      <p:pic>
        <p:nvPicPr>
          <p:cNvPr id="8" name="Picture 7" descr="A picture containing drawing&#10;&#10;Description automatically generated">
            <a:extLst>
              <a:ext uri="{FF2B5EF4-FFF2-40B4-BE49-F238E27FC236}">
                <a16:creationId xmlns:a16="http://schemas.microsoft.com/office/drawing/2014/main" id="{6C91C1C2-E1E1-4F86-A863-E6A184AB4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10" name="Slide Number Placeholder 9">
            <a:extLst>
              <a:ext uri="{FF2B5EF4-FFF2-40B4-BE49-F238E27FC236}">
                <a16:creationId xmlns:a16="http://schemas.microsoft.com/office/drawing/2014/main" id="{A16DFDA0-3ED2-4BE3-85B9-F1127BE433ED}"/>
              </a:ext>
            </a:extLst>
          </p:cNvPr>
          <p:cNvSpPr>
            <a:spLocks noGrp="1"/>
          </p:cNvSpPr>
          <p:nvPr>
            <p:ph type="sldNum" sz="quarter" idx="12"/>
          </p:nvPr>
        </p:nvSpPr>
        <p:spPr/>
        <p:txBody>
          <a:bodyPr/>
          <a:lstStyle/>
          <a:p>
            <a:fld id="{E6326F5E-F4A6-44DA-936F-1572DDFAB83B}" type="slidenum">
              <a:rPr lang="en-IN" smtClean="0"/>
              <a:pPr/>
              <a:t>16</a:t>
            </a:fld>
            <a:endParaRPr lang="en-IN"/>
          </a:p>
        </p:txBody>
      </p:sp>
      <p:graphicFrame>
        <p:nvGraphicFramePr>
          <p:cNvPr id="3" name="Table 2">
            <a:extLst>
              <a:ext uri="{FF2B5EF4-FFF2-40B4-BE49-F238E27FC236}">
                <a16:creationId xmlns:a16="http://schemas.microsoft.com/office/drawing/2014/main" id="{DF7A4F36-BD37-44ED-BA04-97B32412BFA1}"/>
              </a:ext>
            </a:extLst>
          </p:cNvPr>
          <p:cNvGraphicFramePr>
            <a:graphicFrameLocks noGrp="1"/>
          </p:cNvGraphicFramePr>
          <p:nvPr>
            <p:extLst>
              <p:ext uri="{D42A27DB-BD31-4B8C-83A1-F6EECF244321}">
                <p14:modId xmlns:p14="http://schemas.microsoft.com/office/powerpoint/2010/main" val="2679046906"/>
              </p:ext>
            </p:extLst>
          </p:nvPr>
        </p:nvGraphicFramePr>
        <p:xfrm>
          <a:off x="476250" y="1238250"/>
          <a:ext cx="5010927" cy="4959235"/>
        </p:xfrm>
        <a:graphic>
          <a:graphicData uri="http://schemas.openxmlformats.org/drawingml/2006/table">
            <a:tbl>
              <a:tblPr firstRow="1" firstCol="1" lastRow="1">
                <a:tableStyleId>{5DA37D80-6434-44D0-A028-1B22A696006F}</a:tableStyleId>
              </a:tblPr>
              <a:tblGrid>
                <a:gridCol w="2447571">
                  <a:extLst>
                    <a:ext uri="{9D8B030D-6E8A-4147-A177-3AD203B41FA5}">
                      <a16:colId xmlns:a16="http://schemas.microsoft.com/office/drawing/2014/main" val="2372225973"/>
                    </a:ext>
                  </a:extLst>
                </a:gridCol>
                <a:gridCol w="640839">
                  <a:extLst>
                    <a:ext uri="{9D8B030D-6E8A-4147-A177-3AD203B41FA5}">
                      <a16:colId xmlns:a16="http://schemas.microsoft.com/office/drawing/2014/main" val="2724907811"/>
                    </a:ext>
                  </a:extLst>
                </a:gridCol>
                <a:gridCol w="640839">
                  <a:extLst>
                    <a:ext uri="{9D8B030D-6E8A-4147-A177-3AD203B41FA5}">
                      <a16:colId xmlns:a16="http://schemas.microsoft.com/office/drawing/2014/main" val="2271770026"/>
                    </a:ext>
                  </a:extLst>
                </a:gridCol>
                <a:gridCol w="640839">
                  <a:extLst>
                    <a:ext uri="{9D8B030D-6E8A-4147-A177-3AD203B41FA5}">
                      <a16:colId xmlns:a16="http://schemas.microsoft.com/office/drawing/2014/main" val="2261267418"/>
                    </a:ext>
                  </a:extLst>
                </a:gridCol>
                <a:gridCol w="640839">
                  <a:extLst>
                    <a:ext uri="{9D8B030D-6E8A-4147-A177-3AD203B41FA5}">
                      <a16:colId xmlns:a16="http://schemas.microsoft.com/office/drawing/2014/main" val="2120244404"/>
                    </a:ext>
                  </a:extLst>
                </a:gridCol>
              </a:tblGrid>
              <a:tr h="248339">
                <a:tc gridSpan="5">
                  <a:txBody>
                    <a:bodyPr/>
                    <a:lstStyle/>
                    <a:p>
                      <a:pPr algn="ctr" fontAlgn="b"/>
                      <a:r>
                        <a:rPr lang="en-IN" sz="1100" u="none" strike="noStrike" dirty="0">
                          <a:solidFill>
                            <a:schemeClr val="bg1"/>
                          </a:solidFill>
                          <a:effectLst/>
                        </a:rPr>
                        <a:t>SEGMENTAL BREAKDOWN  (₹ </a:t>
                      </a:r>
                      <a:r>
                        <a:rPr lang="en-IN" sz="1100" u="none" strike="noStrike" dirty="0" err="1">
                          <a:solidFill>
                            <a:schemeClr val="bg1"/>
                          </a:solidFill>
                          <a:effectLst/>
                        </a:rPr>
                        <a:t>mn</a:t>
                      </a:r>
                      <a:r>
                        <a:rPr lang="en-IN" sz="1100" u="none" strike="noStrike" dirty="0">
                          <a:solidFill>
                            <a:schemeClr val="bg1"/>
                          </a:solidFill>
                          <a:effectLst/>
                        </a:rPr>
                        <a:t>)</a:t>
                      </a:r>
                      <a:endParaRPr lang="en-IN" sz="1100" b="1" i="0" u="none" strike="noStrike" dirty="0">
                        <a:solidFill>
                          <a:schemeClr val="bg1"/>
                        </a:solidFill>
                        <a:effectLst/>
                        <a:latin typeface="+mn-lt"/>
                      </a:endParaRPr>
                    </a:p>
                  </a:txBody>
                  <a:tcPr marL="0" marR="0" marT="0" marB="0">
                    <a:solidFill>
                      <a:srgbClr val="2E83C3"/>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608250400"/>
                  </a:ext>
                </a:extLst>
              </a:tr>
              <a:tr h="358712">
                <a:tc>
                  <a:txBody>
                    <a:bodyPr/>
                    <a:lstStyle/>
                    <a:p>
                      <a:pPr algn="l" fontAlgn="b"/>
                      <a:r>
                        <a:rPr lang="en-IN" sz="1100" u="none" strike="noStrike" dirty="0">
                          <a:solidFill>
                            <a:schemeClr val="bg1"/>
                          </a:solidFill>
                          <a:effectLst/>
                        </a:rPr>
                        <a:t>Revenue Division</a:t>
                      </a:r>
                      <a:endParaRPr lang="en-IN" sz="1100" b="1" i="0" u="none" strike="noStrike" dirty="0">
                        <a:solidFill>
                          <a:schemeClr val="bg1"/>
                        </a:solidFill>
                        <a:effectLst/>
                        <a:latin typeface="+mn-lt"/>
                      </a:endParaRPr>
                    </a:p>
                  </a:txBody>
                  <a:tcPr marL="0" marR="0" marT="0" marB="0" anchor="ctr">
                    <a:solidFill>
                      <a:srgbClr val="2E83C3"/>
                    </a:solidFill>
                  </a:tcPr>
                </a:tc>
                <a:tc>
                  <a:txBody>
                    <a:bodyPr/>
                    <a:lstStyle/>
                    <a:p>
                      <a:pPr lvl="0" algn="r">
                        <a:buNone/>
                      </a:pPr>
                      <a:r>
                        <a:rPr lang="en-IN" sz="1100" u="none" strike="noStrike" dirty="0">
                          <a:solidFill>
                            <a:schemeClr val="bg1"/>
                          </a:solidFill>
                          <a:effectLst/>
                        </a:rPr>
                        <a:t>Q1FY22 </a:t>
                      </a:r>
                      <a:endParaRPr lang="en-IN" sz="1100" b="1" i="0" u="none" strike="noStrike" dirty="0">
                        <a:solidFill>
                          <a:schemeClr val="bg1"/>
                        </a:solidFill>
                        <a:effectLst/>
                        <a:latin typeface="+mn-lt"/>
                      </a:endParaRPr>
                    </a:p>
                  </a:txBody>
                  <a:tcPr marL="0" marR="0" marT="0" marB="0" anchor="ctr">
                    <a:solidFill>
                      <a:srgbClr val="2E83C3"/>
                    </a:solidFill>
                  </a:tcPr>
                </a:tc>
                <a:tc>
                  <a:txBody>
                    <a:bodyPr/>
                    <a:lstStyle/>
                    <a:p>
                      <a:pPr lvl="0" algn="r">
                        <a:buNone/>
                      </a:pPr>
                      <a:r>
                        <a:rPr lang="en-IN" sz="1100" u="none" strike="noStrike" dirty="0">
                          <a:solidFill>
                            <a:schemeClr val="bg1"/>
                          </a:solidFill>
                          <a:effectLst/>
                        </a:rPr>
                        <a:t>Q1FY21</a:t>
                      </a:r>
                      <a:endParaRPr lang="en-IN" sz="1100" b="1" i="0" u="none" strike="noStrike" dirty="0">
                        <a:solidFill>
                          <a:schemeClr val="bg1"/>
                        </a:solidFill>
                        <a:effectLst/>
                        <a:latin typeface="+mn-lt"/>
                      </a:endParaRPr>
                    </a:p>
                  </a:txBody>
                  <a:tcPr marL="0" marR="0" marT="0" marB="0" anchor="ctr">
                    <a:solidFill>
                      <a:srgbClr val="2E83C3"/>
                    </a:solidFill>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en-IN" sz="1100" b="1" u="none" strike="noStrike" dirty="0">
                          <a:solidFill>
                            <a:schemeClr val="bg1"/>
                          </a:solidFill>
                          <a:effectLst/>
                        </a:rPr>
                        <a:t> FY21 </a:t>
                      </a:r>
                      <a:endParaRPr lang="en-IN" sz="1100" b="1" i="0" u="none" strike="noStrike" dirty="0">
                        <a:solidFill>
                          <a:schemeClr val="bg1"/>
                        </a:solidFill>
                        <a:effectLst/>
                        <a:latin typeface="+mn-lt"/>
                      </a:endParaRPr>
                    </a:p>
                  </a:txBody>
                  <a:tcPr marL="0" marR="0" marT="0" marB="0" anchor="ctr">
                    <a:solidFill>
                      <a:srgbClr val="2E83C3"/>
                    </a:solidFill>
                  </a:tcPr>
                </a:tc>
                <a:tc>
                  <a:txBody>
                    <a:bodyPr/>
                    <a:lstStyle/>
                    <a:p>
                      <a:pPr algn="r" fontAlgn="b"/>
                      <a:r>
                        <a:rPr lang="en-IN" sz="1100" b="1" u="none" strike="noStrike" dirty="0">
                          <a:solidFill>
                            <a:schemeClr val="bg1"/>
                          </a:solidFill>
                          <a:effectLst/>
                        </a:rPr>
                        <a:t> FY20 </a:t>
                      </a:r>
                      <a:endParaRPr lang="en-IN" sz="1100" b="1" i="0" u="none" strike="noStrike" dirty="0">
                        <a:solidFill>
                          <a:schemeClr val="bg1"/>
                        </a:solidFill>
                        <a:effectLst/>
                        <a:latin typeface="+mn-lt"/>
                      </a:endParaRPr>
                    </a:p>
                  </a:txBody>
                  <a:tcPr marL="0" marR="0" marT="0" marB="0" anchor="ctr">
                    <a:solidFill>
                      <a:srgbClr val="2E83C3"/>
                    </a:solidFill>
                  </a:tcPr>
                </a:tc>
                <a:extLst>
                  <a:ext uri="{0D108BD9-81ED-4DB2-BD59-A6C34878D82A}">
                    <a16:rowId xmlns:a16="http://schemas.microsoft.com/office/drawing/2014/main" val="4124176949"/>
                  </a:ext>
                </a:extLst>
              </a:tr>
              <a:tr h="427696">
                <a:tc>
                  <a:txBody>
                    <a:bodyPr/>
                    <a:lstStyle/>
                    <a:p>
                      <a:pPr algn="l" fontAlgn="b"/>
                      <a:r>
                        <a:rPr lang="en-IN" sz="1100" b="1" u="none" strike="noStrike" dirty="0">
                          <a:effectLst/>
                        </a:rPr>
                        <a:t>A) API Revenue</a:t>
                      </a:r>
                      <a:r>
                        <a:rPr lang="en-IN" sz="1100" b="1" u="none" strike="noStrike" baseline="30000" noProof="0" dirty="0">
                          <a:effectLst/>
                        </a:rPr>
                        <a:t>(1)</a:t>
                      </a:r>
                      <a:r>
                        <a:rPr lang="en-IN" sz="1100" b="1" u="none" strike="noStrike" dirty="0">
                          <a:effectLst/>
                        </a:rPr>
                        <a:t>:-</a:t>
                      </a:r>
                      <a:endParaRPr lang="en-IN" sz="1100" b="1" i="0" u="none" strike="noStrike" dirty="0">
                        <a:solidFill>
                          <a:srgbClr val="000000"/>
                        </a:solidFill>
                        <a:effectLst/>
                        <a:latin typeface="+mn-lt"/>
                      </a:endParaRPr>
                    </a:p>
                  </a:txBody>
                  <a:tcPr marL="0" marR="0" marT="0" marB="0" anchor="ctr"/>
                </a:tc>
                <a:tc>
                  <a:txBody>
                    <a:bodyPr/>
                    <a:lstStyle/>
                    <a:p>
                      <a:pPr marL="0" algn="r" rtl="0" eaLnBrk="1" fontAlgn="b" latinLnBrk="0" hangingPunct="1"/>
                      <a:r>
                        <a:rPr lang="en-IN" sz="1100" b="1" u="none" strike="noStrike" kern="1200" dirty="0">
                          <a:solidFill>
                            <a:schemeClr val="tx1"/>
                          </a:solidFill>
                          <a:effectLst/>
                          <a:latin typeface="+mn-lt"/>
                          <a:ea typeface="+mn-ea"/>
                          <a:cs typeface="+mn-cs"/>
                        </a:rPr>
                        <a:t>616</a:t>
                      </a:r>
                    </a:p>
                  </a:txBody>
                  <a:tcPr marL="0" marR="0" marT="0" marB="0" anchor="ctr">
                    <a:noFill/>
                  </a:tcPr>
                </a:tc>
                <a:tc>
                  <a:txBody>
                    <a:bodyPr/>
                    <a:lstStyle/>
                    <a:p>
                      <a:pPr marL="0" lvl="0" algn="r" defTabSz="457200">
                        <a:buNone/>
                      </a:pPr>
                      <a:r>
                        <a:rPr lang="en-US" sz="1100" b="1" u="none" strike="noStrike" kern="1200" dirty="0">
                          <a:solidFill>
                            <a:schemeClr val="tx1"/>
                          </a:solidFill>
                          <a:effectLst/>
                          <a:latin typeface="+mn-lt"/>
                          <a:ea typeface="+mn-ea"/>
                          <a:cs typeface="+mn-cs"/>
                        </a:rPr>
                        <a:t>1,439</a:t>
                      </a:r>
                      <a:endParaRPr lang="en-IN" sz="1100" b="1" u="none" strike="noStrike" kern="1200" dirty="0">
                        <a:solidFill>
                          <a:schemeClr val="tx1"/>
                        </a:solidFill>
                        <a:effectLst/>
                        <a:latin typeface="+mn-lt"/>
                        <a:ea typeface="+mn-ea"/>
                        <a:cs typeface="+mn-cs"/>
                      </a:endParaRPr>
                    </a:p>
                  </a:txBody>
                  <a:tcPr marL="0" marR="0" marT="0" marB="0" anchor="ctr">
                    <a:noFill/>
                  </a:tcPr>
                </a:tc>
                <a:tc>
                  <a:txBody>
                    <a:bodyPr/>
                    <a:lstStyle/>
                    <a:p>
                      <a:pPr marL="0" algn="r" rtl="0" eaLnBrk="1" fontAlgn="b" latinLnBrk="0" hangingPunct="1"/>
                      <a:r>
                        <a:rPr lang="en-US" sz="1100" b="1" u="none" strike="noStrike" kern="1200" dirty="0">
                          <a:solidFill>
                            <a:schemeClr val="tx1"/>
                          </a:solidFill>
                          <a:effectLst/>
                          <a:latin typeface="+mn-lt"/>
                          <a:ea typeface="+mn-ea"/>
                          <a:cs typeface="+mn-cs"/>
                        </a:rPr>
                        <a:t>5,120</a:t>
                      </a:r>
                      <a:endParaRPr lang="en-IN" sz="1100" b="1" u="none" strike="noStrike" kern="1200" dirty="0">
                        <a:solidFill>
                          <a:schemeClr val="tx1"/>
                        </a:solidFill>
                        <a:effectLst/>
                        <a:latin typeface="+mn-lt"/>
                        <a:ea typeface="+mn-ea"/>
                        <a:cs typeface="+mn-cs"/>
                      </a:endParaRPr>
                    </a:p>
                  </a:txBody>
                  <a:tcPr marL="0" marR="0" marT="0" marB="0" anchor="ctr">
                    <a:noFill/>
                  </a:tcPr>
                </a:tc>
                <a:tc>
                  <a:txBody>
                    <a:bodyPr/>
                    <a:lstStyle/>
                    <a:p>
                      <a:pPr marL="0" algn="r" rtl="0" eaLnBrk="1" fontAlgn="b" latinLnBrk="0" hangingPunct="1"/>
                      <a:r>
                        <a:rPr lang="en-IN" sz="1100" b="1" u="none" strike="noStrike" kern="1200" dirty="0">
                          <a:solidFill>
                            <a:schemeClr val="tx1"/>
                          </a:solidFill>
                          <a:effectLst/>
                          <a:latin typeface="+mn-lt"/>
                          <a:ea typeface="+mn-ea"/>
                          <a:cs typeface="+mn-cs"/>
                        </a:rPr>
                        <a:t>   3,552 </a:t>
                      </a:r>
                    </a:p>
                  </a:txBody>
                  <a:tcPr marL="0" marR="0" marT="0" marB="0" anchor="ctr">
                    <a:noFill/>
                  </a:tcPr>
                </a:tc>
                <a:extLst>
                  <a:ext uri="{0D108BD9-81ED-4DB2-BD59-A6C34878D82A}">
                    <a16:rowId xmlns:a16="http://schemas.microsoft.com/office/drawing/2014/main" val="868206127"/>
                  </a:ext>
                </a:extLst>
              </a:tr>
              <a:tr h="427696">
                <a:tc>
                  <a:txBody>
                    <a:bodyPr/>
                    <a:lstStyle/>
                    <a:p>
                      <a:pPr algn="l" fontAlgn="b"/>
                      <a:r>
                        <a:rPr lang="en-IN" sz="1100" b="1" u="none" strike="noStrike" dirty="0">
                          <a:effectLst/>
                        </a:rPr>
                        <a:t>B) Formulation:-</a:t>
                      </a:r>
                      <a:endParaRPr lang="en-IN" sz="1100" b="1" i="0" u="none" strike="noStrike" dirty="0">
                        <a:solidFill>
                          <a:srgbClr val="000000"/>
                        </a:solidFill>
                        <a:effectLst/>
                        <a:latin typeface="+mn-lt"/>
                      </a:endParaRPr>
                    </a:p>
                  </a:txBody>
                  <a:tcPr marL="0" marR="0" marT="0" marB="0" anchor="ctr"/>
                </a:tc>
                <a:tc>
                  <a:txBody>
                    <a:bodyPr/>
                    <a:lstStyle/>
                    <a:p>
                      <a:pPr algn="r" fontAlgn="b"/>
                      <a:endParaRPr lang="en-IN" sz="1100" b="0" i="0" u="none" strike="noStrike">
                        <a:solidFill>
                          <a:srgbClr val="000000"/>
                        </a:solidFill>
                        <a:effectLst/>
                        <a:latin typeface="+mn-lt"/>
                      </a:endParaRPr>
                    </a:p>
                  </a:txBody>
                  <a:tcPr marL="0" marR="0" marT="0" marB="0" anchor="ctr">
                    <a:noFill/>
                  </a:tcPr>
                </a:tc>
                <a:tc>
                  <a:txBody>
                    <a:bodyPr/>
                    <a:lstStyle/>
                    <a:p>
                      <a:pPr algn="r" fontAlgn="b"/>
                      <a:endParaRPr lang="en-IN" sz="1100" b="0" i="0" u="none" strike="noStrike">
                        <a:solidFill>
                          <a:srgbClr val="000000"/>
                        </a:solidFill>
                        <a:effectLst/>
                        <a:latin typeface="+mn-lt"/>
                      </a:endParaRPr>
                    </a:p>
                  </a:txBody>
                  <a:tcPr marL="0" marR="0" marT="0" marB="0" anchor="ctr">
                    <a:noFill/>
                  </a:tcPr>
                </a:tc>
                <a:tc>
                  <a:txBody>
                    <a:bodyPr/>
                    <a:lstStyle/>
                    <a:p>
                      <a:pPr algn="r" fontAlgn="b"/>
                      <a:endParaRPr lang="en-IN" sz="1100" b="0" i="0" u="none" strike="noStrike">
                        <a:solidFill>
                          <a:srgbClr val="000000"/>
                        </a:solidFill>
                        <a:effectLst/>
                        <a:latin typeface="+mn-lt"/>
                      </a:endParaRPr>
                    </a:p>
                  </a:txBody>
                  <a:tcPr marL="0" marR="0" marT="0" marB="0" anchor="ctr">
                    <a:noFill/>
                  </a:tcPr>
                </a:tc>
                <a:tc>
                  <a:txBody>
                    <a:bodyPr/>
                    <a:lstStyle/>
                    <a:p>
                      <a:pPr algn="r" fontAlgn="b"/>
                      <a:endParaRPr lang="en-IN" sz="1100" b="0" i="0" u="none" strike="noStrike">
                        <a:solidFill>
                          <a:srgbClr val="000000"/>
                        </a:solidFill>
                        <a:effectLst/>
                        <a:latin typeface="+mn-lt"/>
                      </a:endParaRPr>
                    </a:p>
                  </a:txBody>
                  <a:tcPr marL="0" marR="0" marT="0" marB="0" anchor="ctr">
                    <a:noFill/>
                  </a:tcPr>
                </a:tc>
                <a:extLst>
                  <a:ext uri="{0D108BD9-81ED-4DB2-BD59-A6C34878D82A}">
                    <a16:rowId xmlns:a16="http://schemas.microsoft.com/office/drawing/2014/main" val="3536406242"/>
                  </a:ext>
                </a:extLst>
              </a:tr>
              <a:tr h="496679">
                <a:tc>
                  <a:txBody>
                    <a:bodyPr/>
                    <a:lstStyle/>
                    <a:p>
                      <a:pPr algn="r" fontAlgn="b"/>
                      <a:r>
                        <a:rPr lang="en-US" sz="1100" b="1" u="none" strike="noStrike" dirty="0">
                          <a:effectLst/>
                        </a:rPr>
                        <a:t>B1) Formulation export, profit share, export service income &amp; revenue from Subsidiaries</a:t>
                      </a:r>
                      <a:endParaRPr lang="en-US" sz="1100" b="1" i="0" u="none" strike="noStrike" dirty="0">
                        <a:solidFill>
                          <a:srgbClr val="000000"/>
                        </a:solidFill>
                        <a:effectLst/>
                        <a:latin typeface="+mn-lt"/>
                      </a:endParaRPr>
                    </a:p>
                  </a:txBody>
                  <a:tcPr marL="0" marR="0" marT="0" marB="0" anchor="ctr"/>
                </a:tc>
                <a:tc>
                  <a:txBody>
                    <a:bodyPr/>
                    <a:lstStyle/>
                    <a:p>
                      <a:pPr marL="0" algn="r" rtl="0" eaLnBrk="1" fontAlgn="b" latinLnBrk="0" hangingPunct="1"/>
                      <a:r>
                        <a:rPr lang="en-US" sz="1100" b="0" u="none" strike="noStrike" kern="1200" dirty="0">
                          <a:solidFill>
                            <a:schemeClr val="tx1"/>
                          </a:solidFill>
                          <a:effectLst/>
                          <a:latin typeface="+mn-lt"/>
                          <a:ea typeface="+mn-ea"/>
                          <a:cs typeface="+mn-cs"/>
                        </a:rPr>
                        <a:t>1,454</a:t>
                      </a:r>
                      <a:endParaRPr lang="en-IN" sz="1100" b="0" u="none" strike="noStrike" kern="1200" dirty="0">
                        <a:solidFill>
                          <a:schemeClr val="tx1"/>
                        </a:solidFill>
                        <a:effectLst/>
                        <a:latin typeface="+mn-lt"/>
                        <a:ea typeface="+mn-ea"/>
                        <a:cs typeface="+mn-cs"/>
                      </a:endParaRPr>
                    </a:p>
                  </a:txBody>
                  <a:tcPr marL="0" marR="0" marT="0" marB="0" anchor="ctr">
                    <a:noFill/>
                  </a:tcPr>
                </a:tc>
                <a:tc>
                  <a:txBody>
                    <a:bodyPr/>
                    <a:lstStyle/>
                    <a:p>
                      <a:pPr marL="0" algn="r" rtl="0" eaLnBrk="1" fontAlgn="b" latinLnBrk="0" hangingPunct="1"/>
                      <a:r>
                        <a:rPr lang="en-US" sz="1100" b="0" u="none" strike="noStrike" kern="1200" dirty="0">
                          <a:solidFill>
                            <a:schemeClr val="tx1"/>
                          </a:solidFill>
                          <a:effectLst/>
                          <a:latin typeface="+mn-lt"/>
                          <a:ea typeface="+mn-ea"/>
                          <a:cs typeface="+mn-cs"/>
                        </a:rPr>
                        <a:t>2,743</a:t>
                      </a:r>
                      <a:endParaRPr lang="en-IN" sz="1100" b="0" u="none" strike="noStrike" kern="1200" dirty="0">
                        <a:solidFill>
                          <a:schemeClr val="tx1"/>
                        </a:solidFill>
                        <a:effectLst/>
                        <a:latin typeface="+mn-lt"/>
                        <a:ea typeface="+mn-ea"/>
                        <a:cs typeface="+mn-cs"/>
                      </a:endParaRPr>
                    </a:p>
                  </a:txBody>
                  <a:tcPr marL="0" marR="0" marT="0" marB="0" anchor="ctr">
                    <a:noFill/>
                  </a:tcPr>
                </a:tc>
                <a:tc>
                  <a:txBody>
                    <a:bodyPr/>
                    <a:lstStyle/>
                    <a:p>
                      <a:pPr marL="0" algn="r" rtl="0" eaLnBrk="1" fontAlgn="b" latinLnBrk="0" hangingPunct="1"/>
                      <a:r>
                        <a:rPr lang="en-US" sz="1100" b="0" u="none" strike="noStrike" kern="1200" dirty="0">
                          <a:solidFill>
                            <a:schemeClr val="tx1"/>
                          </a:solidFill>
                          <a:effectLst/>
                          <a:latin typeface="+mn-lt"/>
                          <a:ea typeface="+mn-ea"/>
                          <a:cs typeface="+mn-cs"/>
                        </a:rPr>
                        <a:t>10,771</a:t>
                      </a:r>
                      <a:endParaRPr lang="en-IN" sz="1100" b="0" u="none" strike="noStrike" kern="1200" dirty="0">
                        <a:solidFill>
                          <a:schemeClr val="tx1"/>
                        </a:solidFill>
                        <a:effectLst/>
                        <a:latin typeface="+mn-lt"/>
                        <a:ea typeface="+mn-ea"/>
                        <a:cs typeface="+mn-cs"/>
                      </a:endParaRPr>
                    </a:p>
                  </a:txBody>
                  <a:tcPr marL="0" marR="0" marT="0" marB="0" anchor="ctr">
                    <a:noFill/>
                  </a:tcPr>
                </a:tc>
                <a:tc>
                  <a:txBody>
                    <a:bodyPr/>
                    <a:lstStyle/>
                    <a:p>
                      <a:pPr marL="0" algn="r" rtl="0" eaLnBrk="1" fontAlgn="b" latinLnBrk="0" hangingPunct="1"/>
                      <a:r>
                        <a:rPr lang="en-IN" sz="1100" b="0" u="none" strike="noStrike" kern="1200" dirty="0">
                          <a:solidFill>
                            <a:schemeClr val="tx1"/>
                          </a:solidFill>
                          <a:effectLst/>
                          <a:latin typeface="+mn-lt"/>
                          <a:ea typeface="+mn-ea"/>
                          <a:cs typeface="+mn-cs"/>
                        </a:rPr>
                        <a:t>    9,334 </a:t>
                      </a:r>
                    </a:p>
                  </a:txBody>
                  <a:tcPr marL="0" marR="0" marT="0" marB="0" anchor="ctr">
                    <a:noFill/>
                  </a:tcPr>
                </a:tc>
                <a:extLst>
                  <a:ext uri="{0D108BD9-81ED-4DB2-BD59-A6C34878D82A}">
                    <a16:rowId xmlns:a16="http://schemas.microsoft.com/office/drawing/2014/main" val="1125175197"/>
                  </a:ext>
                </a:extLst>
              </a:tr>
              <a:tr h="427696">
                <a:tc>
                  <a:txBody>
                    <a:bodyPr/>
                    <a:lstStyle/>
                    <a:p>
                      <a:pPr algn="r" fontAlgn="b"/>
                      <a:r>
                        <a:rPr lang="en-IN" sz="1100" b="1" u="none" strike="noStrike" dirty="0">
                          <a:effectLst/>
                        </a:rPr>
                        <a:t>B2) Domestic Formulation:-</a:t>
                      </a:r>
                      <a:endParaRPr lang="en-IN" sz="1100" b="1" i="0" u="none" strike="noStrike" dirty="0">
                        <a:solidFill>
                          <a:srgbClr val="000000"/>
                        </a:solidFill>
                        <a:effectLst/>
                        <a:latin typeface="+mn-lt"/>
                      </a:endParaRPr>
                    </a:p>
                  </a:txBody>
                  <a:tcPr marL="0" marR="0" marT="0" marB="0" anchor="ctr"/>
                </a:tc>
                <a:tc>
                  <a:txBody>
                    <a:bodyPr/>
                    <a:lstStyle/>
                    <a:p>
                      <a:pPr algn="r" fontAlgn="b"/>
                      <a:r>
                        <a:rPr lang="en-US" sz="1100" b="0" i="0" u="none" strike="noStrike" dirty="0">
                          <a:solidFill>
                            <a:srgbClr val="000000"/>
                          </a:solidFill>
                          <a:effectLst/>
                          <a:latin typeface="+mn-lt"/>
                        </a:rPr>
                        <a:t>2,006</a:t>
                      </a:r>
                    </a:p>
                  </a:txBody>
                  <a:tcPr marL="0" marR="0" marT="0" marB="0" anchor="ctr">
                    <a:noFill/>
                  </a:tcPr>
                </a:tc>
                <a:tc>
                  <a:txBody>
                    <a:bodyPr/>
                    <a:lstStyle/>
                    <a:p>
                      <a:pPr algn="r" fontAlgn="b"/>
                      <a:r>
                        <a:rPr lang="en-US" sz="1100" b="0" i="0" u="none" strike="noStrike" dirty="0">
                          <a:solidFill>
                            <a:srgbClr val="000000"/>
                          </a:solidFill>
                          <a:effectLst/>
                          <a:latin typeface="+mn-lt"/>
                        </a:rPr>
                        <a:t>1,256</a:t>
                      </a:r>
                    </a:p>
                  </a:txBody>
                  <a:tcPr marL="0" marR="0" marT="0" marB="0" anchor="ctr">
                    <a:noFill/>
                  </a:tcPr>
                </a:tc>
                <a:tc>
                  <a:txBody>
                    <a:bodyPr/>
                    <a:lstStyle/>
                    <a:p>
                      <a:pPr algn="r" fontAlgn="b"/>
                      <a:r>
                        <a:rPr lang="en-US" sz="1100" b="0" i="0" u="none" strike="noStrike" dirty="0">
                          <a:solidFill>
                            <a:srgbClr val="000000"/>
                          </a:solidFill>
                          <a:effectLst/>
                          <a:latin typeface="+mn-lt"/>
                        </a:rPr>
                        <a:t>4,101</a:t>
                      </a:r>
                    </a:p>
                  </a:txBody>
                  <a:tcPr marL="0" marR="0" marT="0" marB="0" anchor="ctr">
                    <a:noFill/>
                  </a:tcPr>
                </a:tc>
                <a:tc>
                  <a:txBody>
                    <a:bodyPr/>
                    <a:lstStyle/>
                    <a:p>
                      <a:pPr algn="r" fontAlgn="b"/>
                      <a:r>
                        <a:rPr lang="en-US" sz="1100" b="0" i="0" u="none" strike="noStrike" dirty="0">
                          <a:solidFill>
                            <a:srgbClr val="000000"/>
                          </a:solidFill>
                          <a:effectLst/>
                          <a:latin typeface="+mn-lt"/>
                        </a:rPr>
                        <a:t>5,405</a:t>
                      </a:r>
                      <a:endParaRPr lang="en-IN" sz="1100" b="0" i="0" u="none" strike="noStrike" dirty="0">
                        <a:solidFill>
                          <a:srgbClr val="000000"/>
                        </a:solidFill>
                        <a:effectLst/>
                        <a:latin typeface="+mn-lt"/>
                      </a:endParaRPr>
                    </a:p>
                  </a:txBody>
                  <a:tcPr marL="0" marR="0" marT="0" marB="0" anchor="ctr">
                    <a:noFill/>
                  </a:tcPr>
                </a:tc>
                <a:extLst>
                  <a:ext uri="{0D108BD9-81ED-4DB2-BD59-A6C34878D82A}">
                    <a16:rowId xmlns:a16="http://schemas.microsoft.com/office/drawing/2014/main" val="3917038720"/>
                  </a:ext>
                </a:extLst>
              </a:tr>
              <a:tr h="427696">
                <a:tc>
                  <a:txBody>
                    <a:bodyPr/>
                    <a:lstStyle/>
                    <a:p>
                      <a:pPr algn="r" fontAlgn="b"/>
                      <a:endParaRPr lang="en-IN" sz="1100" b="1" i="0" u="none" strike="noStrike">
                        <a:solidFill>
                          <a:srgbClr val="000000"/>
                        </a:solidFill>
                        <a:effectLst/>
                        <a:latin typeface="+mn-lt"/>
                      </a:endParaRPr>
                    </a:p>
                  </a:txBody>
                  <a:tcPr marL="0" marR="0" marT="0" marB="0" anchor="ctr"/>
                </a:tc>
                <a:tc>
                  <a:txBody>
                    <a:bodyPr/>
                    <a:lstStyle/>
                    <a:p>
                      <a:pPr algn="r" fontAlgn="b"/>
                      <a:endParaRPr lang="en-IN" sz="1100" b="0" i="0" u="none" strike="noStrike">
                        <a:solidFill>
                          <a:srgbClr val="000000"/>
                        </a:solidFill>
                        <a:effectLst/>
                        <a:latin typeface="+mn-lt"/>
                      </a:endParaRPr>
                    </a:p>
                  </a:txBody>
                  <a:tcPr marL="0" marR="0" marT="0" marB="0" anchor="ctr">
                    <a:noFill/>
                  </a:tcPr>
                </a:tc>
                <a:tc>
                  <a:txBody>
                    <a:bodyPr/>
                    <a:lstStyle/>
                    <a:p>
                      <a:pPr algn="r" fontAlgn="b"/>
                      <a:endParaRPr lang="en-IN" sz="1100" b="0" i="0" u="none" strike="noStrike">
                        <a:solidFill>
                          <a:srgbClr val="000000"/>
                        </a:solidFill>
                        <a:effectLst/>
                        <a:latin typeface="+mn-lt"/>
                      </a:endParaRPr>
                    </a:p>
                  </a:txBody>
                  <a:tcPr marL="0" marR="0" marT="0" marB="0" anchor="ctr">
                    <a:noFill/>
                  </a:tcPr>
                </a:tc>
                <a:tc>
                  <a:txBody>
                    <a:bodyPr/>
                    <a:lstStyle/>
                    <a:p>
                      <a:pPr algn="r" fontAlgn="b"/>
                      <a:endParaRPr lang="en-IN" sz="1100" b="0" i="0" u="none" strike="noStrike">
                        <a:solidFill>
                          <a:srgbClr val="000000"/>
                        </a:solidFill>
                        <a:effectLst/>
                        <a:latin typeface="+mn-lt"/>
                      </a:endParaRPr>
                    </a:p>
                  </a:txBody>
                  <a:tcPr marL="0" marR="0" marT="0" marB="0" anchor="ctr">
                    <a:noFill/>
                  </a:tcPr>
                </a:tc>
                <a:tc>
                  <a:txBody>
                    <a:bodyPr/>
                    <a:lstStyle/>
                    <a:p>
                      <a:pPr algn="r" fontAlgn="b"/>
                      <a:endParaRPr lang="en-IN" sz="1100" b="0" i="0" u="none" strike="noStrike">
                        <a:solidFill>
                          <a:srgbClr val="000000"/>
                        </a:solidFill>
                        <a:effectLst/>
                        <a:latin typeface="+mn-lt"/>
                      </a:endParaRPr>
                    </a:p>
                  </a:txBody>
                  <a:tcPr marL="0" marR="0" marT="0" marB="0" anchor="ctr">
                    <a:noFill/>
                  </a:tcPr>
                </a:tc>
                <a:extLst>
                  <a:ext uri="{0D108BD9-81ED-4DB2-BD59-A6C34878D82A}">
                    <a16:rowId xmlns:a16="http://schemas.microsoft.com/office/drawing/2014/main" val="997379974"/>
                  </a:ext>
                </a:extLst>
              </a:tr>
              <a:tr h="427696">
                <a:tc>
                  <a:txBody>
                    <a:bodyPr/>
                    <a:lstStyle/>
                    <a:p>
                      <a:pPr algn="r" fontAlgn="b"/>
                      <a:r>
                        <a:rPr lang="en-IN" sz="1100" b="1" u="none" strike="noStrike" dirty="0">
                          <a:effectLst/>
                        </a:rPr>
                        <a:t>Formulations Total Revenue (B1+B2)</a:t>
                      </a:r>
                      <a:endParaRPr lang="en-IN" sz="1100" b="1" i="0" u="none" strike="noStrike" dirty="0">
                        <a:solidFill>
                          <a:srgbClr val="000000"/>
                        </a:solidFill>
                        <a:effectLst/>
                        <a:latin typeface="+mn-lt"/>
                      </a:endParaRPr>
                    </a:p>
                  </a:txBody>
                  <a:tcPr marL="0" marR="0" marT="0" marB="0" anchor="ctr"/>
                </a:tc>
                <a:tc>
                  <a:txBody>
                    <a:bodyPr/>
                    <a:lstStyle/>
                    <a:p>
                      <a:pPr marL="0" lvl="0" algn="r" defTabSz="457200">
                        <a:buNone/>
                      </a:pPr>
                      <a:r>
                        <a:rPr lang="en-US" sz="1100" b="1" u="none" strike="noStrike" kern="1200" dirty="0">
                          <a:solidFill>
                            <a:schemeClr val="tx1"/>
                          </a:solidFill>
                          <a:effectLst/>
                          <a:latin typeface="+mn-lt"/>
                          <a:ea typeface="+mn-ea"/>
                          <a:cs typeface="+mn-cs"/>
                        </a:rPr>
                        <a:t>3,460</a:t>
                      </a:r>
                      <a:endParaRPr lang="en-IN" sz="1100" b="1" u="none" strike="noStrike" kern="1200" dirty="0">
                        <a:solidFill>
                          <a:schemeClr val="tx1"/>
                        </a:solidFill>
                        <a:effectLst/>
                        <a:latin typeface="+mn-lt"/>
                        <a:ea typeface="+mn-ea"/>
                        <a:cs typeface="+mn-cs"/>
                      </a:endParaRPr>
                    </a:p>
                  </a:txBody>
                  <a:tcPr marL="0" marR="0" marT="0" marB="0" anchor="ctr">
                    <a:noFill/>
                  </a:tcPr>
                </a:tc>
                <a:tc>
                  <a:txBody>
                    <a:bodyPr/>
                    <a:lstStyle/>
                    <a:p>
                      <a:pPr marL="0" algn="r" rtl="0" eaLnBrk="1" fontAlgn="b" latinLnBrk="0" hangingPunct="1"/>
                      <a:r>
                        <a:rPr lang="en-US" sz="1100" b="1" u="none" strike="noStrike" kern="1200" dirty="0">
                          <a:solidFill>
                            <a:schemeClr val="tx1"/>
                          </a:solidFill>
                          <a:effectLst/>
                          <a:latin typeface="+mn-lt"/>
                          <a:ea typeface="+mn-ea"/>
                          <a:cs typeface="+mn-cs"/>
                        </a:rPr>
                        <a:t>3,999</a:t>
                      </a:r>
                      <a:endParaRPr lang="en-IN" sz="1100" b="1" u="none" strike="noStrike" kern="1200" dirty="0">
                        <a:solidFill>
                          <a:schemeClr val="tx1"/>
                        </a:solidFill>
                        <a:effectLst/>
                        <a:latin typeface="+mn-lt"/>
                        <a:ea typeface="+mn-ea"/>
                        <a:cs typeface="+mn-cs"/>
                      </a:endParaRPr>
                    </a:p>
                  </a:txBody>
                  <a:tcPr marL="0" marR="0" marT="0" marB="0" anchor="ctr">
                    <a:noFill/>
                  </a:tcPr>
                </a:tc>
                <a:tc>
                  <a:txBody>
                    <a:bodyPr/>
                    <a:lstStyle/>
                    <a:p>
                      <a:pPr marL="0" lvl="0" algn="r" defTabSz="457200">
                        <a:buNone/>
                      </a:pPr>
                      <a:r>
                        <a:rPr lang="en-US" sz="1100" b="1" u="none" strike="noStrike" kern="1200" dirty="0">
                          <a:solidFill>
                            <a:schemeClr val="tx1"/>
                          </a:solidFill>
                          <a:effectLst/>
                          <a:latin typeface="+mn-lt"/>
                          <a:ea typeface="+mn-ea"/>
                          <a:cs typeface="+mn-cs"/>
                        </a:rPr>
                        <a:t>14,873</a:t>
                      </a:r>
                      <a:endParaRPr lang="en-IN" sz="1100" b="1" u="none" strike="noStrike" kern="1200" dirty="0">
                        <a:solidFill>
                          <a:schemeClr val="tx1"/>
                        </a:solidFill>
                        <a:effectLst/>
                        <a:latin typeface="+mn-lt"/>
                        <a:ea typeface="+mn-ea"/>
                        <a:cs typeface="+mn-cs"/>
                      </a:endParaRPr>
                    </a:p>
                  </a:txBody>
                  <a:tcPr marL="0" marR="0" marT="0" marB="0" anchor="ctr">
                    <a:noFill/>
                  </a:tcPr>
                </a:tc>
                <a:tc>
                  <a:txBody>
                    <a:bodyPr/>
                    <a:lstStyle/>
                    <a:p>
                      <a:pPr marL="0" algn="r" rtl="0" eaLnBrk="1" fontAlgn="b" latinLnBrk="0" hangingPunct="1"/>
                      <a:r>
                        <a:rPr lang="en-IN" sz="1100" b="1" u="none" strike="noStrike" kern="1200" dirty="0">
                          <a:solidFill>
                            <a:schemeClr val="tx1"/>
                          </a:solidFill>
                          <a:effectLst/>
                          <a:latin typeface="+mn-lt"/>
                          <a:ea typeface="+mn-ea"/>
                          <a:cs typeface="+mn-cs"/>
                        </a:rPr>
                        <a:t> 14,739 </a:t>
                      </a:r>
                    </a:p>
                  </a:txBody>
                  <a:tcPr marL="0" marR="0" marT="0" marB="0" anchor="ctr">
                    <a:noFill/>
                  </a:tcPr>
                </a:tc>
                <a:extLst>
                  <a:ext uri="{0D108BD9-81ED-4DB2-BD59-A6C34878D82A}">
                    <a16:rowId xmlns:a16="http://schemas.microsoft.com/office/drawing/2014/main" val="2127187239"/>
                  </a:ext>
                </a:extLst>
              </a:tr>
              <a:tr h="427696">
                <a:tc>
                  <a:txBody>
                    <a:bodyPr/>
                    <a:lstStyle/>
                    <a:p>
                      <a:pPr algn="l" fontAlgn="b"/>
                      <a:endParaRPr lang="en-IN" sz="1100" b="1" i="0" u="none" strike="noStrike">
                        <a:solidFill>
                          <a:srgbClr val="000000"/>
                        </a:solidFill>
                        <a:effectLst/>
                        <a:latin typeface="+mn-lt"/>
                      </a:endParaRPr>
                    </a:p>
                  </a:txBody>
                  <a:tcPr marL="0" marR="0" marT="0" marB="0" anchor="ctr"/>
                </a:tc>
                <a:tc>
                  <a:txBody>
                    <a:bodyPr/>
                    <a:lstStyle/>
                    <a:p>
                      <a:pPr algn="r" fontAlgn="b"/>
                      <a:endParaRPr lang="en-IN" sz="1100" b="1" i="0" u="none" strike="noStrike">
                        <a:solidFill>
                          <a:srgbClr val="000000"/>
                        </a:solidFill>
                        <a:effectLst/>
                        <a:latin typeface="+mn-lt"/>
                      </a:endParaRPr>
                    </a:p>
                  </a:txBody>
                  <a:tcPr marL="0" marR="0" marT="0" marB="0" anchor="ctr">
                    <a:noFill/>
                  </a:tcPr>
                </a:tc>
                <a:tc>
                  <a:txBody>
                    <a:bodyPr/>
                    <a:lstStyle/>
                    <a:p>
                      <a:pPr algn="r" fontAlgn="b"/>
                      <a:endParaRPr lang="en-IN" sz="1100" b="1" i="0" u="none" strike="noStrike">
                        <a:solidFill>
                          <a:srgbClr val="000000"/>
                        </a:solidFill>
                        <a:effectLst/>
                        <a:latin typeface="+mn-lt"/>
                      </a:endParaRPr>
                    </a:p>
                  </a:txBody>
                  <a:tcPr marL="0" marR="0" marT="0" marB="0" anchor="ctr">
                    <a:noFill/>
                  </a:tcPr>
                </a:tc>
                <a:tc>
                  <a:txBody>
                    <a:bodyPr/>
                    <a:lstStyle/>
                    <a:p>
                      <a:pPr algn="r" fontAlgn="b"/>
                      <a:endParaRPr lang="en-IN" sz="1100" b="1" i="0" u="none" strike="noStrike">
                        <a:solidFill>
                          <a:srgbClr val="000000"/>
                        </a:solidFill>
                        <a:effectLst/>
                        <a:latin typeface="+mn-lt"/>
                      </a:endParaRPr>
                    </a:p>
                  </a:txBody>
                  <a:tcPr marL="0" marR="0" marT="0" marB="0" anchor="ctr">
                    <a:noFill/>
                  </a:tcPr>
                </a:tc>
                <a:tc>
                  <a:txBody>
                    <a:bodyPr/>
                    <a:lstStyle/>
                    <a:p>
                      <a:pPr algn="r" fontAlgn="b"/>
                      <a:endParaRPr lang="en-IN" sz="1100" b="1" i="0" u="none" strike="noStrike">
                        <a:solidFill>
                          <a:srgbClr val="000000"/>
                        </a:solidFill>
                        <a:effectLst/>
                        <a:latin typeface="+mn-lt"/>
                      </a:endParaRPr>
                    </a:p>
                  </a:txBody>
                  <a:tcPr marL="0" marR="0" marT="0" marB="0" anchor="ctr">
                    <a:noFill/>
                  </a:tcPr>
                </a:tc>
                <a:extLst>
                  <a:ext uri="{0D108BD9-81ED-4DB2-BD59-A6C34878D82A}">
                    <a16:rowId xmlns:a16="http://schemas.microsoft.com/office/drawing/2014/main" val="3624296926"/>
                  </a:ext>
                </a:extLst>
              </a:tr>
              <a:tr h="427696">
                <a:tc>
                  <a:txBody>
                    <a:bodyPr/>
                    <a:lstStyle/>
                    <a:p>
                      <a:pPr algn="l" fontAlgn="b"/>
                      <a:r>
                        <a:rPr lang="en-US" sz="1100" b="1" i="0" u="none" strike="noStrike" dirty="0">
                          <a:solidFill>
                            <a:srgbClr val="000000"/>
                          </a:solidFill>
                          <a:effectLst/>
                          <a:latin typeface="+mn-lt"/>
                        </a:rPr>
                        <a:t>C) Crop Health Sciences</a:t>
                      </a:r>
                      <a:endParaRPr lang="en-IN" sz="1100" b="1" i="0" u="none" strike="noStrike" dirty="0">
                        <a:solidFill>
                          <a:srgbClr val="000000"/>
                        </a:solidFill>
                        <a:effectLst/>
                        <a:latin typeface="+mn-lt"/>
                      </a:endParaRPr>
                    </a:p>
                  </a:txBody>
                  <a:tcPr marL="0" marR="0" marT="0" marB="0" anchor="ctr"/>
                </a:tc>
                <a:tc>
                  <a:txBody>
                    <a:bodyPr/>
                    <a:lstStyle/>
                    <a:p>
                      <a:pPr algn="r" fontAlgn="b"/>
                      <a:r>
                        <a:rPr lang="en-US" sz="1100" b="1" i="0" u="none" strike="noStrike" dirty="0">
                          <a:solidFill>
                            <a:srgbClr val="000000"/>
                          </a:solidFill>
                          <a:effectLst/>
                          <a:latin typeface="+mn-lt"/>
                        </a:rPr>
                        <a:t>6</a:t>
                      </a:r>
                    </a:p>
                  </a:txBody>
                  <a:tcPr marL="0" marR="0" marT="0" marB="0" anchor="ctr">
                    <a:noFill/>
                  </a:tcPr>
                </a:tc>
                <a:tc>
                  <a:txBody>
                    <a:bodyPr/>
                    <a:lstStyle/>
                    <a:p>
                      <a:pPr algn="r" fontAlgn="b"/>
                      <a:r>
                        <a:rPr lang="en-US" sz="1100" b="1" i="0" u="none" strike="noStrike" dirty="0">
                          <a:solidFill>
                            <a:srgbClr val="000000"/>
                          </a:solidFill>
                          <a:effectLst/>
                          <a:latin typeface="+mn-lt"/>
                        </a:rPr>
                        <a:t>-</a:t>
                      </a:r>
                      <a:endParaRPr lang="en-IN" sz="1100" b="1" i="0" u="none" strike="noStrike" dirty="0">
                        <a:solidFill>
                          <a:srgbClr val="000000"/>
                        </a:solidFill>
                        <a:effectLst/>
                        <a:latin typeface="+mn-lt"/>
                      </a:endParaRPr>
                    </a:p>
                  </a:txBody>
                  <a:tcPr marL="0" marR="0" marT="0" marB="0" anchor="ctr">
                    <a:noFill/>
                  </a:tcPr>
                </a:tc>
                <a:tc>
                  <a:txBody>
                    <a:bodyPr/>
                    <a:lstStyle/>
                    <a:p>
                      <a:pPr algn="r" fontAlgn="b"/>
                      <a:r>
                        <a:rPr lang="en-US" sz="1100" b="1" i="0" u="none" strike="noStrike" dirty="0">
                          <a:solidFill>
                            <a:srgbClr val="000000"/>
                          </a:solidFill>
                          <a:effectLst/>
                          <a:latin typeface="+mn-lt"/>
                        </a:rPr>
                        <a:t>21</a:t>
                      </a:r>
                      <a:endParaRPr lang="en-IN" sz="1100" b="1" i="0" u="none" strike="noStrike" dirty="0">
                        <a:solidFill>
                          <a:srgbClr val="000000"/>
                        </a:solidFill>
                        <a:effectLst/>
                        <a:latin typeface="+mn-lt"/>
                      </a:endParaRPr>
                    </a:p>
                  </a:txBody>
                  <a:tcPr marL="0" marR="0" marT="0" marB="0" anchor="ctr">
                    <a:noFill/>
                  </a:tcPr>
                </a:tc>
                <a:tc>
                  <a:txBody>
                    <a:bodyPr/>
                    <a:lstStyle/>
                    <a:p>
                      <a:pPr algn="r" fontAlgn="b"/>
                      <a:r>
                        <a:rPr lang="en-US" sz="1100" b="1" i="0" u="none" strike="noStrike" dirty="0">
                          <a:solidFill>
                            <a:srgbClr val="000000"/>
                          </a:solidFill>
                          <a:effectLst/>
                          <a:latin typeface="+mn-lt"/>
                        </a:rPr>
                        <a:t>-</a:t>
                      </a:r>
                      <a:endParaRPr lang="en-IN" sz="1100" b="1" i="0" u="none" strike="noStrike" dirty="0">
                        <a:solidFill>
                          <a:srgbClr val="000000"/>
                        </a:solidFill>
                        <a:effectLst/>
                        <a:latin typeface="+mn-lt"/>
                      </a:endParaRPr>
                    </a:p>
                  </a:txBody>
                  <a:tcPr marL="0" marR="0" marT="0" marB="0" anchor="ctr">
                    <a:noFill/>
                  </a:tcPr>
                </a:tc>
                <a:extLst>
                  <a:ext uri="{0D108BD9-81ED-4DB2-BD59-A6C34878D82A}">
                    <a16:rowId xmlns:a16="http://schemas.microsoft.com/office/drawing/2014/main" val="2030038402"/>
                  </a:ext>
                </a:extLst>
              </a:tr>
              <a:tr h="427696">
                <a:tc>
                  <a:txBody>
                    <a:bodyPr/>
                    <a:lstStyle/>
                    <a:p>
                      <a:pPr algn="l" fontAlgn="b"/>
                      <a:r>
                        <a:rPr lang="en-US" sz="1100" b="1" u="none" strike="noStrike" dirty="0">
                          <a:effectLst/>
                        </a:rPr>
                        <a:t>D) Other Operating &amp; Non - operating incomes</a:t>
                      </a:r>
                      <a:endParaRPr lang="en-US" sz="1100" b="1" i="0" u="none" strike="noStrike" dirty="0">
                        <a:solidFill>
                          <a:srgbClr val="000000"/>
                        </a:solidFill>
                        <a:effectLst/>
                        <a:latin typeface="+mn-lt"/>
                      </a:endParaRPr>
                    </a:p>
                  </a:txBody>
                  <a:tcPr marL="0" marR="0" marT="0" marB="0" anchor="ctr"/>
                </a:tc>
                <a:tc>
                  <a:txBody>
                    <a:bodyPr/>
                    <a:lstStyle/>
                    <a:p>
                      <a:pPr marL="0" algn="r" rtl="0" eaLnBrk="1" fontAlgn="b" latinLnBrk="0" hangingPunct="1"/>
                      <a:r>
                        <a:rPr lang="en-US" sz="1100" b="1" u="none" strike="noStrike" kern="1200" dirty="0">
                          <a:solidFill>
                            <a:schemeClr val="tx1"/>
                          </a:solidFill>
                          <a:effectLst/>
                          <a:latin typeface="+mn-lt"/>
                          <a:ea typeface="+mn-ea"/>
                          <a:cs typeface="+mn-cs"/>
                        </a:rPr>
                        <a:t>192</a:t>
                      </a:r>
                      <a:endParaRPr lang="en-IN" sz="1100" b="1" u="none" strike="noStrike" kern="1200" dirty="0">
                        <a:solidFill>
                          <a:schemeClr val="tx1"/>
                        </a:solidFill>
                        <a:effectLst/>
                        <a:latin typeface="+mn-lt"/>
                        <a:ea typeface="+mn-ea"/>
                        <a:cs typeface="+mn-cs"/>
                      </a:endParaRPr>
                    </a:p>
                  </a:txBody>
                  <a:tcPr marL="0" marR="0" marT="0" marB="0" anchor="ctr">
                    <a:noFill/>
                  </a:tcPr>
                </a:tc>
                <a:tc>
                  <a:txBody>
                    <a:bodyPr/>
                    <a:lstStyle/>
                    <a:p>
                      <a:pPr marL="0" algn="r" rtl="0" eaLnBrk="1" fontAlgn="b" latinLnBrk="0" hangingPunct="1"/>
                      <a:r>
                        <a:rPr lang="en-US" sz="1100" b="1" u="none" strike="noStrike" kern="1200" dirty="0">
                          <a:solidFill>
                            <a:schemeClr val="tx1"/>
                          </a:solidFill>
                          <a:effectLst/>
                          <a:latin typeface="+mn-lt"/>
                          <a:ea typeface="+mn-ea"/>
                          <a:cs typeface="+mn-cs"/>
                        </a:rPr>
                        <a:t>383</a:t>
                      </a:r>
                      <a:endParaRPr lang="en-IN" sz="1100" b="1" u="none" strike="noStrike" kern="1200" dirty="0">
                        <a:solidFill>
                          <a:schemeClr val="tx1"/>
                        </a:solidFill>
                        <a:effectLst/>
                        <a:latin typeface="+mn-lt"/>
                        <a:ea typeface="+mn-ea"/>
                        <a:cs typeface="+mn-cs"/>
                      </a:endParaRPr>
                    </a:p>
                  </a:txBody>
                  <a:tcPr marL="0" marR="0" marT="0" marB="0" anchor="ctr">
                    <a:noFill/>
                  </a:tcPr>
                </a:tc>
                <a:tc>
                  <a:txBody>
                    <a:bodyPr/>
                    <a:lstStyle/>
                    <a:p>
                      <a:pPr marL="0" algn="r" rtl="0" eaLnBrk="1" fontAlgn="b" latinLnBrk="0" hangingPunct="1"/>
                      <a:r>
                        <a:rPr lang="en-US" sz="1100" b="1" u="none" strike="noStrike" kern="1200" dirty="0">
                          <a:solidFill>
                            <a:schemeClr val="tx1"/>
                          </a:solidFill>
                          <a:effectLst/>
                          <a:latin typeface="+mn-lt"/>
                          <a:ea typeface="+mn-ea"/>
                          <a:cs typeface="+mn-cs"/>
                        </a:rPr>
                        <a:t>1,543</a:t>
                      </a:r>
                      <a:endParaRPr lang="en-IN" sz="1100" b="1" u="none" strike="noStrike" kern="1200" dirty="0">
                        <a:solidFill>
                          <a:schemeClr val="tx1"/>
                        </a:solidFill>
                        <a:effectLst/>
                        <a:latin typeface="+mn-lt"/>
                        <a:ea typeface="+mn-ea"/>
                        <a:cs typeface="+mn-cs"/>
                      </a:endParaRPr>
                    </a:p>
                  </a:txBody>
                  <a:tcPr marL="0" marR="0" marT="0" marB="0" anchor="ctr">
                    <a:noFill/>
                  </a:tcPr>
                </a:tc>
                <a:tc>
                  <a:txBody>
                    <a:bodyPr/>
                    <a:lstStyle/>
                    <a:p>
                      <a:pPr marL="0" algn="r" rtl="0" eaLnBrk="1" fontAlgn="b" latinLnBrk="0" hangingPunct="1"/>
                      <a:r>
                        <a:rPr lang="en-IN" sz="1100" b="1" u="none" strike="noStrike" kern="1200" dirty="0">
                          <a:solidFill>
                            <a:schemeClr val="tx1"/>
                          </a:solidFill>
                          <a:effectLst/>
                          <a:latin typeface="+mn-lt"/>
                          <a:ea typeface="+mn-ea"/>
                          <a:cs typeface="+mn-cs"/>
                        </a:rPr>
                        <a:t>1,933 </a:t>
                      </a:r>
                    </a:p>
                  </a:txBody>
                  <a:tcPr marL="0" marR="0" marT="0" marB="0" anchor="ctr">
                    <a:noFill/>
                  </a:tcPr>
                </a:tc>
                <a:extLst>
                  <a:ext uri="{0D108BD9-81ED-4DB2-BD59-A6C34878D82A}">
                    <a16:rowId xmlns:a16="http://schemas.microsoft.com/office/drawing/2014/main" val="2067182957"/>
                  </a:ext>
                </a:extLst>
              </a:tr>
              <a:tr h="427696">
                <a:tc>
                  <a:txBody>
                    <a:bodyPr/>
                    <a:lstStyle/>
                    <a:p>
                      <a:pPr lvl="0" algn="l">
                        <a:buNone/>
                      </a:pPr>
                      <a:r>
                        <a:rPr lang="en-IN" sz="1100" b="1" u="none" strike="noStrike" dirty="0">
                          <a:effectLst/>
                        </a:rPr>
                        <a:t>Consolidated Total Revenue</a:t>
                      </a:r>
                      <a:endParaRPr lang="en-IN" sz="1100" b="1" u="none" strike="noStrike" baseline="30000" dirty="0">
                        <a:effectLst/>
                      </a:endParaRPr>
                    </a:p>
                  </a:txBody>
                  <a:tcPr marL="0" marR="0" marT="0" marB="0" anchor="ctr">
                    <a:noFill/>
                  </a:tcPr>
                </a:tc>
                <a:tc>
                  <a:txBody>
                    <a:bodyPr/>
                    <a:lstStyle/>
                    <a:p>
                      <a:pPr marL="0" lvl="0" algn="r" defTabSz="457200">
                        <a:buNone/>
                      </a:pPr>
                      <a:r>
                        <a:rPr lang="en-IN" sz="1100" b="1" u="none" strike="noStrike" kern="1200" dirty="0">
                          <a:solidFill>
                            <a:schemeClr val="tx1"/>
                          </a:solidFill>
                          <a:effectLst/>
                          <a:latin typeface="+mn-lt"/>
                          <a:ea typeface="+mn-ea"/>
                          <a:cs typeface="+mn-cs"/>
                        </a:rPr>
                        <a:t>4,273</a:t>
                      </a:r>
                    </a:p>
                  </a:txBody>
                  <a:tcPr marL="0" marR="0" marT="0" marB="0" anchor="ctr">
                    <a:noFill/>
                  </a:tcPr>
                </a:tc>
                <a:tc>
                  <a:txBody>
                    <a:bodyPr/>
                    <a:lstStyle/>
                    <a:p>
                      <a:pPr marL="0" lvl="0" algn="r">
                        <a:buNone/>
                      </a:pPr>
                      <a:r>
                        <a:rPr lang="en-US" sz="1100" b="1" u="none" strike="noStrike" kern="1200" dirty="0">
                          <a:solidFill>
                            <a:schemeClr val="tx1"/>
                          </a:solidFill>
                          <a:effectLst/>
                          <a:latin typeface="+mn-lt"/>
                          <a:ea typeface="+mn-ea"/>
                          <a:cs typeface="+mn-cs"/>
                        </a:rPr>
                        <a:t>5,821</a:t>
                      </a:r>
                      <a:endParaRPr lang="en-IN" sz="1100" b="1" u="none" strike="noStrike" kern="1200" dirty="0">
                        <a:solidFill>
                          <a:schemeClr val="tx1"/>
                        </a:solidFill>
                        <a:effectLst/>
                        <a:latin typeface="+mn-lt"/>
                        <a:ea typeface="+mn-ea"/>
                        <a:cs typeface="+mn-cs"/>
                      </a:endParaRPr>
                    </a:p>
                  </a:txBody>
                  <a:tcPr marL="0" marR="0" marT="0" marB="0" anchor="ctr">
                    <a:noFill/>
                  </a:tcPr>
                </a:tc>
                <a:tc>
                  <a:txBody>
                    <a:bodyPr/>
                    <a:lstStyle/>
                    <a:p>
                      <a:pPr marL="0" lvl="0" algn="r" defTabSz="457200">
                        <a:buNone/>
                      </a:pPr>
                      <a:r>
                        <a:rPr lang="en-US" sz="1100" b="1" u="none" strike="noStrike" kern="1200" dirty="0">
                          <a:solidFill>
                            <a:schemeClr val="tx1"/>
                          </a:solidFill>
                          <a:effectLst/>
                          <a:latin typeface="+mn-lt"/>
                          <a:ea typeface="+mn-ea"/>
                          <a:cs typeface="+mn-cs"/>
                        </a:rPr>
                        <a:t>21,557</a:t>
                      </a:r>
                      <a:endParaRPr lang="en-IN" sz="1100" b="1" u="none" strike="noStrike" kern="1200" dirty="0">
                        <a:solidFill>
                          <a:schemeClr val="tx1"/>
                        </a:solidFill>
                        <a:effectLst/>
                        <a:latin typeface="+mn-lt"/>
                        <a:ea typeface="+mn-ea"/>
                        <a:cs typeface="+mn-cs"/>
                      </a:endParaRPr>
                    </a:p>
                  </a:txBody>
                  <a:tcPr marL="0" marR="0" marT="0" marB="0" anchor="ctr">
                    <a:noFill/>
                  </a:tcPr>
                </a:tc>
                <a:tc>
                  <a:txBody>
                    <a:bodyPr/>
                    <a:lstStyle/>
                    <a:p>
                      <a:pPr marL="0" algn="r" rtl="0" eaLnBrk="1" fontAlgn="b" latinLnBrk="0" hangingPunct="1"/>
                      <a:r>
                        <a:rPr lang="en-IN" sz="1100" b="1" u="none" strike="noStrike" kern="1200" dirty="0">
                          <a:solidFill>
                            <a:schemeClr val="tx1"/>
                          </a:solidFill>
                          <a:effectLst/>
                          <a:latin typeface="+mn-lt"/>
                          <a:ea typeface="+mn-ea"/>
                          <a:cs typeface="+mn-cs"/>
                        </a:rPr>
                        <a:t> 20,224 </a:t>
                      </a:r>
                    </a:p>
                  </a:txBody>
                  <a:tcPr marL="0" marR="0" marT="0" marB="0" anchor="ctr">
                    <a:noFill/>
                  </a:tcPr>
                </a:tc>
                <a:extLst>
                  <a:ext uri="{0D108BD9-81ED-4DB2-BD59-A6C34878D82A}">
                    <a16:rowId xmlns:a16="http://schemas.microsoft.com/office/drawing/2014/main" val="2704439919"/>
                  </a:ext>
                </a:extLst>
              </a:tr>
            </a:tbl>
          </a:graphicData>
        </a:graphic>
      </p:graphicFrame>
    </p:spTree>
    <p:extLst>
      <p:ext uri="{BB962C8B-B14F-4D97-AF65-F5344CB8AC3E}">
        <p14:creationId xmlns:p14="http://schemas.microsoft.com/office/powerpoint/2010/main" val="1357263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0DAC82-268D-4646-8867-23DD9E1A4D9B}"/>
              </a:ext>
            </a:extLst>
          </p:cNvPr>
          <p:cNvSpPr>
            <a:spLocks noGrp="1"/>
          </p:cNvSpPr>
          <p:nvPr>
            <p:ph type="sldNum" sz="quarter" idx="12"/>
          </p:nvPr>
        </p:nvSpPr>
        <p:spPr/>
        <p:txBody>
          <a:bodyPr/>
          <a:lstStyle/>
          <a:p>
            <a:fld id="{E6326F5E-F4A6-44DA-936F-1572DDFAB83B}" type="slidenum">
              <a:rPr lang="en-IN" smtClean="0"/>
              <a:pPr/>
              <a:t>17</a:t>
            </a:fld>
            <a:endParaRPr lang="en-IN"/>
          </a:p>
        </p:txBody>
      </p:sp>
      <p:pic>
        <p:nvPicPr>
          <p:cNvPr id="6" name="Picture 5" descr="A picture containing outdoor, sky, day&#10;&#10;Description automatically generated">
            <a:extLst>
              <a:ext uri="{FF2B5EF4-FFF2-40B4-BE49-F238E27FC236}">
                <a16:creationId xmlns:a16="http://schemas.microsoft.com/office/drawing/2014/main" id="{FFA442C2-832F-4FFC-B15D-A59A70D0E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a:ln>
            <a:solidFill>
              <a:schemeClr val="tx1"/>
            </a:solidFill>
          </a:ln>
        </p:spPr>
      </p:pic>
      <p:sp>
        <p:nvSpPr>
          <p:cNvPr id="7" name="Rectangle 6">
            <a:extLst>
              <a:ext uri="{FF2B5EF4-FFF2-40B4-BE49-F238E27FC236}">
                <a16:creationId xmlns:a16="http://schemas.microsoft.com/office/drawing/2014/main" id="{7D29488E-F0B8-4949-AF73-72AECE5ECC72}"/>
              </a:ext>
            </a:extLst>
          </p:cNvPr>
          <p:cNvSpPr/>
          <p:nvPr/>
        </p:nvSpPr>
        <p:spPr>
          <a:xfrm>
            <a:off x="7802454" y="6580791"/>
            <a:ext cx="4278800" cy="369332"/>
          </a:xfrm>
          <a:prstGeom prst="rect">
            <a:avLst/>
          </a:prstGeom>
        </p:spPr>
        <p:txBody>
          <a:bodyPr wrap="none">
            <a:spAutoFit/>
          </a:bodyPr>
          <a:lstStyle/>
          <a:p>
            <a:r>
              <a:rPr lang="en-US">
                <a:solidFill>
                  <a:schemeClr val="bg1"/>
                </a:solidFill>
              </a:rPr>
              <a:t>A VIEW OF NATCO’S CORPORATE OFFICE</a:t>
            </a:r>
          </a:p>
        </p:txBody>
      </p:sp>
      <p:grpSp>
        <p:nvGrpSpPr>
          <p:cNvPr id="8" name="Group 7">
            <a:extLst>
              <a:ext uri="{FF2B5EF4-FFF2-40B4-BE49-F238E27FC236}">
                <a16:creationId xmlns:a16="http://schemas.microsoft.com/office/drawing/2014/main" id="{6AAE0601-3624-4300-827F-0C0B597892AC}"/>
              </a:ext>
            </a:extLst>
          </p:cNvPr>
          <p:cNvGrpSpPr/>
          <p:nvPr/>
        </p:nvGrpSpPr>
        <p:grpSpPr>
          <a:xfrm>
            <a:off x="0" y="4919008"/>
            <a:ext cx="3343701" cy="1938992"/>
            <a:chOff x="1006978" y="4939083"/>
            <a:chExt cx="3343701" cy="1938992"/>
          </a:xfrm>
        </p:grpSpPr>
        <p:pic>
          <p:nvPicPr>
            <p:cNvPr id="9" name="Picture 8" descr="A close up of a building&#10;&#10;Description automatically generated">
              <a:extLst>
                <a:ext uri="{FF2B5EF4-FFF2-40B4-BE49-F238E27FC236}">
                  <a16:creationId xmlns:a16="http://schemas.microsoft.com/office/drawing/2014/main" id="{2A03E3C4-CA17-4FB6-8C97-A9ADD7C3D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812189" y="5615355"/>
              <a:ext cx="469729" cy="349347"/>
            </a:xfrm>
            <a:prstGeom prst="rect">
              <a:avLst/>
            </a:prstGeom>
          </p:spPr>
        </p:pic>
        <p:pic>
          <p:nvPicPr>
            <p:cNvPr id="10" name="Picture 9" descr="A picture containing light&#10;&#10;Description automatically generated">
              <a:extLst>
                <a:ext uri="{FF2B5EF4-FFF2-40B4-BE49-F238E27FC236}">
                  <a16:creationId xmlns:a16="http://schemas.microsoft.com/office/drawing/2014/main" id="{65C41DFA-B166-45B8-A2A0-D88E8581F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1386" y="5964702"/>
              <a:ext cx="469730" cy="462788"/>
            </a:xfrm>
            <a:prstGeom prst="rect">
              <a:avLst/>
            </a:prstGeom>
          </p:spPr>
        </p:pic>
        <p:sp>
          <p:nvSpPr>
            <p:cNvPr id="11" name="TextBox 10">
              <a:extLst>
                <a:ext uri="{FF2B5EF4-FFF2-40B4-BE49-F238E27FC236}">
                  <a16:creationId xmlns:a16="http://schemas.microsoft.com/office/drawing/2014/main" id="{4E58D4D7-1565-44DF-9FE6-478CCF8A3538}"/>
                </a:ext>
              </a:extLst>
            </p:cNvPr>
            <p:cNvSpPr txBox="1"/>
            <p:nvPr/>
          </p:nvSpPr>
          <p:spPr>
            <a:xfrm>
              <a:off x="1006978" y="4939083"/>
              <a:ext cx="3343701" cy="1938992"/>
            </a:xfrm>
            <a:prstGeom prst="rect">
              <a:avLst/>
            </a:prstGeom>
            <a:solidFill>
              <a:schemeClr val="bg1"/>
            </a:solidFill>
          </p:spPr>
          <p:txBody>
            <a:bodyPr wrap="square" rtlCol="0" anchor="t">
              <a:spAutoFit/>
            </a:bodyPr>
            <a:lstStyle/>
            <a:p>
              <a:endParaRPr lang="en-US"/>
            </a:p>
            <a:p>
              <a:endParaRPr lang="en-US"/>
            </a:p>
            <a:p>
              <a:endParaRPr lang="en-US"/>
            </a:p>
            <a:p>
              <a:r>
                <a:rPr lang="en-US" sz="1200" b="1"/>
                <a:t>          Contact Investor Relations Team at</a:t>
              </a:r>
            </a:p>
            <a:p>
              <a:r>
                <a:rPr lang="en-US" sz="1200">
                  <a:latin typeface="Times New Roman"/>
                  <a:cs typeface="Times New Roman"/>
                </a:rPr>
                <a:t>       </a:t>
              </a:r>
              <a:r>
                <a:rPr lang="en-US" sz="1200">
                  <a:latin typeface="Times New Roman"/>
                  <a:ea typeface="+mn-lt"/>
                  <a:cs typeface="Times New Roman"/>
                </a:rPr>
                <a:t>       </a:t>
              </a:r>
              <a:r>
                <a:rPr lang="en-US" sz="1200">
                  <a:latin typeface="Times New Roman"/>
                  <a:ea typeface="+mn-lt"/>
                  <a:cs typeface="+mn-lt"/>
                </a:rPr>
                <a:t>ir</a:t>
              </a:r>
              <a:r>
                <a:rPr lang="en-US" sz="1200">
                  <a:latin typeface="Times New Roman"/>
                  <a:cs typeface="Times New Roman"/>
                </a:rPr>
                <a:t>@natcopharma.co.in</a:t>
              </a:r>
            </a:p>
            <a:p>
              <a:r>
                <a:rPr lang="en-US"/>
                <a:t>       </a:t>
              </a:r>
            </a:p>
            <a:p>
              <a:r>
                <a:rPr lang="en-US" sz="1200">
                  <a:latin typeface="Times New Roman"/>
                  <a:cs typeface="Times New Roman"/>
                </a:rPr>
                <a:t>             040-2354 7532; Extn 220</a:t>
              </a:r>
              <a:endParaRPr lang="en-US" sz="1200">
                <a:highlight>
                  <a:srgbClr val="808080"/>
                </a:highlight>
                <a:latin typeface="Times New Roman"/>
                <a:cs typeface="Times New Roman"/>
              </a:endParaRPr>
            </a:p>
            <a:p>
              <a:endParaRPr lang="en-US" sz="1200">
                <a:latin typeface="Times New Roman" panose="02020603050405020304" pitchFamily="18" charset="0"/>
                <a:cs typeface="Times New Roman" panose="02020603050405020304" pitchFamily="18" charset="0"/>
              </a:endParaRPr>
            </a:p>
          </p:txBody>
        </p:sp>
        <p:pic>
          <p:nvPicPr>
            <p:cNvPr id="12" name="Picture 11" descr="A picture containing drawing&#10;&#10;Description automatically generated">
              <a:extLst>
                <a:ext uri="{FF2B5EF4-FFF2-40B4-BE49-F238E27FC236}">
                  <a16:creationId xmlns:a16="http://schemas.microsoft.com/office/drawing/2014/main" id="{953DD39F-3C47-44DC-9687-A0A13A3D6F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0956" y="5048058"/>
              <a:ext cx="1445342" cy="567297"/>
            </a:xfrm>
            <a:prstGeom prst="rect">
              <a:avLst/>
            </a:prstGeom>
          </p:spPr>
        </p:pic>
        <p:pic>
          <p:nvPicPr>
            <p:cNvPr id="13" name="Picture 12" descr="A picture containing light&#10;&#10;Description automatically generated">
              <a:extLst>
                <a:ext uri="{FF2B5EF4-FFF2-40B4-BE49-F238E27FC236}">
                  <a16:creationId xmlns:a16="http://schemas.microsoft.com/office/drawing/2014/main" id="{6DA650A0-3F8F-4DB7-B451-1DB536BFE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508" y="6330334"/>
              <a:ext cx="448733" cy="355016"/>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B60ADC49-8270-4753-B1DB-7BABB41E9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273" y="5859887"/>
              <a:ext cx="440281" cy="365516"/>
            </a:xfrm>
            <a:prstGeom prst="rect">
              <a:avLst/>
            </a:prstGeom>
          </p:spPr>
        </p:pic>
      </p:grpSp>
    </p:spTree>
    <p:extLst>
      <p:ext uri="{BB962C8B-B14F-4D97-AF65-F5344CB8AC3E}">
        <p14:creationId xmlns:p14="http://schemas.microsoft.com/office/powerpoint/2010/main" val="1612570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EB0B-5D99-47B9-9FCD-0C8F9D548016}"/>
              </a:ext>
            </a:extLst>
          </p:cNvPr>
          <p:cNvSpPr>
            <a:spLocks noGrp="1"/>
          </p:cNvSpPr>
          <p:nvPr>
            <p:ph type="title"/>
          </p:nvPr>
        </p:nvSpPr>
        <p:spPr>
          <a:xfrm>
            <a:off x="0" y="0"/>
            <a:ext cx="10692000" cy="720000"/>
          </a:xfrm>
          <a:solidFill>
            <a:srgbClr val="2E3192"/>
          </a:solidFill>
        </p:spPr>
        <p:txBody>
          <a:bodyPr anchor="ctr">
            <a:normAutofit/>
          </a:bodyPr>
          <a:lstStyle/>
          <a:p>
            <a:r>
              <a:rPr lang="en-US" sz="2800">
                <a:solidFill>
                  <a:schemeClr val="bg1"/>
                </a:solidFill>
              </a:rPr>
              <a:t>DISCLAIMER/IMPORTANT</a:t>
            </a:r>
            <a:r>
              <a:rPr lang="en-US" sz="2800" b="1">
                <a:solidFill>
                  <a:schemeClr val="bg1"/>
                </a:solidFill>
              </a:rPr>
              <a:t> </a:t>
            </a:r>
            <a:r>
              <a:rPr lang="en-US" sz="2800">
                <a:solidFill>
                  <a:schemeClr val="bg1"/>
                </a:solidFill>
              </a:rPr>
              <a:t>DISCLOSURE</a:t>
            </a:r>
            <a:endParaRPr lang="en-IN" sz="2800">
              <a:solidFill>
                <a:schemeClr val="bg1"/>
              </a:solidFill>
            </a:endParaRPr>
          </a:p>
        </p:txBody>
      </p:sp>
      <p:sp>
        <p:nvSpPr>
          <p:cNvPr id="3" name="Content Placeholder 2">
            <a:extLst>
              <a:ext uri="{FF2B5EF4-FFF2-40B4-BE49-F238E27FC236}">
                <a16:creationId xmlns:a16="http://schemas.microsoft.com/office/drawing/2014/main" id="{50D297B8-D662-498E-9DD5-63DC63401F10}"/>
              </a:ext>
            </a:extLst>
          </p:cNvPr>
          <p:cNvSpPr>
            <a:spLocks noGrp="1"/>
          </p:cNvSpPr>
          <p:nvPr>
            <p:ph idx="1"/>
          </p:nvPr>
        </p:nvSpPr>
        <p:spPr>
          <a:xfrm>
            <a:off x="1426569" y="945000"/>
            <a:ext cx="9338863" cy="4968000"/>
          </a:xfrm>
          <a:ln>
            <a:solidFill>
              <a:schemeClr val="bg1">
                <a:lumMod val="75000"/>
              </a:schemeClr>
            </a:solidFill>
          </a:ln>
        </p:spPr>
        <p:txBody>
          <a:bodyPr>
            <a:noAutofit/>
          </a:bodyPr>
          <a:lstStyle/>
          <a:p>
            <a:pPr marL="0" marR="154305" indent="0" algn="just">
              <a:lnSpc>
                <a:spcPct val="100000"/>
              </a:lnSpc>
              <a:spcBef>
                <a:spcPts val="100"/>
              </a:spcBef>
              <a:buFont typeface="Wingdings" panose="05000000000000000000" pitchFamily="2" charset="2"/>
              <a:buNone/>
            </a:pPr>
            <a:r>
              <a:rPr lang="en-US" sz="800">
                <a:cs typeface="Arial" panose="020B0604020202020204" pitchFamily="34" charset="0"/>
              </a:rPr>
              <a:t>THIS PRESENTATION (PRESENTATION) IS NOT AN OFFER TO SELL ANY SECURITIES OR A SOLICITATION TO BUY ANY SECURITIES OF NATCO PHARMA LIMITED OR  ITS SUBSIDIARIES OR JOINT VENTURES (TOGETHER, THE “COMPANY”).</a:t>
            </a:r>
          </a:p>
          <a:p>
            <a:pPr marL="0" marR="104139" indent="0" algn="just">
              <a:lnSpc>
                <a:spcPct val="100000"/>
              </a:lnSpc>
              <a:spcBef>
                <a:spcPts val="395"/>
              </a:spcBef>
              <a:buFont typeface="Wingdings" panose="05000000000000000000" pitchFamily="2" charset="2"/>
              <a:buNone/>
            </a:pPr>
            <a:r>
              <a:rPr lang="en-US" sz="800">
                <a:cs typeface="Arial" panose="020B0604020202020204" pitchFamily="34" charset="0"/>
              </a:rPr>
              <a:t>The material that follows is a Presentation of general background information about the Company’s activities as at the date of the Presentation or as otherwise indicated. It is  information given in summary form and does not purport to be complete and it cannot be guaranteed that such information is true and accurate. This Presentation has been prepared  by and is the sole responsibility of the Company. By accessing this Presentation, you are agreeing to be bound by the trading restrictions. It is for general information purposes only  and should not be considered as a recommendation that any investor should subscribe / purchase the Company shares.</a:t>
            </a:r>
          </a:p>
          <a:p>
            <a:pPr marL="0" marR="5080" indent="0" algn="just">
              <a:lnSpc>
                <a:spcPct val="100000"/>
              </a:lnSpc>
              <a:spcBef>
                <a:spcPts val="409"/>
              </a:spcBef>
              <a:buFont typeface="Wingdings" panose="05000000000000000000" pitchFamily="2" charset="2"/>
              <a:buNone/>
            </a:pPr>
            <a:r>
              <a:rPr lang="en-US" sz="800">
                <a:cs typeface="Arial" panose="020B0604020202020204" pitchFamily="34" charset="0"/>
              </a:rPr>
              <a:t>This Presentation includes statements that are, or may be deemed to be, “forward-looking statements”. These forward-looking statements can be identified by the use of forward-  looking terminology, including the terms “believes”, “estimates”, “anticipates”, “projects”, “expects”, “intends”, “may”, “will”, “seeks” or “should” or, in each case, their negative or other  variations or comparable terminology, or by discussions of strategy, plans, aims, objectives, goals, future events or intentions. These forward-looking statements include all matters  that are not historical facts. They appear in a number of places throughout this Presentation and include statements regarding the Company’s intentions, beliefs or current expectations  concerning, amongst other things, its results or operations, financial condition, liquidity, prospects, growth, strategies and the industry in which the Company operates.</a:t>
            </a:r>
          </a:p>
          <a:p>
            <a:pPr marL="0" marR="55244" indent="0" algn="just">
              <a:lnSpc>
                <a:spcPct val="100000"/>
              </a:lnSpc>
              <a:spcBef>
                <a:spcPts val="400"/>
              </a:spcBef>
              <a:buFont typeface="Wingdings" panose="05000000000000000000" pitchFamily="2" charset="2"/>
              <a:buNone/>
            </a:pPr>
            <a:r>
              <a:rPr lang="en-US" sz="800">
                <a:cs typeface="Arial" panose="020B0604020202020204" pitchFamily="34" charset="0"/>
              </a:rPr>
              <a:t>By their nature, forward-looking statements involve risks and uncertainties because they relate to events and depend on circumstances that may or may not occur in the future.  Forward-looking statements are not guarantees of future performance including those relating to general business plans and strategy of the Company, its future outlook and growth  prospects, and future developments in its businesses and its competitive and regulatory environment. No representation, warranty or undertaking, express or implied, is made or  assurance given that such statements, views, projections or forecasts, if any, are correct or that the objectives of the Company will be achieved. There are some important factors that  could cause material differences to Company’s actual results. These include (</a:t>
            </a:r>
            <a:r>
              <a:rPr lang="en-US" sz="800" err="1">
                <a:cs typeface="Arial" panose="020B0604020202020204" pitchFamily="34" charset="0"/>
              </a:rPr>
              <a:t>i</a:t>
            </a:r>
            <a:r>
              <a:rPr lang="en-US" sz="800">
                <a:cs typeface="Arial" panose="020B0604020202020204" pitchFamily="34" charset="0"/>
              </a:rPr>
              <a:t>) our ability to successfully implement our strategy (ii) our growth and expansion plans (iii) changes in  regulatory norms applicable to the Company (iv) technological changes (v) investment and business income (vi) cash flow projections etc. (vii) exposure to market as well as other  risks.</a:t>
            </a:r>
          </a:p>
          <a:p>
            <a:pPr marL="0" marR="5080" indent="0" algn="just">
              <a:lnSpc>
                <a:spcPct val="100000"/>
              </a:lnSpc>
              <a:spcBef>
                <a:spcPts val="395"/>
              </a:spcBef>
              <a:buFont typeface="Wingdings" panose="05000000000000000000" pitchFamily="2" charset="2"/>
              <a:buNone/>
            </a:pPr>
            <a:r>
              <a:rPr lang="en-US" sz="800">
                <a:cs typeface="Arial" panose="020B0604020202020204" pitchFamily="34" charset="0"/>
              </a:rPr>
              <a:t>The Company, as such, makes no representation or warranty, express or implied, as to, and does not accept any responsibility or liability with respect to, the fairness, accuracy,  completeness or correctness of any information or opinions contained herein. The information contained in this Presentation, unless otherwise specified is only current as of the date of  this Presentation. The Company assumes no responsibility to publicly amend, modify or revise any forward looking statements, on the basis of any subsequent development,  information or events, or otherwise. Unless otherwise stated in this Presentation, the information contained herein is based on management information and estimates.</a:t>
            </a:r>
          </a:p>
          <a:p>
            <a:pPr marL="0" marR="175895" indent="0" algn="just">
              <a:lnSpc>
                <a:spcPct val="100000"/>
              </a:lnSpc>
              <a:spcBef>
                <a:spcPts val="409"/>
              </a:spcBef>
              <a:buFont typeface="Wingdings" panose="05000000000000000000" pitchFamily="2" charset="2"/>
              <a:buNone/>
            </a:pPr>
            <a:r>
              <a:rPr lang="en-US" sz="800">
                <a:cs typeface="Arial" panose="020B0604020202020204" pitchFamily="34" charset="0"/>
              </a:rPr>
              <a:t>Any opinions expressed in this presentation are subject to change without notice. The presentation should not be construed as legal, tax, investment or other advice. None of the  Company or any of its affiliates, advisers or representatives accepts any liability whatsoever for any loss howsoever arising from any information presented or contained in this  presentation. The information contained in this presentation has not been independently verified. Furthermore, no person is authorized to give any information or make any  representation which is not contained in, or is inconsistent with, this presentation. Any such extraneous or inconsistent information or representation, if given or made, should not be  relied upon as having been authorized by or on behalf of the Company. Further, past performance is not necessarily indicative of future results.</a:t>
            </a:r>
          </a:p>
          <a:p>
            <a:pPr marL="0" marR="76200" indent="0" algn="just">
              <a:lnSpc>
                <a:spcPct val="100000"/>
              </a:lnSpc>
              <a:spcBef>
                <a:spcPts val="395"/>
              </a:spcBef>
              <a:buFont typeface="Wingdings" panose="05000000000000000000" pitchFamily="2" charset="2"/>
              <a:buNone/>
            </a:pPr>
            <a:r>
              <a:rPr lang="en-US" sz="800">
                <a:cs typeface="Arial" panose="020B0604020202020204" pitchFamily="34" charset="0"/>
              </a:rPr>
              <a:t>This document is just a Presentation for information purposes and private circulation only and is not intended to be a “prospectus” or “offer document” or a “private placement offer  letter” (as defined or referred to, as the case may be, under the Companies Act, 2013). It is clarified that this Presentation is not intended to be a document offering for subscription or  sale of any securities or inviting offers from the Indian public (including any section thereof) or from persons residing in any other jurisdiction including the United States for the  subscription to or sale of any securities including the equity shares of the Company or any of its subsidiaries. No part of it should form the basis of or be relied upon in connection with  any investment decision or any contract or commitment to purchase or subscribe for any securities. None of the Company’s securities may be offered or sold in the United States  without registration under the U.S. Securities Act of 1933, as amended, except pursuant to an exemption from registration there from.</a:t>
            </a:r>
          </a:p>
          <a:p>
            <a:pPr marL="0" marR="22860" indent="0" algn="just">
              <a:lnSpc>
                <a:spcPct val="100000"/>
              </a:lnSpc>
              <a:spcBef>
                <a:spcPts val="400"/>
              </a:spcBef>
              <a:buFont typeface="Wingdings" panose="05000000000000000000" pitchFamily="2" charset="2"/>
              <a:buNone/>
            </a:pPr>
            <a:r>
              <a:rPr lang="en-US" sz="800">
                <a:cs typeface="Arial" panose="020B0604020202020204" pitchFamily="34" charset="0"/>
              </a:rPr>
              <a:t>This document has not been and will not be reviewed or approved by a regulatory authority in India or by any stock exchange in India. This presentation is confidential and this  presentation or any part thereof should not be used or relied upon by any other party or for any other purpose and should not be copied, reproduced, recirculated, redistributed,  published in any media, website or otherwise, in any form or manner, in part or as a whole, without the express consent in writing of the Company. Any unauthorized use, disclosure or  public dissemination of information contained herein is prohibited. The distribution of this presentation in certain jurisdictions may be restricted by law. Accordingly, any persons in  possession of the aforesaid should inform themselves about and observe any such restrictions.</a:t>
            </a:r>
            <a:endParaRPr lang="en-IN" sz="800">
              <a:cs typeface="Arial" panose="020B060402020202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3B303A4B-1011-4774-B880-6E010785C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8" name="Slide Number Placeholder 7">
            <a:extLst>
              <a:ext uri="{FF2B5EF4-FFF2-40B4-BE49-F238E27FC236}">
                <a16:creationId xmlns:a16="http://schemas.microsoft.com/office/drawing/2014/main" id="{F2ABBC72-EF5E-4877-942F-4604CF31CFBF}"/>
              </a:ext>
            </a:extLst>
          </p:cNvPr>
          <p:cNvSpPr>
            <a:spLocks noGrp="1"/>
          </p:cNvSpPr>
          <p:nvPr>
            <p:ph type="sldNum" sz="quarter" idx="12"/>
          </p:nvPr>
        </p:nvSpPr>
        <p:spPr/>
        <p:txBody>
          <a:bodyPr/>
          <a:lstStyle/>
          <a:p>
            <a:fld id="{E6326F5E-F4A6-44DA-936F-1572DDFAB83B}" type="slidenum">
              <a:rPr lang="en-IN" smtClean="0"/>
              <a:pPr/>
              <a:t>2</a:t>
            </a:fld>
            <a:endParaRPr lang="en-IN"/>
          </a:p>
        </p:txBody>
      </p:sp>
    </p:spTree>
    <p:extLst>
      <p:ext uri="{BB962C8B-B14F-4D97-AF65-F5344CB8AC3E}">
        <p14:creationId xmlns:p14="http://schemas.microsoft.com/office/powerpoint/2010/main" val="1338359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94761C-5B53-486F-B9B3-D29816DE3069}"/>
              </a:ext>
            </a:extLst>
          </p:cNvPr>
          <p:cNvSpPr>
            <a:spLocks noGrp="1"/>
          </p:cNvSpPr>
          <p:nvPr/>
        </p:nvSpPr>
        <p:spPr>
          <a:xfrm>
            <a:off x="0" y="-807"/>
            <a:ext cx="10692000" cy="720000"/>
          </a:xfrm>
          <a:prstGeom prst="rect">
            <a:avLst/>
          </a:prstGeom>
          <a:solidFill>
            <a:srgbClr val="2E319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rgbClr val="0070C0"/>
                </a:solidFill>
                <a:latin typeface="+mj-lt"/>
                <a:ea typeface="+mj-ea"/>
                <a:cs typeface="+mj-cs"/>
              </a:defRPr>
            </a:lvl1pPr>
          </a:lstStyle>
          <a:p>
            <a:r>
              <a:rPr lang="en-US" sz="2800" b="0">
                <a:solidFill>
                  <a:schemeClr val="bg1"/>
                </a:solidFill>
              </a:rPr>
              <a:t>BUSINESS OVERVIEW</a:t>
            </a:r>
            <a:endParaRPr lang="en-IN" sz="2800" b="0">
              <a:solidFill>
                <a:schemeClr val="bg1"/>
              </a:solidFill>
            </a:endParaRPr>
          </a:p>
        </p:txBody>
      </p:sp>
      <p:graphicFrame>
        <p:nvGraphicFramePr>
          <p:cNvPr id="6" name="Diagram 5">
            <a:extLst>
              <a:ext uri="{FF2B5EF4-FFF2-40B4-BE49-F238E27FC236}">
                <a16:creationId xmlns:a16="http://schemas.microsoft.com/office/drawing/2014/main" id="{1329FF20-DBC8-4822-B859-ECFA377B4B6A}"/>
              </a:ext>
            </a:extLst>
          </p:cNvPr>
          <p:cNvGraphicFramePr/>
          <p:nvPr>
            <p:extLst>
              <p:ext uri="{D42A27DB-BD31-4B8C-83A1-F6EECF244321}">
                <p14:modId xmlns:p14="http://schemas.microsoft.com/office/powerpoint/2010/main" val="3258509430"/>
              </p:ext>
            </p:extLst>
          </p:nvPr>
        </p:nvGraphicFramePr>
        <p:xfrm>
          <a:off x="715515" y="919692"/>
          <a:ext cx="10692000" cy="5383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3">
            <a:extLst>
              <a:ext uri="{FF2B5EF4-FFF2-40B4-BE49-F238E27FC236}">
                <a16:creationId xmlns:a16="http://schemas.microsoft.com/office/drawing/2014/main" id="{73ECC0D5-A03C-4BD4-8A7B-154A022CA605}"/>
              </a:ext>
            </a:extLst>
          </p:cNvPr>
          <p:cNvSpPr txBox="1"/>
          <p:nvPr/>
        </p:nvSpPr>
        <p:spPr>
          <a:xfrm>
            <a:off x="220880" y="6303260"/>
            <a:ext cx="976471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Calibri"/>
                <a:cs typeface="Calibri"/>
              </a:rPr>
              <a:t>(1) </a:t>
            </a:r>
            <a:r>
              <a:rPr lang="en-US" sz="800">
                <a:ea typeface="+mn-lt"/>
                <a:cs typeface="+mn-lt"/>
              </a:rPr>
              <a:t>As of March 31, 2021</a:t>
            </a:r>
            <a:endParaRPr lang="en-US" sz="800">
              <a:latin typeface="Calibri"/>
              <a:cs typeface="Calibri"/>
            </a:endParaRPr>
          </a:p>
          <a:p>
            <a:pPr marL="12700" lvl="0">
              <a:spcBef>
                <a:spcPts val="5"/>
              </a:spcBef>
              <a:tabLst>
                <a:tab pos="240665" algn="l"/>
              </a:tabLst>
              <a:defRPr/>
            </a:pPr>
            <a:r>
              <a:rPr lang="en-US" sz="800">
                <a:latin typeface="Calibri"/>
                <a:cs typeface="Calibri"/>
              </a:rPr>
              <a:t>(2)  </a:t>
            </a:r>
            <a:r>
              <a:rPr lang="en-US" sz="800" spc="-5">
                <a:latin typeface="Calibri" panose="020F0502020204030204"/>
                <a:cs typeface="Arial"/>
              </a:rPr>
              <a:t>Represents</a:t>
            </a:r>
            <a:r>
              <a:rPr lang="en-US" sz="800" spc="-10">
                <a:latin typeface="Calibri" panose="020F0502020204030204"/>
                <a:cs typeface="Arial"/>
              </a:rPr>
              <a:t> </a:t>
            </a:r>
            <a:r>
              <a:rPr lang="en-US" sz="800" spc="-5">
                <a:latin typeface="Calibri" panose="020F0502020204030204"/>
                <a:cs typeface="Arial"/>
              </a:rPr>
              <a:t>consolidated</a:t>
            </a:r>
            <a:r>
              <a:rPr lang="en-US" sz="800" spc="-25">
                <a:latin typeface="Calibri" panose="020F0502020204030204"/>
                <a:cs typeface="Arial"/>
              </a:rPr>
              <a:t> </a:t>
            </a:r>
            <a:r>
              <a:rPr lang="en-US" sz="800" spc="-5">
                <a:latin typeface="Calibri" panose="020F0502020204030204"/>
                <a:cs typeface="Arial"/>
              </a:rPr>
              <a:t>gross</a:t>
            </a:r>
            <a:r>
              <a:rPr lang="en-US" sz="800" spc="-10">
                <a:latin typeface="Calibri" panose="020F0502020204030204"/>
                <a:cs typeface="Arial"/>
              </a:rPr>
              <a:t> </a:t>
            </a:r>
            <a:r>
              <a:rPr lang="en-US" sz="800">
                <a:latin typeface="Calibri" panose="020F0502020204030204"/>
                <a:cs typeface="Arial"/>
              </a:rPr>
              <a:t>revenue</a:t>
            </a:r>
            <a:r>
              <a:rPr lang="en-US" sz="800" spc="-40">
                <a:latin typeface="Calibri" panose="020F0502020204030204"/>
                <a:cs typeface="Arial"/>
              </a:rPr>
              <a:t> </a:t>
            </a:r>
            <a:r>
              <a:rPr lang="en-US" sz="800" spc="-5">
                <a:latin typeface="Calibri" panose="020F0502020204030204"/>
                <a:cs typeface="Arial"/>
              </a:rPr>
              <a:t>and</a:t>
            </a:r>
            <a:r>
              <a:rPr lang="en-US" sz="800" spc="-15">
                <a:latin typeface="Calibri" panose="020F0502020204030204"/>
                <a:cs typeface="Arial"/>
              </a:rPr>
              <a:t> </a:t>
            </a:r>
            <a:r>
              <a:rPr lang="en-US" sz="800">
                <a:latin typeface="Calibri" panose="020F0502020204030204"/>
                <a:cs typeface="Arial"/>
              </a:rPr>
              <a:t>includes</a:t>
            </a:r>
            <a:r>
              <a:rPr lang="en-US" sz="800" spc="-35">
                <a:latin typeface="Calibri" panose="020F0502020204030204"/>
                <a:cs typeface="Arial"/>
              </a:rPr>
              <a:t> </a:t>
            </a:r>
            <a:r>
              <a:rPr lang="en-US" sz="800" spc="-5">
                <a:latin typeface="Calibri" panose="020F0502020204030204"/>
                <a:cs typeface="Arial"/>
              </a:rPr>
              <a:t>other</a:t>
            </a:r>
            <a:r>
              <a:rPr lang="en-US" sz="800" spc="-10">
                <a:latin typeface="Calibri" panose="020F0502020204030204"/>
                <a:cs typeface="Arial"/>
              </a:rPr>
              <a:t> </a:t>
            </a:r>
            <a:r>
              <a:rPr lang="en-US" sz="800">
                <a:latin typeface="Calibri" panose="020F0502020204030204"/>
                <a:cs typeface="Arial"/>
              </a:rPr>
              <a:t>income</a:t>
            </a:r>
            <a:endParaRPr lang="en-US" sz="800" spc="-5">
              <a:latin typeface="Calibri" panose="020F0502020204030204"/>
              <a:cs typeface="Arial"/>
            </a:endParaRPr>
          </a:p>
          <a:p>
            <a:r>
              <a:rPr lang="en-US" sz="800">
                <a:latin typeface="Calibri"/>
                <a:cs typeface="Calibri"/>
              </a:rPr>
              <a:t>(3)   Market capitalization as of June 30, 2021 using INR / USD exchange rate of ₹ 74.3456 </a:t>
            </a:r>
          </a:p>
        </p:txBody>
      </p:sp>
      <p:pic>
        <p:nvPicPr>
          <p:cNvPr id="10" name="Picture 9" descr="A picture containing drawing&#10;&#10;Description automatically generated">
            <a:extLst>
              <a:ext uri="{FF2B5EF4-FFF2-40B4-BE49-F238E27FC236}">
                <a16:creationId xmlns:a16="http://schemas.microsoft.com/office/drawing/2014/main" id="{26C0E156-FD0D-42B2-A0B5-CF5273BD67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11" name="Slide Number Placeholder 10">
            <a:extLst>
              <a:ext uri="{FF2B5EF4-FFF2-40B4-BE49-F238E27FC236}">
                <a16:creationId xmlns:a16="http://schemas.microsoft.com/office/drawing/2014/main" id="{7231EBFE-90A3-4650-BCD6-3CEDABFB6C50}"/>
              </a:ext>
            </a:extLst>
          </p:cNvPr>
          <p:cNvSpPr>
            <a:spLocks noGrp="1"/>
          </p:cNvSpPr>
          <p:nvPr>
            <p:ph type="sldNum" sz="quarter" idx="12"/>
          </p:nvPr>
        </p:nvSpPr>
        <p:spPr/>
        <p:txBody>
          <a:bodyPr/>
          <a:lstStyle/>
          <a:p>
            <a:fld id="{E6326F5E-F4A6-44DA-936F-1572DDFAB83B}" type="slidenum">
              <a:rPr lang="en-IN" smtClean="0"/>
              <a:pPr/>
              <a:t>3</a:t>
            </a:fld>
            <a:endParaRPr lang="en-IN"/>
          </a:p>
        </p:txBody>
      </p:sp>
    </p:spTree>
    <p:extLst>
      <p:ext uri="{BB962C8B-B14F-4D97-AF65-F5344CB8AC3E}">
        <p14:creationId xmlns:p14="http://schemas.microsoft.com/office/powerpoint/2010/main" val="1388637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7849EC-F7F6-4955-B31A-0C2C68677AC1}"/>
              </a:ext>
            </a:extLst>
          </p:cNvPr>
          <p:cNvSpPr>
            <a:spLocks noGrp="1"/>
          </p:cNvSpPr>
          <p:nvPr>
            <p:ph type="title"/>
          </p:nvPr>
        </p:nvSpPr>
        <p:spPr>
          <a:xfrm>
            <a:off x="1" y="-8039"/>
            <a:ext cx="10692000" cy="720000"/>
          </a:xfrm>
          <a:solidFill>
            <a:srgbClr val="2E3192"/>
          </a:solidFill>
          <a:ln>
            <a:noFill/>
          </a:ln>
        </p:spPr>
        <p:txBody>
          <a:bodyPr anchor="ctr">
            <a:noAutofit/>
          </a:bodyPr>
          <a:lstStyle/>
          <a:p>
            <a:r>
              <a:rPr lang="en-US" sz="2800">
                <a:solidFill>
                  <a:schemeClr val="bg1"/>
                </a:solidFill>
              </a:rPr>
              <a:t>PERFORMANCE AT A GLANCE</a:t>
            </a:r>
            <a:endParaRPr lang="en-IN" sz="2800">
              <a:solidFill>
                <a:schemeClr val="bg1"/>
              </a:solidFill>
            </a:endParaRPr>
          </a:p>
        </p:txBody>
      </p:sp>
      <p:sp>
        <p:nvSpPr>
          <p:cNvPr id="33" name="object 8">
            <a:extLst>
              <a:ext uri="{FF2B5EF4-FFF2-40B4-BE49-F238E27FC236}">
                <a16:creationId xmlns:a16="http://schemas.microsoft.com/office/drawing/2014/main" id="{6CFC4655-D320-4995-9A75-200C69921DAB}"/>
              </a:ext>
            </a:extLst>
          </p:cNvPr>
          <p:cNvSpPr txBox="1"/>
          <p:nvPr/>
        </p:nvSpPr>
        <p:spPr>
          <a:xfrm>
            <a:off x="5347954" y="6456812"/>
            <a:ext cx="6844045" cy="382156"/>
          </a:xfrm>
          <a:prstGeom prst="rect">
            <a:avLst/>
          </a:prstGeom>
        </p:spPr>
        <p:txBody>
          <a:bodyPr vert="horz" wrap="square" lIns="0" tIns="12700" rIns="0" bIns="0" numCol="3"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800" b="0" i="0" u="none" strike="noStrike" kern="1200" cap="none" spc="-5" normalizeH="0" baseline="0" noProof="0">
                <a:ln>
                  <a:noFill/>
                </a:ln>
                <a:effectLst/>
                <a:uLnTx/>
                <a:uFillTx/>
                <a:latin typeface="Calibri" panose="020F0502020204030204"/>
                <a:ea typeface="+mn-ea"/>
                <a:cs typeface="Arial"/>
              </a:rPr>
              <a:t>FY</a:t>
            </a:r>
            <a:r>
              <a:rPr kumimoji="0" lang="en-US" sz="800" b="0" i="0" u="none" strike="noStrike" kern="1200" cap="none" spc="0" normalizeH="0" baseline="0" noProof="0">
                <a:ln>
                  <a:noFill/>
                </a:ln>
                <a:effectLst/>
                <a:uLnTx/>
                <a:uFillTx/>
                <a:latin typeface="Calibri" panose="020F0502020204030204"/>
                <a:ea typeface="+mn-ea"/>
                <a:cs typeface="Arial"/>
              </a:rPr>
              <a:t> numbers</a:t>
            </a:r>
            <a:r>
              <a:rPr kumimoji="0" lang="en-US" sz="800" b="0" i="0" u="none" strike="noStrike" kern="1200" cap="none" spc="-25" normalizeH="0" baseline="0" noProof="0">
                <a:ln>
                  <a:noFill/>
                </a:ln>
                <a:effectLst/>
                <a:uLnTx/>
                <a:uFillTx/>
                <a:latin typeface="Calibri" panose="020F0502020204030204"/>
                <a:ea typeface="+mn-ea"/>
                <a:cs typeface="Arial"/>
              </a:rPr>
              <a:t> </a:t>
            </a:r>
            <a:r>
              <a:rPr kumimoji="0" lang="en-US" sz="800" b="0" i="0" u="none" strike="noStrike" kern="1200" cap="none" spc="0" normalizeH="0" baseline="0" noProof="0">
                <a:ln>
                  <a:noFill/>
                </a:ln>
                <a:effectLst/>
                <a:uLnTx/>
                <a:uFillTx/>
                <a:latin typeface="Calibri" panose="020F0502020204030204"/>
                <a:ea typeface="+mn-ea"/>
                <a:cs typeface="Arial"/>
              </a:rPr>
              <a:t>have</a:t>
            </a:r>
            <a:r>
              <a:rPr kumimoji="0" lang="en-US" sz="800" b="0" i="0" u="none" strike="noStrike" kern="1200" cap="none" spc="-30" normalizeH="0" baseline="0" noProof="0">
                <a:ln>
                  <a:noFill/>
                </a:ln>
                <a:effectLst/>
                <a:uLnTx/>
                <a:uFillTx/>
                <a:latin typeface="Calibri" panose="020F0502020204030204"/>
                <a:ea typeface="+mn-ea"/>
                <a:cs typeface="Arial"/>
              </a:rPr>
              <a:t> </a:t>
            </a:r>
            <a:r>
              <a:rPr kumimoji="0" lang="en-US" sz="800" b="0" i="0" u="none" strike="noStrike" kern="1200" cap="none" spc="-5" normalizeH="0" baseline="0" noProof="0">
                <a:ln>
                  <a:noFill/>
                </a:ln>
                <a:effectLst/>
                <a:uLnTx/>
                <a:uFillTx/>
                <a:latin typeface="Calibri" panose="020F0502020204030204"/>
                <a:ea typeface="+mn-ea"/>
                <a:cs typeface="Arial"/>
              </a:rPr>
              <a:t>been prepared</a:t>
            </a:r>
            <a:r>
              <a:rPr kumimoji="0" lang="en-US" sz="800" b="0" i="0" u="none" strike="noStrike" kern="1200" cap="none" spc="-10" normalizeH="0" baseline="0" noProof="0">
                <a:ln>
                  <a:noFill/>
                </a:ln>
                <a:effectLst/>
                <a:uLnTx/>
                <a:uFillTx/>
                <a:latin typeface="Calibri" panose="020F0502020204030204"/>
                <a:ea typeface="+mn-ea"/>
                <a:cs typeface="Arial"/>
              </a:rPr>
              <a:t> </a:t>
            </a:r>
            <a:r>
              <a:rPr kumimoji="0" lang="en-US" sz="800" b="0" i="0" u="none" strike="noStrike" kern="1200" cap="none" spc="-5" normalizeH="0" baseline="0" noProof="0">
                <a:ln>
                  <a:noFill/>
                </a:ln>
                <a:effectLst/>
                <a:uLnTx/>
                <a:uFillTx/>
                <a:latin typeface="Calibri" panose="020F0502020204030204"/>
                <a:ea typeface="+mn-ea"/>
                <a:cs typeface="Arial"/>
              </a:rPr>
              <a:t>under</a:t>
            </a:r>
            <a:r>
              <a:rPr kumimoji="0" lang="en-US" sz="800" b="0" i="0" u="none" strike="noStrike" kern="1200" cap="none" spc="-10" normalizeH="0" baseline="0" noProof="0">
                <a:ln>
                  <a:noFill/>
                </a:ln>
                <a:effectLst/>
                <a:uLnTx/>
                <a:uFillTx/>
                <a:latin typeface="Calibri" panose="020F0502020204030204"/>
                <a:ea typeface="+mn-ea"/>
                <a:cs typeface="Arial"/>
              </a:rPr>
              <a:t> </a:t>
            </a:r>
            <a:r>
              <a:rPr kumimoji="0" lang="en-US" sz="800" b="0" i="0" u="none" strike="noStrike" kern="1200" cap="none" spc="0" normalizeH="0" baseline="0" noProof="0">
                <a:ln>
                  <a:noFill/>
                </a:ln>
                <a:effectLst/>
                <a:uLnTx/>
                <a:uFillTx/>
                <a:latin typeface="Calibri" panose="020F0502020204030204"/>
                <a:ea typeface="+mn-ea"/>
                <a:cs typeface="Arial"/>
              </a:rPr>
              <a:t>Ind</a:t>
            </a:r>
            <a:r>
              <a:rPr kumimoji="0" lang="en-US" sz="800" b="0" i="0" u="none" strike="noStrike" kern="1200" cap="none" spc="-5" normalizeH="0" baseline="0" noProof="0">
                <a:ln>
                  <a:noFill/>
                </a:ln>
                <a:effectLst/>
                <a:uLnTx/>
                <a:uFillTx/>
                <a:latin typeface="Calibri" panose="020F0502020204030204"/>
                <a:ea typeface="+mn-ea"/>
                <a:cs typeface="Arial"/>
              </a:rPr>
              <a:t> AS</a:t>
            </a:r>
            <a:endParaRPr kumimoji="0" lang="en-US" sz="800" b="0" i="0" u="none" strike="noStrike" kern="1200" cap="none" spc="0" normalizeH="0" baseline="0" noProof="0">
              <a:ln>
                <a:noFill/>
              </a:ln>
              <a:effectLst/>
              <a:uLnTx/>
              <a:uFillTx/>
              <a:latin typeface="Calibri" panose="020F0502020204030204"/>
              <a:ea typeface="+mn-ea"/>
              <a:cs typeface="Arial"/>
            </a:endParaRPr>
          </a:p>
          <a:p>
            <a:pPr marL="241300" marR="0" lvl="0" indent="-228600" algn="l" defTabSz="914400" rtl="0" eaLnBrk="1" fontAlgn="auto" latinLnBrk="0" hangingPunct="1">
              <a:lnSpc>
                <a:spcPct val="100000"/>
              </a:lnSpc>
              <a:spcBef>
                <a:spcPts val="5"/>
              </a:spcBef>
              <a:spcAft>
                <a:spcPts val="0"/>
              </a:spcAft>
              <a:buClrTx/>
              <a:buSzTx/>
              <a:buFontTx/>
              <a:buAutoNum type="arabicParenBoth"/>
              <a:tabLst>
                <a:tab pos="240665" algn="l"/>
              </a:tabLst>
              <a:defRPr/>
            </a:pPr>
            <a:r>
              <a:rPr kumimoji="0" lang="en-US" sz="800" b="0" i="0" u="none" strike="noStrike" kern="1200" cap="none" spc="-5" normalizeH="0" baseline="0" noProof="0">
                <a:ln>
                  <a:noFill/>
                </a:ln>
                <a:effectLst/>
                <a:uLnTx/>
                <a:uFillTx/>
                <a:latin typeface="Calibri" panose="020F0502020204030204"/>
                <a:ea typeface="+mn-ea"/>
                <a:cs typeface="Arial"/>
              </a:rPr>
              <a:t>Represents</a:t>
            </a:r>
            <a:r>
              <a:rPr kumimoji="0" lang="en-US" sz="800" b="0" i="0" u="none" strike="noStrike" kern="1200" cap="none" spc="-10" normalizeH="0" baseline="0" noProof="0">
                <a:ln>
                  <a:noFill/>
                </a:ln>
                <a:effectLst/>
                <a:uLnTx/>
                <a:uFillTx/>
                <a:latin typeface="Calibri" panose="020F0502020204030204"/>
                <a:ea typeface="+mn-ea"/>
                <a:cs typeface="Arial"/>
              </a:rPr>
              <a:t> </a:t>
            </a:r>
            <a:r>
              <a:rPr kumimoji="0" lang="en-US" sz="800" b="0" i="0" u="none" strike="noStrike" kern="1200" cap="none" spc="-5" normalizeH="0" baseline="0" noProof="0">
                <a:ln>
                  <a:noFill/>
                </a:ln>
                <a:effectLst/>
                <a:uLnTx/>
                <a:uFillTx/>
                <a:latin typeface="Calibri" panose="020F0502020204030204"/>
                <a:ea typeface="+mn-ea"/>
                <a:cs typeface="Arial"/>
              </a:rPr>
              <a:t>consolidated</a:t>
            </a:r>
            <a:r>
              <a:rPr kumimoji="0" lang="en-US" sz="800" b="0" i="0" u="none" strike="noStrike" kern="1200" cap="none" spc="-25" normalizeH="0" baseline="0" noProof="0">
                <a:ln>
                  <a:noFill/>
                </a:ln>
                <a:effectLst/>
                <a:uLnTx/>
                <a:uFillTx/>
                <a:latin typeface="Calibri" panose="020F0502020204030204"/>
                <a:ea typeface="+mn-ea"/>
                <a:cs typeface="Arial"/>
              </a:rPr>
              <a:t> </a:t>
            </a:r>
            <a:r>
              <a:rPr kumimoji="0" lang="en-US" sz="800" b="0" i="0" u="none" strike="noStrike" kern="1200" cap="none" spc="-5" normalizeH="0" baseline="0" noProof="0">
                <a:ln>
                  <a:noFill/>
                </a:ln>
                <a:effectLst/>
                <a:uLnTx/>
                <a:uFillTx/>
                <a:latin typeface="Calibri" panose="020F0502020204030204"/>
                <a:ea typeface="+mn-ea"/>
                <a:cs typeface="Arial"/>
              </a:rPr>
              <a:t>gross</a:t>
            </a:r>
            <a:r>
              <a:rPr kumimoji="0" lang="en-US" sz="800" b="0" i="0" u="none" strike="noStrike" kern="1200" cap="none" spc="-10" normalizeH="0" baseline="0" noProof="0">
                <a:ln>
                  <a:noFill/>
                </a:ln>
                <a:effectLst/>
                <a:uLnTx/>
                <a:uFillTx/>
                <a:latin typeface="Calibri" panose="020F0502020204030204"/>
                <a:ea typeface="+mn-ea"/>
                <a:cs typeface="Arial"/>
              </a:rPr>
              <a:t> </a:t>
            </a:r>
            <a:r>
              <a:rPr kumimoji="0" lang="en-US" sz="800" b="0" i="0" u="none" strike="noStrike" kern="1200" cap="none" spc="0" normalizeH="0" baseline="0" noProof="0">
                <a:ln>
                  <a:noFill/>
                </a:ln>
                <a:effectLst/>
                <a:uLnTx/>
                <a:uFillTx/>
                <a:latin typeface="Calibri" panose="020F0502020204030204"/>
                <a:ea typeface="+mn-ea"/>
                <a:cs typeface="Arial"/>
              </a:rPr>
              <a:t>revenue</a:t>
            </a:r>
            <a:r>
              <a:rPr kumimoji="0" lang="en-US" sz="800" b="0" i="0" u="none" strike="noStrike" kern="1200" cap="none" spc="-40" normalizeH="0" baseline="0" noProof="0">
                <a:ln>
                  <a:noFill/>
                </a:ln>
                <a:effectLst/>
                <a:uLnTx/>
                <a:uFillTx/>
                <a:latin typeface="Calibri" panose="020F0502020204030204"/>
                <a:ea typeface="+mn-ea"/>
                <a:cs typeface="Arial"/>
              </a:rPr>
              <a:t> </a:t>
            </a:r>
            <a:r>
              <a:rPr kumimoji="0" lang="en-US" sz="800" b="0" i="0" u="none" strike="noStrike" kern="1200" cap="none" spc="-5" normalizeH="0" baseline="0" noProof="0">
                <a:ln>
                  <a:noFill/>
                </a:ln>
                <a:effectLst/>
                <a:uLnTx/>
                <a:uFillTx/>
                <a:latin typeface="Calibri" panose="020F0502020204030204"/>
                <a:ea typeface="+mn-ea"/>
                <a:cs typeface="Arial"/>
              </a:rPr>
              <a:t>and</a:t>
            </a:r>
            <a:r>
              <a:rPr lang="en-US" sz="800" spc="-15">
                <a:latin typeface="Calibri" panose="020F0502020204030204"/>
                <a:cs typeface="Arial"/>
              </a:rPr>
              <a:t> </a:t>
            </a:r>
            <a:r>
              <a:rPr kumimoji="0" lang="en-US" sz="800" b="0" i="0" u="none" strike="noStrike" kern="1200" cap="none" spc="0" normalizeH="0" baseline="0" noProof="0">
                <a:ln>
                  <a:noFill/>
                </a:ln>
                <a:effectLst/>
                <a:uLnTx/>
                <a:uFillTx/>
                <a:latin typeface="Calibri" panose="020F0502020204030204"/>
                <a:ea typeface="+mn-ea"/>
                <a:cs typeface="Arial"/>
              </a:rPr>
              <a:t>includes</a:t>
            </a:r>
            <a:r>
              <a:rPr kumimoji="0" lang="en-US" sz="800" b="0" i="0" u="none" strike="noStrike" kern="1200" cap="none" spc="-35" normalizeH="0" baseline="0" noProof="0">
                <a:ln>
                  <a:noFill/>
                </a:ln>
                <a:effectLst/>
                <a:uLnTx/>
                <a:uFillTx/>
                <a:latin typeface="Calibri" panose="020F0502020204030204"/>
                <a:ea typeface="+mn-ea"/>
                <a:cs typeface="Arial"/>
              </a:rPr>
              <a:t> </a:t>
            </a:r>
            <a:r>
              <a:rPr kumimoji="0" lang="en-US" sz="800" b="0" i="0" u="none" strike="noStrike" kern="1200" cap="none" spc="-5" normalizeH="0" baseline="0" noProof="0">
                <a:ln>
                  <a:noFill/>
                </a:ln>
                <a:effectLst/>
                <a:uLnTx/>
                <a:uFillTx/>
                <a:latin typeface="Calibri" panose="020F0502020204030204"/>
                <a:ea typeface="+mn-ea"/>
                <a:cs typeface="Arial"/>
              </a:rPr>
              <a:t>other</a:t>
            </a:r>
            <a:r>
              <a:rPr kumimoji="0" lang="en-US" sz="800" b="0" i="0" u="none" strike="noStrike" kern="1200" cap="none" spc="-10" normalizeH="0" baseline="0" noProof="0">
                <a:ln>
                  <a:noFill/>
                </a:ln>
                <a:effectLst/>
                <a:uLnTx/>
                <a:uFillTx/>
                <a:latin typeface="Calibri" panose="020F0502020204030204"/>
                <a:ea typeface="+mn-ea"/>
                <a:cs typeface="Arial"/>
              </a:rPr>
              <a:t> </a:t>
            </a:r>
            <a:r>
              <a:rPr kumimoji="0" lang="en-US" sz="800" b="0" i="0" u="none" strike="noStrike" kern="1200" cap="none" spc="0" normalizeH="0" baseline="0" noProof="0">
                <a:ln>
                  <a:noFill/>
                </a:ln>
                <a:effectLst/>
                <a:uLnTx/>
                <a:uFillTx/>
                <a:latin typeface="Calibri" panose="020F0502020204030204"/>
                <a:ea typeface="+mn-ea"/>
                <a:cs typeface="Arial"/>
              </a:rPr>
              <a:t>income</a:t>
            </a:r>
            <a:endParaRPr kumimoji="0" lang="en-US" sz="800" b="0" i="0" u="none" strike="noStrike" kern="1200" cap="none" spc="-5" normalizeH="0" baseline="0" noProof="0">
              <a:ln>
                <a:noFill/>
              </a:ln>
              <a:effectLst/>
              <a:uLnTx/>
              <a:uFillTx/>
              <a:latin typeface="Calibri" panose="020F0502020204030204"/>
              <a:ea typeface="+mn-ea"/>
              <a:cs typeface="Arial"/>
            </a:endParaRPr>
          </a:p>
          <a:p>
            <a:pPr marL="241300" marR="0" lvl="0" indent="-228600" algn="l" defTabSz="914400" rtl="0" eaLnBrk="1" fontAlgn="auto" latinLnBrk="0" hangingPunct="1">
              <a:lnSpc>
                <a:spcPct val="100000"/>
              </a:lnSpc>
              <a:spcBef>
                <a:spcPts val="5"/>
              </a:spcBef>
              <a:spcAft>
                <a:spcPts val="0"/>
              </a:spcAft>
              <a:buClrTx/>
              <a:buSzTx/>
              <a:buAutoNum type="arabicParenBoth"/>
              <a:tabLst>
                <a:tab pos="240665" algn="l"/>
              </a:tabLst>
              <a:defRPr/>
            </a:pPr>
            <a:r>
              <a:rPr kumimoji="0" lang="en-US" sz="800" b="0" i="0" u="none" strike="noStrike" kern="1200" cap="none" spc="-5" normalizeH="0" baseline="0" noProof="0">
                <a:ln>
                  <a:noFill/>
                </a:ln>
                <a:effectLst/>
                <a:uLnTx/>
                <a:uFillTx/>
                <a:latin typeface="Calibri" panose="020F0502020204030204"/>
                <a:ea typeface="+mn-ea"/>
                <a:cs typeface="Arial"/>
              </a:rPr>
              <a:t>Represents </a:t>
            </a:r>
            <a:r>
              <a:rPr kumimoji="0" lang="en-US" sz="800" b="0" i="0" u="none" strike="noStrike" kern="1200" cap="none" spc="0" normalizeH="0" baseline="0" noProof="0">
                <a:ln>
                  <a:noFill/>
                </a:ln>
                <a:effectLst/>
                <a:uLnTx/>
                <a:uFillTx/>
                <a:latin typeface="Calibri" panose="020F0502020204030204"/>
                <a:ea typeface="+mn-ea"/>
                <a:cs typeface="Arial"/>
              </a:rPr>
              <a:t>PAT after minority</a:t>
            </a:r>
            <a:r>
              <a:rPr kumimoji="0" lang="en-US" sz="800" b="0" i="0" u="none" strike="noStrike" kern="1200" cap="none" spc="-100" normalizeH="0" baseline="0" noProof="0">
                <a:ln>
                  <a:noFill/>
                </a:ln>
                <a:effectLst/>
                <a:uLnTx/>
                <a:uFillTx/>
                <a:latin typeface="Calibri" panose="020F0502020204030204"/>
                <a:ea typeface="+mn-ea"/>
                <a:cs typeface="Arial"/>
              </a:rPr>
              <a:t> </a:t>
            </a:r>
            <a:r>
              <a:rPr kumimoji="0" lang="en-US" sz="800" b="0" i="0" u="none" strike="noStrike" kern="1200" cap="none" spc="-5" normalizeH="0" baseline="0" noProof="0">
                <a:ln>
                  <a:noFill/>
                </a:ln>
                <a:effectLst/>
                <a:uLnTx/>
                <a:uFillTx/>
                <a:latin typeface="Calibri" panose="020F0502020204030204"/>
                <a:ea typeface="+mn-ea"/>
                <a:cs typeface="Arial"/>
              </a:rPr>
              <a:t>interest</a:t>
            </a:r>
            <a:endParaRPr lang="en-US" sz="800" b="0" i="0" u="none" strike="noStrike" kern="1200" cap="none" spc="-5" normalizeH="0" baseline="0" noProof="0">
              <a:ln>
                <a:noFill/>
              </a:ln>
              <a:effectLst/>
              <a:uLnTx/>
              <a:uFillTx/>
              <a:latin typeface="Calibri" panose="020F0502020204030204"/>
              <a:cs typeface="Arial"/>
            </a:endParaRPr>
          </a:p>
          <a:p>
            <a:pPr marL="12700" defTabSz="914400">
              <a:spcBef>
                <a:spcPts val="5"/>
              </a:spcBef>
              <a:tabLst>
                <a:tab pos="240665" algn="l"/>
              </a:tabLst>
              <a:defRPr/>
            </a:pPr>
            <a:r>
              <a:rPr lang="en-US" sz="800" spc="-5">
                <a:latin typeface="Calibri" panose="020F0502020204030204"/>
                <a:cs typeface="Arial"/>
              </a:rPr>
              <a:t>(3)    Data as on  June 30, 2021</a:t>
            </a:r>
          </a:p>
          <a:p>
            <a:pPr marL="12700" defTabSz="914400">
              <a:spcBef>
                <a:spcPts val="5"/>
              </a:spcBef>
              <a:tabLst>
                <a:tab pos="240665" algn="l"/>
              </a:tabLst>
              <a:defRPr/>
            </a:pPr>
            <a:r>
              <a:rPr lang="en-US" sz="800" spc="-5">
                <a:latin typeface="Calibri" panose="020F0502020204030204"/>
                <a:cs typeface="Arial"/>
              </a:rPr>
              <a:t>(4)    As</a:t>
            </a:r>
            <a:r>
              <a:rPr kumimoji="0" lang="en-US" sz="800" b="0" i="0" u="none" strike="noStrike" kern="1200" cap="none" spc="-5" normalizeH="0" baseline="0" noProof="0">
                <a:ln>
                  <a:noFill/>
                </a:ln>
                <a:effectLst/>
                <a:uLnTx/>
                <a:uFillTx/>
                <a:latin typeface="Calibri" panose="020F0502020204030204"/>
                <a:ea typeface="+mn-ea"/>
                <a:cs typeface="Arial"/>
              </a:rPr>
              <a:t> on </a:t>
            </a:r>
            <a:r>
              <a:rPr lang="en-US" sz="800" spc="-5">
                <a:latin typeface="Calibri" panose="020F0502020204030204"/>
                <a:cs typeface="Arial"/>
              </a:rPr>
              <a:t>June 30</a:t>
            </a:r>
            <a:r>
              <a:rPr kumimoji="0" lang="en-US" sz="800" b="0" i="0" u="none" strike="noStrike" kern="1200" cap="none" spc="-5" normalizeH="0" baseline="0" noProof="0">
                <a:ln>
                  <a:noFill/>
                </a:ln>
                <a:effectLst/>
                <a:uLnTx/>
                <a:uFillTx/>
                <a:latin typeface="Calibri" panose="020F0502020204030204"/>
                <a:ea typeface="+mn-ea"/>
                <a:cs typeface="Arial"/>
              </a:rPr>
              <a:t>, </a:t>
            </a:r>
            <a:r>
              <a:rPr lang="en-US" sz="800" spc="-5">
                <a:latin typeface="Calibri" panose="020F0502020204030204"/>
                <a:cs typeface="Arial"/>
              </a:rPr>
              <a:t>2021</a:t>
            </a:r>
            <a:r>
              <a:rPr kumimoji="0" lang="en-US" sz="800" b="0" i="0" u="none" strike="noStrike" kern="1200" cap="none" spc="-5" normalizeH="0" baseline="0" noProof="0">
                <a:ln>
                  <a:noFill/>
                </a:ln>
                <a:effectLst/>
                <a:uLnTx/>
                <a:uFillTx/>
                <a:latin typeface="Calibri" panose="020F0502020204030204"/>
                <a:ea typeface="+mn-ea"/>
                <a:cs typeface="Arial"/>
              </a:rPr>
              <a:t> closing </a:t>
            </a:r>
            <a:endParaRPr lang="en-US" sz="800" b="0" i="0" u="none" strike="noStrike" kern="1200" cap="none" spc="-5" normalizeH="0" baseline="0" noProof="0">
              <a:ln>
                <a:noFill/>
              </a:ln>
              <a:effectLst/>
              <a:uLnTx/>
              <a:uFillTx/>
              <a:latin typeface="Calibri" panose="020F0502020204030204"/>
              <a:cs typeface="Arial"/>
            </a:endParaRPr>
          </a:p>
          <a:p>
            <a:pPr marL="241300" marR="0" lvl="0" indent="-228600" algn="l" defTabSz="914400" rtl="0" eaLnBrk="1" fontAlgn="auto" latinLnBrk="0" hangingPunct="1">
              <a:lnSpc>
                <a:spcPct val="100000"/>
              </a:lnSpc>
              <a:spcBef>
                <a:spcPts val="5"/>
              </a:spcBef>
              <a:spcAft>
                <a:spcPts val="0"/>
              </a:spcAft>
              <a:buClrTx/>
              <a:buSzTx/>
              <a:buFontTx/>
              <a:buAutoNum type="arabicParenBoth"/>
              <a:tabLst>
                <a:tab pos="240665" algn="l"/>
              </a:tabLst>
              <a:defRPr/>
            </a:pPr>
            <a:endParaRPr kumimoji="0" lang="en-US" sz="800" b="0" i="0" u="none" strike="noStrike" kern="1200" cap="none" spc="-5" normalizeH="0" baseline="0" noProof="0">
              <a:ln>
                <a:noFill/>
              </a:ln>
              <a:solidFill>
                <a:prstClr val="black"/>
              </a:solidFill>
              <a:effectLst/>
              <a:uLnTx/>
              <a:uFillTx/>
              <a:latin typeface="Calibri" panose="020F0502020204030204"/>
              <a:ea typeface="+mn-ea"/>
              <a:cs typeface="Arial"/>
            </a:endParaRPr>
          </a:p>
        </p:txBody>
      </p:sp>
      <p:graphicFrame>
        <p:nvGraphicFramePr>
          <p:cNvPr id="35" name="Chart 34">
            <a:extLst>
              <a:ext uri="{FF2B5EF4-FFF2-40B4-BE49-F238E27FC236}">
                <a16:creationId xmlns:a16="http://schemas.microsoft.com/office/drawing/2014/main" id="{86ABFFB1-5809-4260-86BC-47F24A0AD02F}"/>
              </a:ext>
            </a:extLst>
          </p:cNvPr>
          <p:cNvGraphicFramePr>
            <a:graphicFrameLocks/>
          </p:cNvGraphicFramePr>
          <p:nvPr>
            <p:extLst>
              <p:ext uri="{D42A27DB-BD31-4B8C-83A1-F6EECF244321}">
                <p14:modId xmlns:p14="http://schemas.microsoft.com/office/powerpoint/2010/main" val="864407022"/>
              </p:ext>
            </p:extLst>
          </p:nvPr>
        </p:nvGraphicFramePr>
        <p:xfrm>
          <a:off x="8637105" y="1549017"/>
          <a:ext cx="3363582" cy="1057300"/>
        </p:xfrm>
        <a:graphic>
          <a:graphicData uri="http://schemas.openxmlformats.org/drawingml/2006/chart">
            <c:chart xmlns:c="http://schemas.openxmlformats.org/drawingml/2006/chart" xmlns:r="http://schemas.openxmlformats.org/officeDocument/2006/relationships" r:id="rId3"/>
          </a:graphicData>
        </a:graphic>
      </p:graphicFrame>
      <p:sp>
        <p:nvSpPr>
          <p:cNvPr id="17" name="object 103">
            <a:extLst>
              <a:ext uri="{FF2B5EF4-FFF2-40B4-BE49-F238E27FC236}">
                <a16:creationId xmlns:a16="http://schemas.microsoft.com/office/drawing/2014/main" id="{2C0FDE30-859B-4216-A060-B142E8DC48B5}"/>
              </a:ext>
            </a:extLst>
          </p:cNvPr>
          <p:cNvSpPr txBox="1"/>
          <p:nvPr/>
        </p:nvSpPr>
        <p:spPr>
          <a:xfrm>
            <a:off x="8471697" y="880819"/>
            <a:ext cx="3478859" cy="231770"/>
          </a:xfrm>
          <a:prstGeom prst="rect">
            <a:avLst/>
          </a:prstGeom>
          <a:solidFill>
            <a:srgbClr val="2E83C3"/>
          </a:solidFill>
        </p:spPr>
        <p:txBody>
          <a:bodyPr vert="horz" wrap="square" lIns="0" tIns="53975" rIns="0" bIns="0" rtlCol="0" anchor="ctr">
            <a:spAutoFit/>
          </a:bodyPr>
          <a:lstStyle/>
          <a:p>
            <a:pPr marL="8255" marR="0" lvl="0" indent="0" algn="ctr" defTabSz="914400" rtl="0" eaLnBrk="1" fontAlgn="auto" latinLnBrk="0" hangingPunct="1">
              <a:lnSpc>
                <a:spcPct val="100000"/>
              </a:lnSpc>
              <a:spcBef>
                <a:spcPts val="425"/>
              </a:spcBef>
              <a:spcAft>
                <a:spcPts val="0"/>
              </a:spcAft>
              <a:buClrTx/>
              <a:buSzTx/>
              <a:buFontTx/>
              <a:buNone/>
              <a:tabLst/>
              <a:defRPr/>
            </a:pPr>
            <a:r>
              <a:rPr kumimoji="0" sz="1100" b="1" i="0" u="none" strike="noStrike" kern="1200" cap="none" spc="0" normalizeH="0" baseline="0" noProof="0">
                <a:ln>
                  <a:noFill/>
                </a:ln>
                <a:solidFill>
                  <a:schemeClr val="bg1"/>
                </a:solidFill>
                <a:effectLst/>
                <a:uLnTx/>
                <a:uFillTx/>
                <a:ea typeface="+mn-ea"/>
                <a:cs typeface="Arial"/>
              </a:rPr>
              <a:t>Ownership</a:t>
            </a:r>
            <a:r>
              <a:rPr kumimoji="0" sz="1100" b="1" i="0" u="none" strike="noStrike" kern="1200" cap="none" spc="-50" normalizeH="0" baseline="0" noProof="0">
                <a:ln>
                  <a:noFill/>
                </a:ln>
                <a:solidFill>
                  <a:schemeClr val="bg1"/>
                </a:solidFill>
                <a:effectLst/>
                <a:uLnTx/>
                <a:uFillTx/>
                <a:ea typeface="+mn-ea"/>
                <a:cs typeface="Arial"/>
              </a:rPr>
              <a:t> </a:t>
            </a:r>
            <a:r>
              <a:rPr kumimoji="0" sz="1100" b="1" i="0" u="none" strike="noStrike" kern="1200" cap="none" spc="0" normalizeH="0" baseline="0" noProof="0">
                <a:ln>
                  <a:noFill/>
                </a:ln>
                <a:solidFill>
                  <a:schemeClr val="bg1"/>
                </a:solidFill>
                <a:effectLst/>
                <a:uLnTx/>
                <a:uFillTx/>
                <a:ea typeface="+mn-ea"/>
                <a:cs typeface="Arial"/>
              </a:rPr>
              <a:t>Structure</a:t>
            </a:r>
            <a:r>
              <a:rPr kumimoji="0" sz="1100" b="1" i="0" u="none" strike="noStrike" kern="1200" cap="none" spc="0" normalizeH="0" baseline="27777" noProof="0">
                <a:ln>
                  <a:noFill/>
                </a:ln>
                <a:solidFill>
                  <a:schemeClr val="bg1"/>
                </a:solidFill>
                <a:effectLst/>
                <a:uLnTx/>
                <a:uFillTx/>
                <a:ea typeface="+mn-ea"/>
                <a:cs typeface="Arial"/>
              </a:rPr>
              <a:t>(3)</a:t>
            </a:r>
            <a:endParaRPr kumimoji="0" sz="1100" b="0" i="0" u="none" strike="noStrike" kern="1200" cap="none" spc="0" normalizeH="0" baseline="27777" noProof="0">
              <a:ln>
                <a:noFill/>
              </a:ln>
              <a:solidFill>
                <a:schemeClr val="bg1"/>
              </a:solidFill>
              <a:effectLst/>
              <a:uLnTx/>
              <a:uFillTx/>
              <a:ea typeface="+mn-ea"/>
              <a:cs typeface="Arial"/>
            </a:endParaRPr>
          </a:p>
        </p:txBody>
      </p:sp>
      <p:pic>
        <p:nvPicPr>
          <p:cNvPr id="20" name="Picture 19" descr="A picture containing drawing&#10;&#10;Description automatically generated">
            <a:extLst>
              <a:ext uri="{FF2B5EF4-FFF2-40B4-BE49-F238E27FC236}">
                <a16:creationId xmlns:a16="http://schemas.microsoft.com/office/drawing/2014/main" id="{E6D344E4-7AD9-4491-BBCD-5960A7F65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34" name="Slide Number Placeholder 33">
            <a:extLst>
              <a:ext uri="{FF2B5EF4-FFF2-40B4-BE49-F238E27FC236}">
                <a16:creationId xmlns:a16="http://schemas.microsoft.com/office/drawing/2014/main" id="{3FFD69F6-3403-4D65-850B-4150B0B07728}"/>
              </a:ext>
            </a:extLst>
          </p:cNvPr>
          <p:cNvSpPr>
            <a:spLocks noGrp="1"/>
          </p:cNvSpPr>
          <p:nvPr>
            <p:ph type="sldNum" sz="quarter" idx="12"/>
          </p:nvPr>
        </p:nvSpPr>
        <p:spPr/>
        <p:txBody>
          <a:bodyPr/>
          <a:lstStyle/>
          <a:p>
            <a:fld id="{E6326F5E-F4A6-44DA-936F-1572DDFAB83B}" type="slidenum">
              <a:rPr lang="en-IN" smtClean="0"/>
              <a:pPr/>
              <a:t>4</a:t>
            </a:fld>
            <a:endParaRPr lang="en-IN"/>
          </a:p>
        </p:txBody>
      </p:sp>
      <p:graphicFrame>
        <p:nvGraphicFramePr>
          <p:cNvPr id="36" name="Chart 35">
            <a:extLst>
              <a:ext uri="{FF2B5EF4-FFF2-40B4-BE49-F238E27FC236}">
                <a16:creationId xmlns:a16="http://schemas.microsoft.com/office/drawing/2014/main" id="{EBE9D462-A6CC-4A3B-A505-A584DDB96C87}"/>
              </a:ext>
            </a:extLst>
          </p:cNvPr>
          <p:cNvGraphicFramePr>
            <a:graphicFrameLocks/>
          </p:cNvGraphicFramePr>
          <p:nvPr>
            <p:extLst>
              <p:ext uri="{D42A27DB-BD31-4B8C-83A1-F6EECF244321}">
                <p14:modId xmlns:p14="http://schemas.microsoft.com/office/powerpoint/2010/main" val="540221156"/>
              </p:ext>
            </p:extLst>
          </p:nvPr>
        </p:nvGraphicFramePr>
        <p:xfrm>
          <a:off x="8468474" y="1133399"/>
          <a:ext cx="3482081" cy="219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36">
            <a:extLst>
              <a:ext uri="{FF2B5EF4-FFF2-40B4-BE49-F238E27FC236}">
                <a16:creationId xmlns:a16="http://schemas.microsoft.com/office/drawing/2014/main" id="{40837F8D-82A6-411E-A6A7-B16242C9F612}"/>
              </a:ext>
            </a:extLst>
          </p:cNvPr>
          <p:cNvGraphicFramePr>
            <a:graphicFrameLocks/>
          </p:cNvGraphicFramePr>
          <p:nvPr>
            <p:extLst>
              <p:ext uri="{D42A27DB-BD31-4B8C-83A1-F6EECF244321}">
                <p14:modId xmlns:p14="http://schemas.microsoft.com/office/powerpoint/2010/main" val="3258520477"/>
              </p:ext>
            </p:extLst>
          </p:nvPr>
        </p:nvGraphicFramePr>
        <p:xfrm>
          <a:off x="241444" y="880819"/>
          <a:ext cx="7958176" cy="286722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9" name="Chart 38">
            <a:extLst>
              <a:ext uri="{FF2B5EF4-FFF2-40B4-BE49-F238E27FC236}">
                <a16:creationId xmlns:a16="http://schemas.microsoft.com/office/drawing/2014/main" id="{5DD0BEED-8065-47F1-8E1E-A22CC2B4BCB0}"/>
              </a:ext>
            </a:extLst>
          </p:cNvPr>
          <p:cNvGraphicFramePr>
            <a:graphicFrameLocks/>
          </p:cNvGraphicFramePr>
          <p:nvPr>
            <p:extLst>
              <p:ext uri="{D42A27DB-BD31-4B8C-83A1-F6EECF244321}">
                <p14:modId xmlns:p14="http://schemas.microsoft.com/office/powerpoint/2010/main" val="4093060022"/>
              </p:ext>
            </p:extLst>
          </p:nvPr>
        </p:nvGraphicFramePr>
        <p:xfrm>
          <a:off x="4272196" y="3912434"/>
          <a:ext cx="3927425" cy="252043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Chart 14">
            <a:extLst>
              <a:ext uri="{FF2B5EF4-FFF2-40B4-BE49-F238E27FC236}">
                <a16:creationId xmlns:a16="http://schemas.microsoft.com/office/drawing/2014/main" id="{F58A2029-6294-491B-8693-32A88D7DAA47}"/>
              </a:ext>
            </a:extLst>
          </p:cNvPr>
          <p:cNvGraphicFramePr>
            <a:graphicFrameLocks/>
          </p:cNvGraphicFramePr>
          <p:nvPr>
            <p:extLst>
              <p:ext uri="{D42A27DB-BD31-4B8C-83A1-F6EECF244321}">
                <p14:modId xmlns:p14="http://schemas.microsoft.com/office/powerpoint/2010/main" val="1488343263"/>
              </p:ext>
            </p:extLst>
          </p:nvPr>
        </p:nvGraphicFramePr>
        <p:xfrm>
          <a:off x="239843" y="3912434"/>
          <a:ext cx="3927425" cy="2520432"/>
        </p:xfrm>
        <a:graphic>
          <a:graphicData uri="http://schemas.openxmlformats.org/drawingml/2006/chart">
            <c:chart xmlns:c="http://schemas.openxmlformats.org/drawingml/2006/chart" xmlns:r="http://schemas.openxmlformats.org/officeDocument/2006/relationships" r:id="rId8"/>
          </a:graphicData>
        </a:graphic>
      </p:graphicFrame>
      <p:sp>
        <p:nvSpPr>
          <p:cNvPr id="19" name="object 104">
            <a:extLst>
              <a:ext uri="{FF2B5EF4-FFF2-40B4-BE49-F238E27FC236}">
                <a16:creationId xmlns:a16="http://schemas.microsoft.com/office/drawing/2014/main" id="{EA4451D6-7DCB-4423-A3AC-0F727219A567}"/>
              </a:ext>
            </a:extLst>
          </p:cNvPr>
          <p:cNvSpPr txBox="1"/>
          <p:nvPr/>
        </p:nvSpPr>
        <p:spPr>
          <a:xfrm>
            <a:off x="8467027" y="3781858"/>
            <a:ext cx="3477666" cy="398827"/>
          </a:xfrm>
          <a:prstGeom prst="rect">
            <a:avLst/>
          </a:prstGeom>
          <a:solidFill>
            <a:srgbClr val="2E83C3"/>
          </a:solidFill>
          <a:ln w="9144">
            <a:solidFill>
              <a:srgbClr val="D9D9D9"/>
            </a:solidFill>
          </a:ln>
        </p:spPr>
        <p:txBody>
          <a:bodyPr vert="horz" wrap="square" lIns="0" tIns="59690" rIns="0" bIns="0" rtlCol="0" anchor="ctr">
            <a:spAutoFit/>
          </a:bodyPr>
          <a:lstStyle/>
          <a:p>
            <a:pPr marL="133350" marR="0" lvl="0" indent="0" algn="l" defTabSz="914400" rtl="0" eaLnBrk="1" fontAlgn="auto" latinLnBrk="0" hangingPunct="1">
              <a:lnSpc>
                <a:spcPct val="100000"/>
              </a:lnSpc>
              <a:spcBef>
                <a:spcPts val="470"/>
              </a:spcBef>
              <a:spcAft>
                <a:spcPts val="0"/>
              </a:spcAft>
              <a:buClrTx/>
              <a:buSzTx/>
              <a:buFontTx/>
              <a:buNone/>
              <a:tabLst/>
              <a:defRPr/>
            </a:pPr>
            <a:r>
              <a:rPr kumimoji="0" sz="1100" b="1" i="0" u="none" strike="noStrike" kern="1200" cap="none" spc="0" normalizeH="0" baseline="0" noProof="0">
                <a:ln>
                  <a:noFill/>
                </a:ln>
                <a:solidFill>
                  <a:schemeClr val="bg1"/>
                </a:solidFill>
                <a:effectLst/>
                <a:uLnTx/>
                <a:uFillTx/>
                <a:ea typeface="+mn-ea"/>
                <a:cs typeface="Arial"/>
              </a:rPr>
              <a:t>Natco </a:t>
            </a:r>
            <a:r>
              <a:rPr kumimoji="0" sz="1100" b="1" i="0" u="none" strike="noStrike" kern="1200" cap="none" spc="-5" normalizeH="0" baseline="0" noProof="0">
                <a:ln>
                  <a:noFill/>
                </a:ln>
                <a:solidFill>
                  <a:schemeClr val="bg1"/>
                </a:solidFill>
                <a:effectLst/>
                <a:uLnTx/>
                <a:uFillTx/>
                <a:ea typeface="+mn-ea"/>
                <a:cs typeface="Arial"/>
              </a:rPr>
              <a:t>Pharma’s </a:t>
            </a:r>
            <a:r>
              <a:rPr kumimoji="0" sz="1100" b="1" i="0" u="none" strike="noStrike" kern="1200" cap="none" spc="0" normalizeH="0" baseline="0" noProof="0">
                <a:ln>
                  <a:noFill/>
                </a:ln>
                <a:solidFill>
                  <a:schemeClr val="bg1"/>
                </a:solidFill>
                <a:effectLst/>
                <a:uLnTx/>
                <a:uFillTx/>
                <a:ea typeface="+mn-ea"/>
                <a:cs typeface="Arial"/>
              </a:rPr>
              <a:t>Stock Performance </a:t>
            </a:r>
            <a:r>
              <a:rPr kumimoji="0" sz="1100" b="1" i="0" u="none" strike="noStrike" kern="1200" cap="none" spc="-5" normalizeH="0" baseline="0" noProof="0">
                <a:ln>
                  <a:noFill/>
                </a:ln>
                <a:solidFill>
                  <a:schemeClr val="bg1"/>
                </a:solidFill>
                <a:effectLst/>
                <a:uLnTx/>
                <a:uFillTx/>
                <a:ea typeface="+mn-ea"/>
                <a:cs typeface="Arial"/>
              </a:rPr>
              <a:t>over </a:t>
            </a:r>
            <a:r>
              <a:rPr kumimoji="0" sz="1100" b="1" i="0" u="none" strike="noStrike" kern="1200" cap="none" spc="0" normalizeH="0" baseline="0" noProof="0">
                <a:ln>
                  <a:noFill/>
                </a:ln>
                <a:solidFill>
                  <a:schemeClr val="bg1"/>
                </a:solidFill>
                <a:effectLst/>
                <a:uLnTx/>
                <a:uFillTx/>
                <a:ea typeface="+mn-ea"/>
                <a:cs typeface="Arial"/>
              </a:rPr>
              <a:t>the </a:t>
            </a:r>
            <a:r>
              <a:rPr kumimoji="0" sz="1100" b="1" i="0" u="none" strike="noStrike" kern="1200" cap="none" spc="-10" normalizeH="0" baseline="0" noProof="0">
                <a:ln>
                  <a:noFill/>
                </a:ln>
                <a:solidFill>
                  <a:schemeClr val="bg1"/>
                </a:solidFill>
                <a:effectLst/>
                <a:uLnTx/>
                <a:uFillTx/>
                <a:ea typeface="+mn-ea"/>
                <a:cs typeface="Arial"/>
              </a:rPr>
              <a:t>years</a:t>
            </a:r>
            <a:r>
              <a:rPr kumimoji="0" lang="en-IN" sz="1100" b="1" i="0" u="none" strike="noStrike" kern="1200" cap="none" spc="0" normalizeH="0" baseline="27777" noProof="0">
                <a:ln>
                  <a:noFill/>
                </a:ln>
                <a:solidFill>
                  <a:schemeClr val="bg1"/>
                </a:solidFill>
                <a:effectLst/>
                <a:uLnTx/>
                <a:uFillTx/>
                <a:ea typeface="+mn-ea"/>
                <a:cs typeface="Arial"/>
              </a:rPr>
              <a:t>(4)</a:t>
            </a:r>
            <a:endParaRPr kumimoji="0" sz="1100" b="0" i="0" u="none" strike="noStrike" kern="1200" cap="none" spc="0" normalizeH="0" baseline="0" noProof="0">
              <a:ln>
                <a:noFill/>
              </a:ln>
              <a:solidFill>
                <a:schemeClr val="bg1"/>
              </a:solidFill>
              <a:effectLst/>
              <a:uLnTx/>
              <a:uFillTx/>
              <a:ea typeface="+mn-ea"/>
              <a:cs typeface="Arial"/>
            </a:endParaRPr>
          </a:p>
        </p:txBody>
      </p:sp>
      <p:pic>
        <p:nvPicPr>
          <p:cNvPr id="4" name="Picture 3" descr="Chart, histogram&#10;&#10;Description automatically generated">
            <a:extLst>
              <a:ext uri="{FF2B5EF4-FFF2-40B4-BE49-F238E27FC236}">
                <a16:creationId xmlns:a16="http://schemas.microsoft.com/office/drawing/2014/main" id="{B875403D-2677-41AF-9042-853615A184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7027" y="4326065"/>
            <a:ext cx="3477666" cy="2080422"/>
          </a:xfrm>
          <a:prstGeom prst="rect">
            <a:avLst/>
          </a:prstGeom>
        </p:spPr>
      </p:pic>
    </p:spTree>
    <p:extLst>
      <p:ext uri="{BB962C8B-B14F-4D97-AF65-F5344CB8AC3E}">
        <p14:creationId xmlns:p14="http://schemas.microsoft.com/office/powerpoint/2010/main" val="740226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2FFF-B2DB-456F-B283-364B04FB59AF}"/>
              </a:ext>
            </a:extLst>
          </p:cNvPr>
          <p:cNvSpPr>
            <a:spLocks noGrp="1"/>
          </p:cNvSpPr>
          <p:nvPr>
            <p:ph type="title"/>
          </p:nvPr>
        </p:nvSpPr>
        <p:spPr>
          <a:xfrm>
            <a:off x="-2186" y="-3349"/>
            <a:ext cx="10692000" cy="720000"/>
          </a:xfrm>
          <a:solidFill>
            <a:srgbClr val="2E3192"/>
          </a:solidFill>
          <a:ln>
            <a:noFill/>
          </a:ln>
        </p:spPr>
        <p:txBody>
          <a:bodyPr anchor="ctr">
            <a:normAutofit/>
          </a:bodyPr>
          <a:lstStyle/>
          <a:p>
            <a:r>
              <a:rPr lang="en-US" sz="2800">
                <a:solidFill>
                  <a:schemeClr val="bg1"/>
                </a:solidFill>
              </a:rPr>
              <a:t>KEY</a:t>
            </a:r>
            <a:r>
              <a:rPr lang="en-US" sz="2800" b="1">
                <a:solidFill>
                  <a:schemeClr val="bg1"/>
                </a:solidFill>
              </a:rPr>
              <a:t> </a:t>
            </a:r>
            <a:r>
              <a:rPr lang="en-US" sz="2800">
                <a:solidFill>
                  <a:schemeClr val="bg1"/>
                </a:solidFill>
              </a:rPr>
              <a:t>BUSINESS</a:t>
            </a:r>
            <a:r>
              <a:rPr lang="en-US" sz="2800" b="1">
                <a:solidFill>
                  <a:schemeClr val="bg1"/>
                </a:solidFill>
              </a:rPr>
              <a:t> </a:t>
            </a:r>
            <a:r>
              <a:rPr lang="en-US" sz="2800">
                <a:solidFill>
                  <a:schemeClr val="bg1"/>
                </a:solidFill>
              </a:rPr>
              <a:t>SEGMENTS -</a:t>
            </a:r>
            <a:r>
              <a:rPr lang="en-US" sz="2800" b="1">
                <a:solidFill>
                  <a:schemeClr val="bg1"/>
                </a:solidFill>
              </a:rPr>
              <a:t> </a:t>
            </a:r>
            <a:r>
              <a:rPr lang="en-US" sz="2800">
                <a:solidFill>
                  <a:schemeClr val="bg1"/>
                </a:solidFill>
              </a:rPr>
              <a:t>PHARMA</a:t>
            </a:r>
            <a:endParaRPr lang="en-IN" sz="2800">
              <a:solidFill>
                <a:schemeClr val="bg1"/>
              </a:solidFill>
            </a:endParaRPr>
          </a:p>
        </p:txBody>
      </p:sp>
      <p:pic>
        <p:nvPicPr>
          <p:cNvPr id="37" name="Picture 36" descr="A picture containing drawing&#10;&#10;Description automatically generated">
            <a:extLst>
              <a:ext uri="{FF2B5EF4-FFF2-40B4-BE49-F238E27FC236}">
                <a16:creationId xmlns:a16="http://schemas.microsoft.com/office/drawing/2014/main" id="{09ABBE09-FC5D-491C-9BAA-FF54B1785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graphicFrame>
        <p:nvGraphicFramePr>
          <p:cNvPr id="4" name="Table 11">
            <a:extLst>
              <a:ext uri="{FF2B5EF4-FFF2-40B4-BE49-F238E27FC236}">
                <a16:creationId xmlns:a16="http://schemas.microsoft.com/office/drawing/2014/main" id="{1F4D2D0B-F2A8-419C-8741-DECA0E249DB4}"/>
              </a:ext>
            </a:extLst>
          </p:cNvPr>
          <p:cNvGraphicFramePr>
            <a:graphicFrameLocks noGrp="1"/>
          </p:cNvGraphicFramePr>
          <p:nvPr>
            <p:extLst>
              <p:ext uri="{D42A27DB-BD31-4B8C-83A1-F6EECF244321}">
                <p14:modId xmlns:p14="http://schemas.microsoft.com/office/powerpoint/2010/main" val="1570244272"/>
              </p:ext>
            </p:extLst>
          </p:nvPr>
        </p:nvGraphicFramePr>
        <p:xfrm>
          <a:off x="775474" y="1446530"/>
          <a:ext cx="10692000" cy="4911309"/>
        </p:xfrm>
        <a:graphic>
          <a:graphicData uri="http://schemas.openxmlformats.org/drawingml/2006/table">
            <a:tbl>
              <a:tblPr firstRow="1" firstCol="1">
                <a:tableStyleId>{9DCAF9ED-07DC-4A11-8D7F-57B35C25682E}</a:tableStyleId>
              </a:tblPr>
              <a:tblGrid>
                <a:gridCol w="1510136">
                  <a:extLst>
                    <a:ext uri="{9D8B030D-6E8A-4147-A177-3AD203B41FA5}">
                      <a16:colId xmlns:a16="http://schemas.microsoft.com/office/drawing/2014/main" val="3410817675"/>
                    </a:ext>
                  </a:extLst>
                </a:gridCol>
                <a:gridCol w="2295466">
                  <a:extLst>
                    <a:ext uri="{9D8B030D-6E8A-4147-A177-3AD203B41FA5}">
                      <a16:colId xmlns:a16="http://schemas.microsoft.com/office/drawing/2014/main" val="3621884389"/>
                    </a:ext>
                  </a:extLst>
                </a:gridCol>
                <a:gridCol w="2295466">
                  <a:extLst>
                    <a:ext uri="{9D8B030D-6E8A-4147-A177-3AD203B41FA5}">
                      <a16:colId xmlns:a16="http://schemas.microsoft.com/office/drawing/2014/main" val="1972818723"/>
                    </a:ext>
                  </a:extLst>
                </a:gridCol>
                <a:gridCol w="2295466">
                  <a:extLst>
                    <a:ext uri="{9D8B030D-6E8A-4147-A177-3AD203B41FA5}">
                      <a16:colId xmlns:a16="http://schemas.microsoft.com/office/drawing/2014/main" val="3056102328"/>
                    </a:ext>
                  </a:extLst>
                </a:gridCol>
                <a:gridCol w="2295466">
                  <a:extLst>
                    <a:ext uri="{9D8B030D-6E8A-4147-A177-3AD203B41FA5}">
                      <a16:colId xmlns:a16="http://schemas.microsoft.com/office/drawing/2014/main" val="1248826409"/>
                    </a:ext>
                  </a:extLst>
                </a:gridCol>
              </a:tblGrid>
              <a:tr h="340706">
                <a:tc>
                  <a:txBody>
                    <a:bodyPr/>
                    <a:lstStyle/>
                    <a:p>
                      <a:endParaRPr lang="en-IN" sz="800">
                        <a:solidFill>
                          <a:schemeClr val="bg1"/>
                        </a:solidFill>
                        <a:latin typeface="+mn-lt"/>
                      </a:endParaRPr>
                    </a:p>
                  </a:txBody>
                  <a:tcPr anchor="ctr">
                    <a:solidFill>
                      <a:srgbClr val="2E83C3"/>
                    </a:solidFill>
                  </a:tcPr>
                </a:tc>
                <a:tc gridSpan="2">
                  <a:txBody>
                    <a:bodyPr/>
                    <a:lstStyle/>
                    <a:p>
                      <a:pPr algn="ctr"/>
                      <a:r>
                        <a:rPr lang="en-US" sz="1400" b="1">
                          <a:solidFill>
                            <a:schemeClr val="tx1"/>
                          </a:solidFill>
                        </a:rPr>
                        <a:t>FORMULATIONS</a:t>
                      </a:r>
                      <a:endParaRPr lang="en-IN" sz="1400" b="1">
                        <a:solidFill>
                          <a:schemeClr val="tx1"/>
                        </a:solidFill>
                        <a:latin typeface="+mn-lt"/>
                      </a:endParaRPr>
                    </a:p>
                  </a:txBody>
                  <a:tcPr anchor="ctr">
                    <a:noFill/>
                  </a:tcPr>
                </a:tc>
                <a:tc hMerge="1">
                  <a:txBody>
                    <a:bodyPr/>
                    <a:lstStyle/>
                    <a:p>
                      <a:endParaRPr lang="en-IN">
                        <a:latin typeface="+mn-lt"/>
                      </a:endParaRPr>
                    </a:p>
                  </a:txBody>
                  <a:tcPr/>
                </a:tc>
                <a:tc>
                  <a:txBody>
                    <a:bodyPr/>
                    <a:lstStyle/>
                    <a:p>
                      <a:endParaRPr lang="en-IN" sz="1400" b="1">
                        <a:solidFill>
                          <a:schemeClr val="tx1"/>
                        </a:solidFill>
                        <a:latin typeface="+mn-lt"/>
                      </a:endParaRPr>
                    </a:p>
                  </a:txBody>
                  <a:tcPr anchor="ctr">
                    <a:solidFill>
                      <a:srgbClr val="2E83C3"/>
                    </a:solidFill>
                  </a:tcPr>
                </a:tc>
                <a:tc>
                  <a:txBody>
                    <a:bodyPr/>
                    <a:lstStyle/>
                    <a:p>
                      <a:endParaRPr lang="en-IN" sz="1400" b="1">
                        <a:solidFill>
                          <a:schemeClr val="tx1"/>
                        </a:solidFill>
                        <a:latin typeface="+mn-lt"/>
                      </a:endParaRPr>
                    </a:p>
                  </a:txBody>
                  <a:tcPr anchor="ctr">
                    <a:noFill/>
                  </a:tcPr>
                </a:tc>
                <a:extLst>
                  <a:ext uri="{0D108BD9-81ED-4DB2-BD59-A6C34878D82A}">
                    <a16:rowId xmlns:a16="http://schemas.microsoft.com/office/drawing/2014/main" val="3515636030"/>
                  </a:ext>
                </a:extLst>
              </a:tr>
              <a:tr h="340706">
                <a:tc>
                  <a:txBody>
                    <a:bodyPr/>
                    <a:lstStyle/>
                    <a:p>
                      <a:endParaRPr lang="en-IN" sz="800">
                        <a:solidFill>
                          <a:schemeClr val="bg1"/>
                        </a:solidFill>
                        <a:latin typeface="+mn-lt"/>
                      </a:endParaRPr>
                    </a:p>
                  </a:txBody>
                  <a:tcPr anchor="ctr">
                    <a:noFill/>
                  </a:tcPr>
                </a:tc>
                <a:tc>
                  <a:txBody>
                    <a:bodyPr/>
                    <a:lstStyle/>
                    <a:p>
                      <a:pPr algn="ctr"/>
                      <a:r>
                        <a:rPr lang="en-US" sz="1400" b="1">
                          <a:solidFill>
                            <a:schemeClr val="bg1"/>
                          </a:solidFill>
                        </a:rPr>
                        <a:t>Domestic </a:t>
                      </a:r>
                      <a:endParaRPr lang="en-IN" sz="1400" b="1">
                        <a:solidFill>
                          <a:schemeClr val="bg1"/>
                        </a:solidFill>
                        <a:latin typeface="+mn-lt"/>
                      </a:endParaRPr>
                    </a:p>
                  </a:txBody>
                  <a:tcPr anchor="ctr">
                    <a:solidFill>
                      <a:srgbClr val="2E83C3"/>
                    </a:solidFill>
                  </a:tcPr>
                </a:tc>
                <a:tc>
                  <a:txBody>
                    <a:bodyPr/>
                    <a:lstStyle/>
                    <a:p>
                      <a:pPr algn="ctr"/>
                      <a:r>
                        <a:rPr lang="en-US" sz="1400" b="1">
                          <a:solidFill>
                            <a:schemeClr val="bg1"/>
                          </a:solidFill>
                        </a:rPr>
                        <a:t>International Exports</a:t>
                      </a:r>
                      <a:endParaRPr lang="en-IN" sz="1400" b="1">
                        <a:solidFill>
                          <a:schemeClr val="bg1"/>
                        </a:solidFill>
                        <a:latin typeface="+mn-lt"/>
                      </a:endParaRPr>
                    </a:p>
                  </a:txBody>
                  <a:tcPr anchor="ctr">
                    <a:solidFill>
                      <a:srgbClr val="2E83C3"/>
                    </a:solidFill>
                  </a:tcPr>
                </a:tc>
                <a:tc>
                  <a:txBody>
                    <a:bodyPr/>
                    <a:lstStyle/>
                    <a:p>
                      <a:pPr algn="ctr"/>
                      <a:r>
                        <a:rPr lang="en-US" sz="1400" b="1">
                          <a:solidFill>
                            <a:schemeClr val="bg1"/>
                          </a:solidFill>
                        </a:rPr>
                        <a:t>API (Domestic &amp; Exports)</a:t>
                      </a:r>
                      <a:endParaRPr lang="en-IN" sz="1400" b="1">
                        <a:solidFill>
                          <a:schemeClr val="bg1"/>
                        </a:solidFill>
                        <a:latin typeface="+mn-lt"/>
                      </a:endParaRPr>
                    </a:p>
                  </a:txBody>
                  <a:tcPr anchor="ctr">
                    <a:solidFill>
                      <a:srgbClr val="2E83C3"/>
                    </a:solidFill>
                  </a:tcPr>
                </a:tc>
                <a:tc>
                  <a:txBody>
                    <a:bodyPr/>
                    <a:lstStyle/>
                    <a:p>
                      <a:pPr algn="ctr"/>
                      <a:r>
                        <a:rPr lang="en-US" sz="1400" b="1">
                          <a:solidFill>
                            <a:schemeClr val="bg1"/>
                          </a:solidFill>
                        </a:rPr>
                        <a:t>Subsidiaries</a:t>
                      </a:r>
                      <a:endParaRPr lang="en-IN" sz="1400" b="1">
                        <a:solidFill>
                          <a:schemeClr val="bg1"/>
                        </a:solidFill>
                        <a:latin typeface="+mn-lt"/>
                      </a:endParaRPr>
                    </a:p>
                  </a:txBody>
                  <a:tcPr anchor="ctr">
                    <a:solidFill>
                      <a:srgbClr val="2E83C3"/>
                    </a:solidFill>
                  </a:tcPr>
                </a:tc>
                <a:extLst>
                  <a:ext uri="{0D108BD9-81ED-4DB2-BD59-A6C34878D82A}">
                    <a16:rowId xmlns:a16="http://schemas.microsoft.com/office/drawing/2014/main" val="3985269490"/>
                  </a:ext>
                </a:extLst>
              </a:tr>
              <a:tr h="294973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1100" spc="-5">
                          <a:solidFill>
                            <a:schemeClr val="bg1"/>
                          </a:solidFill>
                        </a:rPr>
                        <a:t>Overview</a:t>
                      </a:r>
                      <a:r>
                        <a:rPr lang="en-IN" sz="1100" b="0" i="0" u="none" strike="noStrike" spc="-5" baseline="30000" noProof="0">
                          <a:solidFill>
                            <a:schemeClr val="bg1"/>
                          </a:solidFill>
                          <a:latin typeface="Trebuchet MS"/>
                        </a:rPr>
                        <a:t>(1)</a:t>
                      </a:r>
                      <a:endParaRPr lang="en-IN" sz="1100">
                        <a:solidFill>
                          <a:schemeClr val="bg1"/>
                        </a:solidFill>
                        <a:latin typeface="+mn-lt"/>
                        <a:cs typeface="Times New Roman"/>
                      </a:endParaRPr>
                    </a:p>
                  </a:txBody>
                  <a:tcPr anchor="ctr">
                    <a:solidFill>
                      <a:srgbClr val="2E83C3"/>
                    </a:solidFill>
                  </a:tcPr>
                </a:tc>
                <a:tc>
                  <a:txBody>
                    <a:bodyPr/>
                    <a:lstStyle/>
                    <a:p>
                      <a:pPr marL="171450" indent="-171450">
                        <a:buFont typeface="Arial" panose="020B0604020202020204" pitchFamily="34" charset="0"/>
                        <a:buChar char="•"/>
                      </a:pPr>
                      <a:r>
                        <a:rPr lang="en-US" sz="900"/>
                        <a:t>Three key business segments: Oncology, Specialty Pharma, Cardiology and Diabetology</a:t>
                      </a:r>
                    </a:p>
                    <a:p>
                      <a:pPr marL="171450" indent="-171450">
                        <a:buFont typeface="Arial" panose="020B0604020202020204" pitchFamily="34" charset="0"/>
                        <a:buChar char="•"/>
                      </a:pPr>
                      <a:r>
                        <a:rPr lang="en-US" sz="900"/>
                        <a:t>Strong brand position in the  domestic oncology</a:t>
                      </a:r>
                    </a:p>
                    <a:p>
                      <a:pPr marL="171450" indent="-171450">
                        <a:buFont typeface="Arial" panose="020B0604020202020204" pitchFamily="34" charset="0"/>
                        <a:buChar char="•"/>
                      </a:pPr>
                      <a:r>
                        <a:rPr lang="en-US" sz="900"/>
                        <a:t>Launched strong portfolio of products in the Cardiology and Diabetology segments</a:t>
                      </a:r>
                    </a:p>
                    <a:p>
                      <a:pPr marL="171450" indent="-171450">
                        <a:buFont typeface="Arial" panose="020B0604020202020204" pitchFamily="34" charset="0"/>
                        <a:buChar char="•"/>
                      </a:pPr>
                      <a:r>
                        <a:rPr lang="en-US" sz="900"/>
                        <a:t>Specialist sales force of nearly 400 personnel and over 500  distributors</a:t>
                      </a:r>
                    </a:p>
                    <a:p>
                      <a:pPr marL="171450" indent="-171450">
                        <a:buFont typeface="Arial" panose="020B0604020202020204" pitchFamily="34" charset="0"/>
                        <a:buChar char="•"/>
                      </a:pPr>
                      <a:r>
                        <a:rPr lang="en-US" sz="900"/>
                        <a:t>Targeting 6-8 product launches a year with over 15% growth</a:t>
                      </a:r>
                    </a:p>
                    <a:p>
                      <a:pPr marL="171450" lvl="0" indent="-171450">
                        <a:buFont typeface="Arial" panose="020B0604020202020204" pitchFamily="34" charset="0"/>
                        <a:buChar char="•"/>
                      </a:pPr>
                      <a:r>
                        <a:rPr lang="en-US" sz="900" kern="1200">
                          <a:solidFill>
                            <a:schemeClr val="dk1"/>
                          </a:solidFill>
                          <a:latin typeface="+mn-lt"/>
                          <a:ea typeface="+mn-ea"/>
                          <a:cs typeface="+mn-cs"/>
                        </a:rPr>
                        <a:t>Consolidation of Hepatitis-B and Hepatitis-C portfolios through hepatologists and gastroenterologists in India</a:t>
                      </a:r>
                      <a:endParaRPr lang="en-IN" sz="900" kern="1200">
                        <a:solidFill>
                          <a:schemeClr val="dk1"/>
                        </a:solidFill>
                        <a:latin typeface="+mn-lt"/>
                        <a:ea typeface="+mn-ea"/>
                        <a:cs typeface="+mn-cs"/>
                      </a:endParaRPr>
                    </a:p>
                    <a:p>
                      <a:pPr marL="171450" lvl="0" indent="-171450">
                        <a:buFont typeface="Arial" panose="020B0604020202020204" pitchFamily="34" charset="0"/>
                        <a:buChar char="•"/>
                      </a:pPr>
                      <a:r>
                        <a:rPr lang="en-US" sz="900" kern="1200">
                          <a:solidFill>
                            <a:schemeClr val="dk1"/>
                          </a:solidFill>
                          <a:latin typeface="+mn-lt"/>
                          <a:ea typeface="+mn-ea"/>
                          <a:cs typeface="+mn-cs"/>
                        </a:rPr>
                        <a:t>Strengthening the neurology portfolio</a:t>
                      </a:r>
                      <a:endParaRPr lang="en-IN" sz="900" kern="1200">
                        <a:solidFill>
                          <a:schemeClr val="dk1"/>
                        </a:solidFill>
                        <a:latin typeface="+mn-lt"/>
                        <a:ea typeface="+mn-ea"/>
                        <a:cs typeface="+mn-cs"/>
                      </a:endParaRPr>
                    </a:p>
                    <a:p>
                      <a:pPr marL="171450" indent="-171450">
                        <a:buFont typeface="Arial" panose="020B0604020202020204" pitchFamily="34" charset="0"/>
                        <a:buChar char="•"/>
                      </a:pPr>
                      <a:endParaRPr lang="en-US" sz="900"/>
                    </a:p>
                    <a:p>
                      <a:endParaRPr lang="en-IN" sz="900">
                        <a:latin typeface="+mn-lt"/>
                      </a:endParaRPr>
                    </a:p>
                  </a:txBody>
                  <a:tcPr/>
                </a:tc>
                <a:tc>
                  <a:txBody>
                    <a:bodyPr/>
                    <a:lstStyle/>
                    <a:p>
                      <a:pPr marL="209550" indent="-137160">
                        <a:lnSpc>
                          <a:spcPct val="100000"/>
                        </a:lnSpc>
                        <a:spcBef>
                          <a:spcPts val="560"/>
                        </a:spcBef>
                        <a:buClr>
                          <a:srgbClr val="053978"/>
                        </a:buClr>
                        <a:buSzPct val="56250"/>
                        <a:buFont typeface="Wingdings"/>
                        <a:buChar char=""/>
                        <a:tabLst>
                          <a:tab pos="210185" algn="l"/>
                        </a:tabLst>
                      </a:pPr>
                      <a:r>
                        <a:rPr lang="en-US" sz="900"/>
                        <a:t>Focused on niche opportunities in</a:t>
                      </a:r>
                    </a:p>
                    <a:p>
                      <a:pPr marL="209550">
                        <a:lnSpc>
                          <a:spcPct val="100000"/>
                        </a:lnSpc>
                        <a:spcBef>
                          <a:spcPts val="5"/>
                        </a:spcBef>
                      </a:pPr>
                      <a:r>
                        <a:rPr lang="en-US" sz="900"/>
                        <a:t>the</a:t>
                      </a:r>
                      <a:r>
                        <a:rPr lang="en-US" sz="900" spc="-5"/>
                        <a:t> US</a:t>
                      </a:r>
                      <a:endParaRPr lang="en-US" sz="900"/>
                    </a:p>
                    <a:p>
                      <a:pPr marL="209550" marR="236220" indent="-137160">
                        <a:lnSpc>
                          <a:spcPct val="100000"/>
                        </a:lnSpc>
                        <a:spcBef>
                          <a:spcPts val="300"/>
                        </a:spcBef>
                        <a:buClr>
                          <a:srgbClr val="053978"/>
                        </a:buClr>
                        <a:buSzPct val="56250"/>
                        <a:buFont typeface="Wingdings"/>
                        <a:buChar char=""/>
                        <a:tabLst>
                          <a:tab pos="210185" algn="l"/>
                        </a:tabLst>
                      </a:pPr>
                      <a:r>
                        <a:rPr lang="en-US" sz="900" spc="-5"/>
                        <a:t>Front end partnerships with  </a:t>
                      </a:r>
                      <a:r>
                        <a:rPr lang="en-US" sz="900"/>
                        <a:t>leading </a:t>
                      </a:r>
                      <a:r>
                        <a:rPr lang="en-US" sz="900" spc="-5"/>
                        <a:t>global generic </a:t>
                      </a:r>
                      <a:r>
                        <a:rPr lang="en-US" sz="900"/>
                        <a:t>pharma  companies</a:t>
                      </a:r>
                    </a:p>
                    <a:p>
                      <a:pPr marL="209550" indent="-137160">
                        <a:lnSpc>
                          <a:spcPct val="100000"/>
                        </a:lnSpc>
                        <a:spcBef>
                          <a:spcPts val="300"/>
                        </a:spcBef>
                        <a:buClr>
                          <a:srgbClr val="053978"/>
                        </a:buClr>
                        <a:buSzPct val="56250"/>
                        <a:buFont typeface="Wingdings"/>
                        <a:buChar char=""/>
                        <a:tabLst>
                          <a:tab pos="210185" algn="l"/>
                        </a:tabLst>
                      </a:pPr>
                      <a:r>
                        <a:rPr lang="en-US" sz="900" spc="-5"/>
                        <a:t>Focus on Para </a:t>
                      </a:r>
                      <a:r>
                        <a:rPr lang="en-US" sz="900"/>
                        <a:t>IV </a:t>
                      </a:r>
                      <a:r>
                        <a:rPr lang="en-US" sz="900" spc="-5"/>
                        <a:t>and First-to-File</a:t>
                      </a:r>
                      <a:r>
                        <a:rPr lang="en-US" sz="900"/>
                        <a:t> molecules</a:t>
                      </a:r>
                    </a:p>
                    <a:p>
                      <a:pPr marL="209550" marR="160655" indent="-137160">
                        <a:lnSpc>
                          <a:spcPct val="100000"/>
                        </a:lnSpc>
                        <a:spcBef>
                          <a:spcPts val="300"/>
                        </a:spcBef>
                        <a:buClr>
                          <a:srgbClr val="053978"/>
                        </a:buClr>
                        <a:buSzPct val="56250"/>
                        <a:buFont typeface="Wingdings"/>
                        <a:buChar char=""/>
                        <a:tabLst>
                          <a:tab pos="210185" algn="l"/>
                        </a:tabLst>
                      </a:pPr>
                      <a:r>
                        <a:rPr lang="en-US" sz="900"/>
                        <a:t>Strengthening </a:t>
                      </a:r>
                      <a:r>
                        <a:rPr lang="en-US" sz="900" spc="-5"/>
                        <a:t>presence </a:t>
                      </a:r>
                      <a:r>
                        <a:rPr lang="en-US" sz="900"/>
                        <a:t>in Asia</a:t>
                      </a:r>
                      <a:r>
                        <a:rPr lang="en-US" sz="900" spc="-5"/>
                        <a:t> and other ROW markets by registering our niche product portfolio in these countries</a:t>
                      </a:r>
                    </a:p>
                    <a:p>
                      <a:pPr marL="209550" marR="160655" indent="-137160">
                        <a:lnSpc>
                          <a:spcPct val="100000"/>
                        </a:lnSpc>
                        <a:spcBef>
                          <a:spcPts val="300"/>
                        </a:spcBef>
                        <a:buClr>
                          <a:srgbClr val="053978"/>
                        </a:buClr>
                        <a:buSzPct val="56250"/>
                        <a:buFont typeface="Wingdings"/>
                        <a:buChar char=""/>
                        <a:tabLst>
                          <a:tab pos="210185" algn="l"/>
                        </a:tabLst>
                      </a:pPr>
                      <a:r>
                        <a:rPr lang="en-US" sz="900" spc="-5">
                          <a:solidFill>
                            <a:schemeClr val="tx1"/>
                          </a:solidFill>
                        </a:rPr>
                        <a:t>Filed 6 products with regulatory authorities for China market</a:t>
                      </a:r>
                    </a:p>
                    <a:p>
                      <a:pPr marL="209550" marR="160655" lvl="0" indent="-137160" algn="l" defTabSz="457200" rtl="0" eaLnBrk="1" fontAlgn="auto" latinLnBrk="0" hangingPunct="1">
                        <a:lnSpc>
                          <a:spcPct val="100000"/>
                        </a:lnSpc>
                        <a:spcBef>
                          <a:spcPts val="300"/>
                        </a:spcBef>
                        <a:spcAft>
                          <a:spcPts val="0"/>
                        </a:spcAft>
                        <a:buClr>
                          <a:srgbClr val="053978"/>
                        </a:buClr>
                        <a:buSzPct val="56250"/>
                        <a:buFont typeface="Wingdings"/>
                        <a:buChar char=""/>
                        <a:tabLst>
                          <a:tab pos="210185" algn="l"/>
                        </a:tabLst>
                        <a:defRPr/>
                      </a:pPr>
                      <a:r>
                        <a:rPr lang="en-US" sz="900" kern="1200" spc="-5">
                          <a:solidFill>
                            <a:schemeClr val="dk1"/>
                          </a:solidFill>
                          <a:latin typeface="+mn-lt"/>
                          <a:ea typeface="+mn-ea"/>
                          <a:cs typeface="+mn-cs"/>
                        </a:rPr>
                        <a:t>Started winning tenders in Asian markets including Malaysia and Thailand</a:t>
                      </a:r>
                      <a:endParaRPr lang="en-IN" sz="900" kern="1200" spc="-5">
                        <a:solidFill>
                          <a:schemeClr val="dk1"/>
                        </a:solidFill>
                        <a:latin typeface="+mn-lt"/>
                        <a:ea typeface="+mn-ea"/>
                        <a:cs typeface="+mn-cs"/>
                      </a:endParaRPr>
                    </a:p>
                    <a:p>
                      <a:pPr marL="209550" marR="160655" indent="-137160">
                        <a:lnSpc>
                          <a:spcPct val="100000"/>
                        </a:lnSpc>
                        <a:spcBef>
                          <a:spcPts val="300"/>
                        </a:spcBef>
                        <a:buClr>
                          <a:srgbClr val="053978"/>
                        </a:buClr>
                        <a:buSzPct val="56250"/>
                        <a:buFont typeface="Wingdings"/>
                        <a:buChar char=""/>
                        <a:tabLst>
                          <a:tab pos="210185" algn="l"/>
                        </a:tabLst>
                      </a:pPr>
                      <a:endParaRPr lang="en-US" sz="900" spc="-5">
                        <a:latin typeface="+mn-lt"/>
                        <a:cs typeface="Times New Roman"/>
                      </a:endParaRPr>
                    </a:p>
                  </a:txBody>
                  <a:tcPr/>
                </a:tc>
                <a:tc>
                  <a:txBody>
                    <a:bodyPr/>
                    <a:lstStyle/>
                    <a:p>
                      <a:pPr marL="208915" indent="-137160">
                        <a:lnSpc>
                          <a:spcPct val="100000"/>
                        </a:lnSpc>
                        <a:spcBef>
                          <a:spcPts val="560"/>
                        </a:spcBef>
                        <a:buClr>
                          <a:srgbClr val="053978"/>
                        </a:buClr>
                        <a:buSzPct val="56250"/>
                        <a:buFont typeface="Wingdings"/>
                        <a:buChar char=""/>
                        <a:tabLst>
                          <a:tab pos="209550" algn="l"/>
                        </a:tabLst>
                      </a:pPr>
                      <a:r>
                        <a:rPr lang="en-US" sz="900"/>
                        <a:t>Strategically important</a:t>
                      </a:r>
                      <a:r>
                        <a:rPr lang="en-US" sz="900" spc="-40"/>
                        <a:t> </a:t>
                      </a:r>
                      <a:r>
                        <a:rPr lang="en-US" sz="900"/>
                        <a:t>division</a:t>
                      </a:r>
                    </a:p>
                    <a:p>
                      <a:pPr marL="208915" marR="164465" indent="-137160">
                        <a:spcBef>
                          <a:spcPts val="300"/>
                        </a:spcBef>
                        <a:buClr>
                          <a:srgbClr val="053978"/>
                        </a:buClr>
                        <a:buSzPct val="56250"/>
                        <a:buFont typeface="Wingdings"/>
                        <a:buChar char=""/>
                        <a:tabLst>
                          <a:tab pos="209550" algn="l"/>
                        </a:tabLst>
                      </a:pPr>
                      <a:r>
                        <a:rPr lang="en-US" sz="900" spc="-5"/>
                        <a:t>39 active DMFs </a:t>
                      </a:r>
                      <a:r>
                        <a:rPr lang="en-US" sz="900"/>
                        <a:t>in the US </a:t>
                      </a:r>
                      <a:r>
                        <a:rPr lang="en-US" sz="900" spc="-5"/>
                        <a:t>with  </a:t>
                      </a:r>
                      <a:r>
                        <a:rPr lang="en-US" sz="900"/>
                        <a:t>niche </a:t>
                      </a:r>
                      <a:r>
                        <a:rPr lang="en-US" sz="900" spc="-5"/>
                        <a:t>products under  development</a:t>
                      </a:r>
                      <a:endParaRPr lang="en-US" sz="900"/>
                    </a:p>
                    <a:p>
                      <a:pPr marL="208915" marR="252095" indent="-137160">
                        <a:spcBef>
                          <a:spcPts val="300"/>
                        </a:spcBef>
                        <a:buClr>
                          <a:srgbClr val="053978"/>
                        </a:buClr>
                        <a:buSzPct val="56250"/>
                        <a:buFont typeface="Wingdings"/>
                        <a:buChar char=""/>
                        <a:tabLst>
                          <a:tab pos="209550" algn="l"/>
                        </a:tabLst>
                      </a:pPr>
                      <a:r>
                        <a:rPr lang="en-US" sz="900" spc="-5"/>
                        <a:t>Exports focused on US, Europe and </a:t>
                      </a:r>
                      <a:r>
                        <a:rPr lang="en-US" sz="900"/>
                        <a:t>emerging</a:t>
                      </a:r>
                      <a:r>
                        <a:rPr lang="en-US" sz="900" spc="-5"/>
                        <a:t> </a:t>
                      </a:r>
                      <a:r>
                        <a:rPr lang="en-US" sz="900"/>
                        <a:t>markets</a:t>
                      </a:r>
                    </a:p>
                    <a:p>
                      <a:pPr marL="208915" marR="252095" indent="-137160">
                        <a:spcBef>
                          <a:spcPts val="300"/>
                        </a:spcBef>
                        <a:buClr>
                          <a:srgbClr val="053978"/>
                        </a:buClr>
                        <a:buSzPct val="56250"/>
                        <a:buFont typeface="Wingdings"/>
                        <a:buChar char=""/>
                        <a:tabLst>
                          <a:tab pos="209550" algn="l"/>
                        </a:tabLst>
                      </a:pPr>
                      <a:r>
                        <a:rPr lang="en-US" sz="900"/>
                        <a:t>Oncology APIs and specialty products</a:t>
                      </a:r>
                    </a:p>
                    <a:p>
                      <a:pPr marL="208915" marR="252095" indent="-137160">
                        <a:spcBef>
                          <a:spcPts val="300"/>
                        </a:spcBef>
                        <a:buClr>
                          <a:srgbClr val="053978"/>
                        </a:buClr>
                        <a:buSzPct val="56250"/>
                        <a:buFont typeface="Wingdings"/>
                        <a:buChar char=""/>
                        <a:tabLst>
                          <a:tab pos="209550" algn="l"/>
                        </a:tabLst>
                      </a:pPr>
                      <a:r>
                        <a:rPr lang="en-US" sz="900" kern="1200">
                          <a:solidFill>
                            <a:schemeClr val="dk1"/>
                          </a:solidFill>
                          <a:latin typeface="+mn-lt"/>
                          <a:ea typeface="+mn-ea"/>
                          <a:cs typeface="+mn-cs"/>
                        </a:rPr>
                        <a:t>Attempting difficult-to-make chemistry with long synthesis</a:t>
                      </a:r>
                    </a:p>
                    <a:p>
                      <a:pPr marL="208915" marR="252095" indent="-137160">
                        <a:spcBef>
                          <a:spcPts val="300"/>
                        </a:spcBef>
                        <a:buClr>
                          <a:srgbClr val="053978"/>
                        </a:buClr>
                        <a:buSzPct val="56250"/>
                        <a:buFont typeface="Wingdings"/>
                        <a:buChar char=""/>
                        <a:tabLst>
                          <a:tab pos="209550" algn="l"/>
                        </a:tabLst>
                      </a:pPr>
                      <a:r>
                        <a:rPr lang="en-US" sz="900" kern="1200">
                          <a:solidFill>
                            <a:schemeClr val="dk1"/>
                          </a:solidFill>
                          <a:latin typeface="+mn-lt"/>
                          <a:ea typeface="+mn-ea"/>
                          <a:cs typeface="+mn-cs"/>
                        </a:rPr>
                        <a:t>Expanding our oligo-nucleotide portfolio</a:t>
                      </a:r>
                      <a:endParaRPr lang="en-IN" sz="900" kern="1200">
                        <a:solidFill>
                          <a:schemeClr val="dk1"/>
                        </a:solidFill>
                        <a:latin typeface="+mn-lt"/>
                        <a:ea typeface="+mn-ea"/>
                        <a:cs typeface="+mn-cs"/>
                      </a:endParaRPr>
                    </a:p>
                    <a:p>
                      <a:pPr marL="208915" marR="252095" indent="-137160">
                        <a:spcBef>
                          <a:spcPts val="300"/>
                        </a:spcBef>
                        <a:buClr>
                          <a:srgbClr val="053978"/>
                        </a:buClr>
                        <a:buSzPct val="56250"/>
                        <a:buFont typeface="Wingdings"/>
                        <a:buChar char=""/>
                        <a:tabLst>
                          <a:tab pos="209550" algn="l"/>
                        </a:tabLst>
                      </a:pPr>
                      <a:endParaRPr lang="en-US" sz="900">
                        <a:latin typeface="+mn-lt"/>
                        <a:cs typeface="Times New Roman"/>
                      </a:endParaRPr>
                    </a:p>
                  </a:txBody>
                  <a:tcPr/>
                </a:tc>
                <a:tc>
                  <a:txBody>
                    <a:bodyPr/>
                    <a:lstStyle/>
                    <a:p>
                      <a:pPr marL="174625" marR="189865" indent="-79375">
                        <a:spcBef>
                          <a:spcPts val="270"/>
                        </a:spcBef>
                        <a:buClr>
                          <a:srgbClr val="053978"/>
                        </a:buClr>
                        <a:buSzPct val="56250"/>
                        <a:buFont typeface="Wingdings"/>
                        <a:buChar char=""/>
                        <a:tabLst>
                          <a:tab pos="175260" algn="l"/>
                        </a:tabLst>
                      </a:pPr>
                      <a:r>
                        <a:rPr lang="en-US" sz="900" spc="-5"/>
                        <a:t>Operations </a:t>
                      </a:r>
                      <a:r>
                        <a:rPr lang="en-US" sz="900"/>
                        <a:t>in </a:t>
                      </a:r>
                      <a:r>
                        <a:rPr lang="en-US" sz="900" spc="-5"/>
                        <a:t>Brazil, Canada, Singapore,</a:t>
                      </a:r>
                      <a:r>
                        <a:rPr lang="en-US" sz="900" spc="30"/>
                        <a:t> </a:t>
                      </a:r>
                      <a:r>
                        <a:rPr lang="en-US" sz="900"/>
                        <a:t>Australia and Philippines</a:t>
                      </a:r>
                    </a:p>
                    <a:p>
                      <a:pPr marL="174625" marR="189865" indent="-79375">
                        <a:spcBef>
                          <a:spcPts val="270"/>
                        </a:spcBef>
                        <a:buClr>
                          <a:srgbClr val="053978"/>
                        </a:buClr>
                        <a:buSzPct val="56250"/>
                        <a:buFont typeface="Wingdings"/>
                        <a:buChar char=""/>
                        <a:tabLst>
                          <a:tab pos="175260" algn="l"/>
                        </a:tabLst>
                      </a:pPr>
                      <a:r>
                        <a:rPr lang="en-US" sz="900"/>
                        <a:t>In Canada, strong portfolio with 25+ products including Oncology, cardiovascular and CNS therapies</a:t>
                      </a:r>
                    </a:p>
                    <a:p>
                      <a:pPr marL="174625" marR="189865" indent="-79375">
                        <a:spcBef>
                          <a:spcPts val="270"/>
                        </a:spcBef>
                        <a:buClr>
                          <a:srgbClr val="053978"/>
                        </a:buClr>
                        <a:buSzPct val="56250"/>
                        <a:buFont typeface="Wingdings"/>
                        <a:buChar char=""/>
                        <a:tabLst>
                          <a:tab pos="175260" algn="l"/>
                        </a:tabLst>
                      </a:pPr>
                      <a:r>
                        <a:rPr lang="en-US" sz="900"/>
                        <a:t>In Brazil, we continue to file high-potential products with a target portfolio of 6+ in the near term. Natco launched Oseltamivir as the sole generic </a:t>
                      </a:r>
                    </a:p>
                    <a:p>
                      <a:pPr marL="174625" marR="189865" indent="-79375">
                        <a:spcBef>
                          <a:spcPts val="270"/>
                        </a:spcBef>
                        <a:buClr>
                          <a:srgbClr val="053978"/>
                        </a:buClr>
                        <a:buSzPct val="56250"/>
                        <a:buFont typeface="Wingdings"/>
                        <a:buChar char=""/>
                        <a:tabLst>
                          <a:tab pos="175260" algn="l"/>
                        </a:tabLst>
                      </a:pPr>
                      <a:r>
                        <a:rPr lang="en-US" sz="900"/>
                        <a:t>Building a strong product portfolio in Singapore in both Tender and Private segments</a:t>
                      </a:r>
                    </a:p>
                    <a:p>
                      <a:pPr marL="174625" marR="189865" indent="-79375">
                        <a:lnSpc>
                          <a:spcPct val="100000"/>
                        </a:lnSpc>
                        <a:spcBef>
                          <a:spcPts val="270"/>
                        </a:spcBef>
                        <a:buClr>
                          <a:srgbClr val="053978"/>
                        </a:buClr>
                        <a:buSzPct val="56250"/>
                        <a:buFont typeface="Wingdings"/>
                        <a:buChar char=""/>
                        <a:tabLst>
                          <a:tab pos="175260" algn="l"/>
                        </a:tabLst>
                      </a:pPr>
                      <a:r>
                        <a:rPr lang="en-US" sz="900">
                          <a:latin typeface="+mn-lt"/>
                          <a:cs typeface="Times New Roman"/>
                        </a:rPr>
                        <a:t>10+ product approvals in Singapore</a:t>
                      </a:r>
                    </a:p>
                  </a:txBody>
                  <a:tcPr/>
                </a:tc>
                <a:extLst>
                  <a:ext uri="{0D108BD9-81ED-4DB2-BD59-A6C34878D82A}">
                    <a16:rowId xmlns:a16="http://schemas.microsoft.com/office/drawing/2014/main" val="3865225197"/>
                  </a:ext>
                </a:extLst>
              </a:tr>
              <a:tr h="423552">
                <a:tc>
                  <a:txBody>
                    <a:bodyPr/>
                    <a:lstStyle/>
                    <a:p>
                      <a:pPr marL="152400" marR="95885" indent="-152400" algn="ctr">
                        <a:lnSpc>
                          <a:spcPct val="100000"/>
                        </a:lnSpc>
                      </a:pPr>
                      <a:r>
                        <a:rPr lang="en-US" sz="1100" spc="-5">
                          <a:solidFill>
                            <a:schemeClr val="tx1"/>
                          </a:solidFill>
                        </a:rPr>
                        <a:t>FY 2020</a:t>
                      </a:r>
                      <a:r>
                        <a:rPr lang="en-US" sz="1100" spc="-75">
                          <a:solidFill>
                            <a:schemeClr val="tx1"/>
                          </a:solidFill>
                        </a:rPr>
                        <a:t> </a:t>
                      </a:r>
                      <a:r>
                        <a:rPr lang="en-US" sz="1100" spc="-5">
                          <a:solidFill>
                            <a:schemeClr val="tx1"/>
                          </a:solidFill>
                        </a:rPr>
                        <a:t>Revenue  </a:t>
                      </a:r>
                    </a:p>
                    <a:p>
                      <a:pPr marL="152400" marR="95885" indent="-152400" algn="ctr">
                        <a:lnSpc>
                          <a:spcPct val="100000"/>
                        </a:lnSpc>
                      </a:pPr>
                      <a:r>
                        <a:rPr lang="en-US" sz="1100" spc="-5">
                          <a:solidFill>
                            <a:schemeClr val="tx1"/>
                          </a:solidFill>
                        </a:rPr>
                        <a:t>(₹ </a:t>
                      </a:r>
                      <a:r>
                        <a:rPr lang="en-US" sz="1100" spc="-5" err="1">
                          <a:solidFill>
                            <a:schemeClr val="tx1"/>
                          </a:solidFill>
                        </a:rPr>
                        <a:t>mn</a:t>
                      </a:r>
                      <a:r>
                        <a:rPr lang="en-US" sz="1100" spc="-5">
                          <a:solidFill>
                            <a:schemeClr val="tx1"/>
                          </a:solidFill>
                        </a:rPr>
                        <a:t>)</a:t>
                      </a:r>
                      <a:endParaRPr lang="en-US" sz="1100">
                        <a:solidFill>
                          <a:schemeClr val="tx1"/>
                        </a:solidFill>
                        <a:latin typeface="+mn-lt"/>
                        <a:cs typeface="Times New Roman"/>
                      </a:endParaRPr>
                    </a:p>
                  </a:txBody>
                  <a:tcPr anchor="ctr">
                    <a:solidFill>
                      <a:srgbClr val="EAF6FC"/>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chemeClr val="bg1"/>
                          </a:solidFill>
                        </a:rPr>
                        <a:t>5,405</a:t>
                      </a:r>
                      <a:endParaRPr lang="en-US" sz="1400">
                        <a:solidFill>
                          <a:schemeClr val="bg1"/>
                        </a:solidFill>
                        <a:latin typeface="+mn-lt"/>
                        <a:cs typeface="Times New Roman"/>
                      </a:endParaRPr>
                    </a:p>
                  </a:txBody>
                  <a:tcPr anchor="ctr">
                    <a:solidFill>
                      <a:srgbClr val="2E83C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chemeClr val="bg1"/>
                          </a:solidFill>
                        </a:rPr>
                        <a:t>8,249</a:t>
                      </a:r>
                      <a:endParaRPr lang="en-US" sz="1400">
                        <a:solidFill>
                          <a:schemeClr val="bg1"/>
                        </a:solidFill>
                        <a:latin typeface="+mn-lt"/>
                        <a:cs typeface="Times New Roman"/>
                      </a:endParaRPr>
                    </a:p>
                  </a:txBody>
                  <a:tcPr anchor="ctr">
                    <a:solidFill>
                      <a:srgbClr val="2E83C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chemeClr val="bg1"/>
                          </a:solidFill>
                        </a:rPr>
                        <a:t>3,552</a:t>
                      </a:r>
                      <a:endParaRPr lang="en-US" sz="1400">
                        <a:solidFill>
                          <a:schemeClr val="bg1"/>
                        </a:solidFill>
                        <a:latin typeface="+mn-lt"/>
                        <a:cs typeface="Times New Roman"/>
                      </a:endParaRPr>
                    </a:p>
                  </a:txBody>
                  <a:tcPr anchor="ctr">
                    <a:solidFill>
                      <a:srgbClr val="2E83C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chemeClr val="bg1"/>
                          </a:solidFill>
                        </a:rPr>
                        <a:t>1,085</a:t>
                      </a:r>
                      <a:endParaRPr lang="en-US" sz="1400">
                        <a:solidFill>
                          <a:schemeClr val="bg1"/>
                        </a:solidFill>
                        <a:latin typeface="+mn-lt"/>
                        <a:cs typeface="Times New Roman"/>
                      </a:endParaRPr>
                    </a:p>
                  </a:txBody>
                  <a:tcPr anchor="ctr">
                    <a:solidFill>
                      <a:srgbClr val="2E83C3"/>
                    </a:solidFill>
                  </a:tcPr>
                </a:tc>
                <a:extLst>
                  <a:ext uri="{0D108BD9-81ED-4DB2-BD59-A6C34878D82A}">
                    <a16:rowId xmlns:a16="http://schemas.microsoft.com/office/drawing/2014/main" val="3477730588"/>
                  </a:ext>
                </a:extLst>
              </a:tr>
              <a:tr h="423552">
                <a:tc>
                  <a:txBody>
                    <a:bodyPr/>
                    <a:lstStyle/>
                    <a:p>
                      <a:pPr marL="152400" marR="95885" indent="-152400" algn="ctr">
                        <a:lnSpc>
                          <a:spcPct val="100000"/>
                        </a:lnSpc>
                      </a:pPr>
                      <a:r>
                        <a:rPr lang="en-US" sz="1100">
                          <a:solidFill>
                            <a:schemeClr val="bg1"/>
                          </a:solidFill>
                          <a:latin typeface="+mn-lt"/>
                          <a:cs typeface="Times New Roman"/>
                        </a:rPr>
                        <a:t>FY 2021 Revenue</a:t>
                      </a:r>
                    </a:p>
                    <a:p>
                      <a:pPr marL="152400" marR="95885" indent="-152400" algn="ctr">
                        <a:lnSpc>
                          <a:spcPct val="100000"/>
                        </a:lnSpc>
                      </a:pPr>
                      <a:r>
                        <a:rPr lang="en-US" sz="1100">
                          <a:solidFill>
                            <a:schemeClr val="bg1"/>
                          </a:solidFill>
                          <a:latin typeface="+mn-lt"/>
                          <a:cs typeface="Times New Roman"/>
                        </a:rPr>
                        <a:t>(₹ </a:t>
                      </a:r>
                      <a:r>
                        <a:rPr lang="en-US" sz="1100" err="1">
                          <a:solidFill>
                            <a:schemeClr val="bg1"/>
                          </a:solidFill>
                          <a:latin typeface="+mn-lt"/>
                          <a:cs typeface="Times New Roman"/>
                        </a:rPr>
                        <a:t>mn</a:t>
                      </a:r>
                      <a:r>
                        <a:rPr lang="en-US" sz="1100">
                          <a:solidFill>
                            <a:schemeClr val="bg1"/>
                          </a:solidFill>
                          <a:latin typeface="+mn-lt"/>
                          <a:cs typeface="Times New Roman"/>
                        </a:rPr>
                        <a:t>) </a:t>
                      </a:r>
                      <a:r>
                        <a:rPr lang="en-IN" sz="1100" baseline="30000">
                          <a:solidFill>
                            <a:schemeClr val="bg1"/>
                          </a:solidFill>
                        </a:rPr>
                        <a:t>(2)</a:t>
                      </a:r>
                      <a:endParaRPr lang="en-US" sz="1100">
                        <a:solidFill>
                          <a:schemeClr val="bg1"/>
                        </a:solidFill>
                        <a:latin typeface="+mn-lt"/>
                        <a:cs typeface="Times New Roman"/>
                      </a:endParaRPr>
                    </a:p>
                  </a:txBody>
                  <a:tcPr anchor="ctr">
                    <a:solidFill>
                      <a:srgbClr val="2E83C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mn-lt"/>
                          <a:cs typeface="Times New Roman"/>
                        </a:rPr>
                        <a:t>4,101</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mn-lt"/>
                          <a:cs typeface="Times New Roman"/>
                        </a:rPr>
                        <a:t>6,760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mn-lt"/>
                          <a:cs typeface="Times New Roman"/>
                        </a:rPr>
                        <a:t>5,120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mn-lt"/>
                          <a:cs typeface="Times New Roman"/>
                        </a:rPr>
                        <a:t>4,011</a:t>
                      </a:r>
                    </a:p>
                  </a:txBody>
                  <a:tcPr anchor="ctr"/>
                </a:tc>
                <a:extLst>
                  <a:ext uri="{0D108BD9-81ED-4DB2-BD59-A6C34878D82A}">
                    <a16:rowId xmlns:a16="http://schemas.microsoft.com/office/drawing/2014/main" val="2195961680"/>
                  </a:ext>
                </a:extLst>
              </a:tr>
              <a:tr h="423552">
                <a:tc>
                  <a:txBody>
                    <a:bodyPr/>
                    <a:lstStyle/>
                    <a:p>
                      <a:pPr marL="152400" marR="95885" indent="-152400" algn="ctr">
                        <a:lnSpc>
                          <a:spcPct val="100000"/>
                        </a:lnSpc>
                      </a:pPr>
                      <a:r>
                        <a:rPr lang="en-US" sz="1100">
                          <a:solidFill>
                            <a:schemeClr val="tx1"/>
                          </a:solidFill>
                          <a:latin typeface="+mn-lt"/>
                          <a:cs typeface="Times New Roman"/>
                        </a:rPr>
                        <a:t>FY 2021 Revenue Composition</a:t>
                      </a:r>
                    </a:p>
                  </a:txBody>
                  <a:tcPr anchor="c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mn-lt"/>
                          <a:cs typeface="Times New Roman"/>
                        </a:rPr>
                        <a:t>19%</a:t>
                      </a:r>
                    </a:p>
                  </a:txBody>
                  <a:tcPr anchor="ctr">
                    <a:solidFill>
                      <a:srgbClr val="2E83C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mn-lt"/>
                          <a:cs typeface="Times New Roman"/>
                        </a:rPr>
                        <a:t>31%</a:t>
                      </a:r>
                    </a:p>
                  </a:txBody>
                  <a:tcPr anchor="ctr">
                    <a:solidFill>
                      <a:srgbClr val="2E83C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mn-lt"/>
                          <a:cs typeface="Times New Roman"/>
                        </a:rPr>
                        <a:t>24%</a:t>
                      </a:r>
                    </a:p>
                  </a:txBody>
                  <a:tcPr anchor="ctr">
                    <a:solidFill>
                      <a:srgbClr val="2E83C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mn-lt"/>
                          <a:cs typeface="Times New Roman"/>
                        </a:rPr>
                        <a:t>19%</a:t>
                      </a:r>
                    </a:p>
                  </a:txBody>
                  <a:tcPr anchor="ctr">
                    <a:solidFill>
                      <a:srgbClr val="2E83C3"/>
                    </a:solidFill>
                  </a:tcPr>
                </a:tc>
                <a:extLst>
                  <a:ext uri="{0D108BD9-81ED-4DB2-BD59-A6C34878D82A}">
                    <a16:rowId xmlns:a16="http://schemas.microsoft.com/office/drawing/2014/main" val="3527773674"/>
                  </a:ext>
                </a:extLst>
              </a:tr>
            </a:tbl>
          </a:graphicData>
        </a:graphic>
      </p:graphicFrame>
      <p:sp>
        <p:nvSpPr>
          <p:cNvPr id="27" name="Slide Number Placeholder 26">
            <a:extLst>
              <a:ext uri="{FF2B5EF4-FFF2-40B4-BE49-F238E27FC236}">
                <a16:creationId xmlns:a16="http://schemas.microsoft.com/office/drawing/2014/main" id="{ED6549B8-4D26-479E-A2D6-4EDD88369298}"/>
              </a:ext>
            </a:extLst>
          </p:cNvPr>
          <p:cNvSpPr>
            <a:spLocks noGrp="1"/>
          </p:cNvSpPr>
          <p:nvPr>
            <p:ph type="sldNum" sz="quarter" idx="12"/>
          </p:nvPr>
        </p:nvSpPr>
        <p:spPr/>
        <p:txBody>
          <a:bodyPr/>
          <a:lstStyle/>
          <a:p>
            <a:fld id="{E6326F5E-F4A6-44DA-936F-1572DDFAB83B}" type="slidenum">
              <a:rPr lang="en-IN" smtClean="0"/>
              <a:pPr/>
              <a:t>5</a:t>
            </a:fld>
            <a:endParaRPr lang="en-IN"/>
          </a:p>
        </p:txBody>
      </p:sp>
      <p:sp>
        <p:nvSpPr>
          <p:cNvPr id="3" name="TextBox 2">
            <a:extLst>
              <a:ext uri="{FF2B5EF4-FFF2-40B4-BE49-F238E27FC236}">
                <a16:creationId xmlns:a16="http://schemas.microsoft.com/office/drawing/2014/main" id="{927EC321-0C48-4061-B109-BD1A7BC6923F}"/>
              </a:ext>
            </a:extLst>
          </p:cNvPr>
          <p:cNvSpPr txBox="1"/>
          <p:nvPr/>
        </p:nvSpPr>
        <p:spPr>
          <a:xfrm>
            <a:off x="775474" y="6406487"/>
            <a:ext cx="10692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AutoNum type="arabicParenBoth"/>
            </a:pPr>
            <a:r>
              <a:rPr lang="en-US" sz="800">
                <a:latin typeface="Calibri"/>
                <a:cs typeface="Calibri"/>
              </a:rPr>
              <a:t>As of March 31, 2021​                     </a:t>
            </a:r>
          </a:p>
          <a:p>
            <a:pPr marL="228600" indent="-228600">
              <a:buAutoNum type="arabicParenBoth"/>
            </a:pPr>
            <a:r>
              <a:rPr lang="en-US" sz="800">
                <a:latin typeface="Calibri"/>
                <a:cs typeface="Calibri"/>
              </a:rPr>
              <a:t>Balance operating and non-operating income = INR 1565 million (7%)</a:t>
            </a:r>
          </a:p>
        </p:txBody>
      </p:sp>
    </p:spTree>
    <p:extLst>
      <p:ext uri="{BB962C8B-B14F-4D97-AF65-F5344CB8AC3E}">
        <p14:creationId xmlns:p14="http://schemas.microsoft.com/office/powerpoint/2010/main" val="2486164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E9979A-5AC8-4DD0-B69E-1B7267FB03DE}"/>
              </a:ext>
            </a:extLst>
          </p:cNvPr>
          <p:cNvSpPr/>
          <p:nvPr/>
        </p:nvSpPr>
        <p:spPr>
          <a:xfrm>
            <a:off x="7022162" y="717212"/>
            <a:ext cx="5154848" cy="61407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itle 1">
            <a:extLst>
              <a:ext uri="{FF2B5EF4-FFF2-40B4-BE49-F238E27FC236}">
                <a16:creationId xmlns:a16="http://schemas.microsoft.com/office/drawing/2014/main" id="{BC52A71E-8544-4089-B830-6A0271E4DD57}"/>
              </a:ext>
            </a:extLst>
          </p:cNvPr>
          <p:cNvSpPr txBox="1">
            <a:spLocks/>
          </p:cNvSpPr>
          <p:nvPr/>
        </p:nvSpPr>
        <p:spPr>
          <a:xfrm>
            <a:off x="-2467" y="-3708"/>
            <a:ext cx="10692000" cy="720000"/>
          </a:xfrm>
          <a:prstGeom prst="rect">
            <a:avLst/>
          </a:prstGeom>
          <a:solidFill>
            <a:srgbClr val="2E3192"/>
          </a:solidFill>
        </p:spPr>
        <p:txBody>
          <a:bodyPr anchor="ctr">
            <a:noAutofit/>
          </a:bodyPr>
          <a:lstStyle/>
          <a:p>
            <a:pPr>
              <a:spcBef>
                <a:spcPct val="0"/>
              </a:spcBef>
              <a:defRPr/>
            </a:pPr>
            <a:r>
              <a:rPr lang="en-US" sz="2800">
                <a:solidFill>
                  <a:schemeClr val="bg1"/>
                </a:solidFill>
                <a:latin typeface="+mj-lt"/>
                <a:ea typeface="+mj-ea"/>
                <a:cs typeface="+mj-cs"/>
              </a:rPr>
              <a:t>US MARKET- FOCUS ON COMPLEX GENERICS</a:t>
            </a:r>
            <a:endParaRPr lang="en-IN" sz="2800" b="1" u="sng">
              <a:solidFill>
                <a:schemeClr val="bg1"/>
              </a:solidFill>
              <a:latin typeface="+mj-lt"/>
              <a:ea typeface="+mj-ea"/>
              <a:cs typeface="+mj-cs"/>
            </a:endParaRPr>
          </a:p>
        </p:txBody>
      </p:sp>
      <p:sp>
        <p:nvSpPr>
          <p:cNvPr id="11" name="object 13">
            <a:extLst>
              <a:ext uri="{FF2B5EF4-FFF2-40B4-BE49-F238E27FC236}">
                <a16:creationId xmlns:a16="http://schemas.microsoft.com/office/drawing/2014/main" id="{9B37D9EC-0D1B-4B6D-A605-8CCCA5F1B3FA}"/>
              </a:ext>
            </a:extLst>
          </p:cNvPr>
          <p:cNvSpPr txBox="1"/>
          <p:nvPr/>
        </p:nvSpPr>
        <p:spPr>
          <a:xfrm>
            <a:off x="885794" y="3254389"/>
            <a:ext cx="5888789" cy="271869"/>
          </a:xfrm>
          <a:prstGeom prst="rect">
            <a:avLst/>
          </a:prstGeom>
          <a:solidFill>
            <a:srgbClr val="2E83C3"/>
          </a:solidFill>
          <a:ln w="9144">
            <a:solidFill>
              <a:srgbClr val="B3B3B3"/>
            </a:solidFill>
          </a:ln>
        </p:spPr>
        <p:txBody>
          <a:bodyPr vert="horz" wrap="square" lIns="0" tIns="55880" rIns="0" bIns="0" rtlCol="0">
            <a:spAutoFit/>
          </a:bodyPr>
          <a:lstStyle/>
          <a:p>
            <a:pPr algn="ctr">
              <a:spcBef>
                <a:spcPts val="440"/>
              </a:spcBef>
            </a:pPr>
            <a:r>
              <a:rPr sz="1400">
                <a:solidFill>
                  <a:schemeClr val="bg1"/>
                </a:solidFill>
                <a:cs typeface="Times New Roman"/>
              </a:rPr>
              <a:t>K</a:t>
            </a:r>
            <a:r>
              <a:rPr lang="en-US" sz="1400">
                <a:solidFill>
                  <a:schemeClr val="bg1"/>
                </a:solidFill>
                <a:cs typeface="Times New Roman"/>
              </a:rPr>
              <a:t>EY PARA IV PRODUCTS IN THE PIPELINE</a:t>
            </a:r>
            <a:endParaRPr sz="1000">
              <a:solidFill>
                <a:schemeClr val="bg1"/>
              </a:solidFill>
              <a:cs typeface="Times New Roman"/>
            </a:endParaRPr>
          </a:p>
        </p:txBody>
      </p:sp>
      <p:sp>
        <p:nvSpPr>
          <p:cNvPr id="18" name="object 16">
            <a:extLst>
              <a:ext uri="{FF2B5EF4-FFF2-40B4-BE49-F238E27FC236}">
                <a16:creationId xmlns:a16="http://schemas.microsoft.com/office/drawing/2014/main" id="{C67E8079-6AF4-4B9C-B50A-C1B7F4FE4442}"/>
              </a:ext>
            </a:extLst>
          </p:cNvPr>
          <p:cNvSpPr txBox="1"/>
          <p:nvPr/>
        </p:nvSpPr>
        <p:spPr>
          <a:xfrm>
            <a:off x="1035541" y="6690152"/>
            <a:ext cx="4134300" cy="135935"/>
          </a:xfrm>
          <a:prstGeom prst="rect">
            <a:avLst/>
          </a:prstGeom>
        </p:spPr>
        <p:txBody>
          <a:bodyPr vert="horz" wrap="square" lIns="0" tIns="12700" rIns="0" bIns="0" rtlCol="0" anchor="t">
            <a:spAutoFit/>
          </a:bodyPr>
          <a:lstStyle/>
          <a:p>
            <a:pPr marL="127000" indent="-114300">
              <a:buAutoNum type="arabicParenBoth"/>
              <a:tabLst>
                <a:tab pos="127000" algn="l"/>
              </a:tabLst>
            </a:pPr>
            <a:r>
              <a:rPr lang="en-US" sz="800" spc="-5">
                <a:latin typeface="Calibri"/>
                <a:cs typeface="Arial"/>
              </a:rPr>
              <a:t>As </a:t>
            </a:r>
            <a:r>
              <a:rPr lang="en-US" sz="800">
                <a:latin typeface="Calibri"/>
                <a:cs typeface="Arial"/>
              </a:rPr>
              <a:t>of </a:t>
            </a:r>
            <a:r>
              <a:rPr lang="en-US" sz="800" spc="-5">
                <a:latin typeface="Calibri"/>
                <a:cs typeface="Arial"/>
              </a:rPr>
              <a:t>March 31</a:t>
            </a:r>
            <a:r>
              <a:rPr lang="en-US" sz="800">
                <a:latin typeface="Calibri"/>
                <a:cs typeface="Arial"/>
              </a:rPr>
              <a:t>, 2021. </a:t>
            </a:r>
            <a:r>
              <a:rPr lang="en-US" sz="800" spc="-5">
                <a:latin typeface="Calibri"/>
                <a:cs typeface="Arial"/>
              </a:rPr>
              <a:t>Approval </a:t>
            </a:r>
            <a:r>
              <a:rPr lang="en-US" sz="800">
                <a:latin typeface="Calibri"/>
                <a:cs typeface="Arial"/>
              </a:rPr>
              <a:t>received either by </a:t>
            </a:r>
            <a:r>
              <a:rPr lang="en-IN" sz="800">
                <a:latin typeface="Calibri"/>
                <a:cs typeface="Arial"/>
              </a:rPr>
              <a:t>Natco or its </a:t>
            </a:r>
            <a:r>
              <a:rPr lang="en-IN" sz="800" spc="-5">
                <a:latin typeface="Calibri"/>
                <a:cs typeface="Arial"/>
              </a:rPr>
              <a:t>marketing</a:t>
            </a:r>
            <a:r>
              <a:rPr lang="en-IN" sz="800" spc="-15">
                <a:latin typeface="Calibri"/>
                <a:cs typeface="Arial"/>
              </a:rPr>
              <a:t> </a:t>
            </a:r>
            <a:r>
              <a:rPr lang="en-IN" sz="800">
                <a:latin typeface="Calibri"/>
                <a:cs typeface="Arial"/>
              </a:rPr>
              <a:t>partner</a:t>
            </a:r>
          </a:p>
        </p:txBody>
      </p:sp>
      <p:sp>
        <p:nvSpPr>
          <p:cNvPr id="13" name="TextBox 12">
            <a:extLst>
              <a:ext uri="{FF2B5EF4-FFF2-40B4-BE49-F238E27FC236}">
                <a16:creationId xmlns:a16="http://schemas.microsoft.com/office/drawing/2014/main" id="{780216FD-AAF7-45E7-A30B-ADED0204322F}"/>
              </a:ext>
            </a:extLst>
          </p:cNvPr>
          <p:cNvSpPr txBox="1"/>
          <p:nvPr/>
        </p:nvSpPr>
        <p:spPr>
          <a:xfrm>
            <a:off x="7118602" y="4268998"/>
            <a:ext cx="4809036" cy="307776"/>
          </a:xfrm>
          <a:prstGeom prst="rect">
            <a:avLst/>
          </a:prstGeom>
          <a:solidFill>
            <a:srgbClr val="2E83C3"/>
          </a:solidFill>
          <a:ln>
            <a:noFill/>
          </a:ln>
        </p:spPr>
        <p:txBody>
          <a:bodyPr wrap="square" rtlCol="0">
            <a:spAutoFit/>
          </a:bodyPr>
          <a:lstStyle/>
          <a:p>
            <a:pPr algn="ctr"/>
            <a:r>
              <a:rPr lang="en-US" sz="1400">
                <a:solidFill>
                  <a:schemeClr val="bg1"/>
                </a:solidFill>
                <a:cs typeface="Times New Roman"/>
              </a:rPr>
              <a:t>PIPELINE OF NICHE AND ACTIVE PRODUCTS IN THE US</a:t>
            </a:r>
            <a:endParaRPr lang="en-IN" sz="1400">
              <a:solidFill>
                <a:schemeClr val="bg1"/>
              </a:solidFill>
              <a:cs typeface="Times New Roman"/>
            </a:endParaRPr>
          </a:p>
        </p:txBody>
      </p:sp>
      <p:sp>
        <p:nvSpPr>
          <p:cNvPr id="20" name="object 13">
            <a:extLst>
              <a:ext uri="{FF2B5EF4-FFF2-40B4-BE49-F238E27FC236}">
                <a16:creationId xmlns:a16="http://schemas.microsoft.com/office/drawing/2014/main" id="{E6BC3154-D546-4808-A615-7FF748DA4F6D}"/>
              </a:ext>
            </a:extLst>
          </p:cNvPr>
          <p:cNvSpPr txBox="1"/>
          <p:nvPr/>
        </p:nvSpPr>
        <p:spPr>
          <a:xfrm>
            <a:off x="910314" y="925017"/>
            <a:ext cx="5868503" cy="271869"/>
          </a:xfrm>
          <a:prstGeom prst="rect">
            <a:avLst/>
          </a:prstGeom>
          <a:solidFill>
            <a:srgbClr val="2E83C3"/>
          </a:solidFill>
          <a:ln w="9144">
            <a:solidFill>
              <a:srgbClr val="B3B3B3"/>
            </a:solidFill>
          </a:ln>
        </p:spPr>
        <p:txBody>
          <a:bodyPr vert="horz" wrap="square" lIns="0" tIns="55880" rIns="0" bIns="0" rtlCol="0" anchor="t">
            <a:spAutoFit/>
          </a:bodyPr>
          <a:lstStyle/>
          <a:p>
            <a:pPr algn="ctr"/>
            <a:r>
              <a:rPr lang="en-US" sz="1400">
                <a:solidFill>
                  <a:schemeClr val="bg1"/>
                </a:solidFill>
                <a:ea typeface="+mn-lt"/>
                <a:cs typeface="Times New Roman"/>
              </a:rPr>
              <a:t>KEY PRODUCTS IN THE PORTFOLIO</a:t>
            </a:r>
          </a:p>
        </p:txBody>
      </p:sp>
      <p:sp>
        <p:nvSpPr>
          <p:cNvPr id="16" name="TextBox 15">
            <a:extLst>
              <a:ext uri="{FF2B5EF4-FFF2-40B4-BE49-F238E27FC236}">
                <a16:creationId xmlns:a16="http://schemas.microsoft.com/office/drawing/2014/main" id="{1B6607CA-6987-4D1E-93C4-C5EDB8FB941E}"/>
              </a:ext>
            </a:extLst>
          </p:cNvPr>
          <p:cNvSpPr txBox="1"/>
          <p:nvPr/>
        </p:nvSpPr>
        <p:spPr>
          <a:xfrm>
            <a:off x="7118602" y="4590595"/>
            <a:ext cx="4809036" cy="769441"/>
          </a:xfrm>
          <a:prstGeom prst="rect">
            <a:avLst/>
          </a:prstGeom>
          <a:solidFill>
            <a:srgbClr val="2E83C3"/>
          </a:solidFill>
          <a:ln>
            <a:noFill/>
          </a:ln>
        </p:spPr>
        <p:txBody>
          <a:bodyPr wrap="square" lIns="91440" tIns="45720" rIns="91440" bIns="45720" rtlCol="0" anchor="t">
            <a:spAutoFit/>
          </a:bodyPr>
          <a:lstStyle/>
          <a:p>
            <a:pPr marL="285750" indent="-285750">
              <a:buFont typeface="Wingdings"/>
              <a:buChar char="§"/>
            </a:pPr>
            <a:r>
              <a:rPr lang="en-US" sz="1100">
                <a:solidFill>
                  <a:schemeClr val="bg1"/>
                </a:solidFill>
                <a:cs typeface="Times New Roman"/>
              </a:rPr>
              <a:t>Active and Pipeline products</a:t>
            </a:r>
          </a:p>
          <a:p>
            <a:r>
              <a:rPr lang="en-US" sz="1100">
                <a:solidFill>
                  <a:schemeClr val="bg1"/>
                </a:solidFill>
                <a:cs typeface="Times New Roman"/>
              </a:rPr>
              <a:t>           - 25 active commercial  products </a:t>
            </a:r>
          </a:p>
          <a:p>
            <a:r>
              <a:rPr lang="en-US" sz="1100">
                <a:solidFill>
                  <a:schemeClr val="bg1"/>
                </a:solidFill>
                <a:cs typeface="Times New Roman"/>
              </a:rPr>
              <a:t>           </a:t>
            </a:r>
            <a:endParaRPr lang="en-US" sz="1100" baseline="30000">
              <a:solidFill>
                <a:schemeClr val="bg1"/>
              </a:solidFill>
              <a:cs typeface="Times New Roman"/>
            </a:endParaRPr>
          </a:p>
          <a:p>
            <a:pPr marL="285750" indent="-285750">
              <a:buFont typeface="Wingdings"/>
              <a:buChar char="§"/>
            </a:pPr>
            <a:r>
              <a:rPr lang="en-US" sz="1100">
                <a:solidFill>
                  <a:schemeClr val="bg1"/>
                </a:solidFill>
                <a:cs typeface="Times New Roman"/>
              </a:rPr>
              <a:t>19 Para IVs in the pipeline of which 12 are approved </a:t>
            </a:r>
            <a:r>
              <a:rPr lang="en-US" sz="1100" baseline="30000">
                <a:solidFill>
                  <a:schemeClr val="bg1"/>
                </a:solidFill>
                <a:cs typeface="Times New Roman"/>
              </a:rPr>
              <a:t>(1)</a:t>
            </a:r>
            <a:endParaRPr lang="en-US" sz="1600">
              <a:solidFill>
                <a:schemeClr val="bg1"/>
              </a:solidFill>
              <a:cs typeface="Times New Roman"/>
            </a:endParaRPr>
          </a:p>
        </p:txBody>
      </p:sp>
      <p:sp>
        <p:nvSpPr>
          <p:cNvPr id="22" name="TextBox 21">
            <a:extLst>
              <a:ext uri="{FF2B5EF4-FFF2-40B4-BE49-F238E27FC236}">
                <a16:creationId xmlns:a16="http://schemas.microsoft.com/office/drawing/2014/main" id="{32FFA8FB-171A-4DE8-9E60-B88D9AA7FF7B}"/>
              </a:ext>
            </a:extLst>
          </p:cNvPr>
          <p:cNvSpPr txBox="1"/>
          <p:nvPr/>
        </p:nvSpPr>
        <p:spPr>
          <a:xfrm>
            <a:off x="7118602" y="994453"/>
            <a:ext cx="4809036" cy="2893100"/>
          </a:xfrm>
          <a:prstGeom prst="rect">
            <a:avLst/>
          </a:prstGeom>
          <a:solidFill>
            <a:srgbClr val="2E83C3"/>
          </a:solidFill>
          <a:ln>
            <a:noFill/>
          </a:ln>
        </p:spPr>
        <p:txBody>
          <a:bodyPr wrap="square" rtlCol="0" anchor="t">
            <a:spAutoFit/>
          </a:bodyPr>
          <a:lstStyle/>
          <a:p>
            <a:pPr algn="ctr"/>
            <a:r>
              <a:rPr lang="en-US" sz="1400" b="1">
                <a:solidFill>
                  <a:schemeClr val="bg1"/>
                </a:solidFill>
                <a:cs typeface="Times New Roman"/>
              </a:rPr>
              <a:t>STRATEGY FOR US MARKETS</a:t>
            </a:r>
          </a:p>
          <a:p>
            <a:pPr>
              <a:buClr>
                <a:srgbClr val="2D3092"/>
              </a:buClr>
              <a:buSzPct val="60000"/>
              <a:tabLst>
                <a:tab pos="211454" algn="l"/>
              </a:tabLst>
            </a:pPr>
            <a:endParaRPr lang="en-US" sz="1400">
              <a:solidFill>
                <a:schemeClr val="bg1"/>
              </a:solidFill>
              <a:cs typeface="Times New Roman"/>
            </a:endParaRPr>
          </a:p>
          <a:p>
            <a:pPr marL="210820" marR="238760" indent="-137160">
              <a:buClr>
                <a:srgbClr val="2D3092"/>
              </a:buClr>
              <a:buSzPct val="60000"/>
              <a:buFont typeface="Wingdings"/>
              <a:buChar char=""/>
              <a:tabLst>
                <a:tab pos="211454" algn="l"/>
              </a:tabLst>
            </a:pPr>
            <a:r>
              <a:rPr lang="en-US" sz="1100" spc="-5">
                <a:solidFill>
                  <a:schemeClr val="bg1"/>
                </a:solidFill>
                <a:ea typeface="+mn-lt"/>
                <a:cs typeface="Times New Roman"/>
              </a:rPr>
              <a:t>Predominantly focused on high-barrier-to-entry products that are typically characterized by one or more of the following</a:t>
            </a:r>
          </a:p>
          <a:p>
            <a:pPr marL="668020" marR="238760" lvl="1" indent="-137160">
              <a:buClr>
                <a:srgbClr val="2D3092"/>
              </a:buClr>
              <a:buSzPct val="60000"/>
              <a:buFont typeface="Wingdings"/>
              <a:buChar char=""/>
              <a:tabLst>
                <a:tab pos="211454" algn="l"/>
              </a:tabLst>
            </a:pPr>
            <a:r>
              <a:rPr lang="en-US" sz="1100" spc="-5">
                <a:solidFill>
                  <a:schemeClr val="bg1"/>
                </a:solidFill>
                <a:ea typeface="+mn-lt"/>
                <a:cs typeface="Times New Roman"/>
              </a:rPr>
              <a:t>Intricate</a:t>
            </a:r>
            <a:r>
              <a:rPr lang="en-US" sz="1100" spc="-5">
                <a:solidFill>
                  <a:schemeClr val="bg1"/>
                </a:solidFill>
                <a:cs typeface="Times New Roman"/>
              </a:rPr>
              <a:t> Chemistry</a:t>
            </a:r>
          </a:p>
          <a:p>
            <a:pPr marL="668020" marR="238760" lvl="1" indent="-137160">
              <a:buClr>
                <a:srgbClr val="2D3092"/>
              </a:buClr>
              <a:buSzPct val="60000"/>
              <a:buFont typeface="Wingdings"/>
              <a:buChar char=""/>
              <a:tabLst>
                <a:tab pos="211454" algn="l"/>
              </a:tabLst>
            </a:pPr>
            <a:r>
              <a:rPr lang="en-US" sz="1100" spc="-5">
                <a:solidFill>
                  <a:schemeClr val="bg1"/>
                </a:solidFill>
                <a:cs typeface="Times New Roman"/>
              </a:rPr>
              <a:t>Challenging delivery systems</a:t>
            </a:r>
          </a:p>
          <a:p>
            <a:pPr marL="668020" marR="238760" lvl="1" indent="-137160">
              <a:buClr>
                <a:srgbClr val="2D3092"/>
              </a:buClr>
              <a:buSzPct val="60000"/>
              <a:buFont typeface="Wingdings"/>
              <a:buChar char=""/>
              <a:tabLst>
                <a:tab pos="211454" algn="l"/>
              </a:tabLst>
            </a:pPr>
            <a:r>
              <a:rPr lang="en-US" sz="1100" spc="-5">
                <a:solidFill>
                  <a:schemeClr val="bg1"/>
                </a:solidFill>
                <a:cs typeface="Times New Roman"/>
              </a:rPr>
              <a:t>Difficult or complex manufacturing process</a:t>
            </a:r>
          </a:p>
          <a:p>
            <a:pPr marL="210820" marR="238760" indent="-137160">
              <a:buClr>
                <a:srgbClr val="2D3092"/>
              </a:buClr>
              <a:buSzPct val="60000"/>
              <a:buFont typeface="Wingdings"/>
              <a:buChar char=""/>
              <a:tabLst>
                <a:tab pos="211454" algn="l"/>
              </a:tabLst>
            </a:pPr>
            <a:endParaRPr lang="en-US" sz="1100" spc="-5">
              <a:solidFill>
                <a:schemeClr val="bg1"/>
              </a:solidFill>
              <a:cs typeface="Times New Roman"/>
            </a:endParaRPr>
          </a:p>
          <a:p>
            <a:pPr marL="210820" marR="238760" indent="-137160">
              <a:buClr>
                <a:srgbClr val="2D3092"/>
              </a:buClr>
              <a:buSzPct val="60000"/>
              <a:buFont typeface="Wingdings"/>
              <a:buChar char=""/>
              <a:tabLst>
                <a:tab pos="211454" algn="l"/>
              </a:tabLst>
            </a:pPr>
            <a:r>
              <a:rPr lang="en-US" sz="1100" spc="-5">
                <a:solidFill>
                  <a:schemeClr val="bg1"/>
                </a:solidFill>
                <a:cs typeface="Times New Roman"/>
              </a:rPr>
              <a:t>Low risk business model; through partnerships with  global pharmaceutical players</a:t>
            </a:r>
          </a:p>
          <a:p>
            <a:pPr marL="668020" marR="238760" lvl="1" indent="-137160">
              <a:buClr>
                <a:srgbClr val="2D3092"/>
              </a:buClr>
              <a:buSzPct val="60000"/>
              <a:buFont typeface="Wingdings"/>
              <a:buChar char=""/>
              <a:tabLst>
                <a:tab pos="211454" algn="l"/>
              </a:tabLst>
            </a:pPr>
            <a:r>
              <a:rPr lang="en-US" sz="1100" spc="-5">
                <a:solidFill>
                  <a:schemeClr val="bg1"/>
                </a:solidFill>
                <a:cs typeface="Times New Roman"/>
              </a:rPr>
              <a:t>Marketing partner typically responsible for litigation and regulatory process to secure ANDA approval.</a:t>
            </a:r>
          </a:p>
          <a:p>
            <a:pPr marL="668020" marR="238760" lvl="1" indent="-137160">
              <a:buClr>
                <a:srgbClr val="2D3092"/>
              </a:buClr>
              <a:buSzPct val="60000"/>
              <a:buFont typeface="Wingdings"/>
              <a:buChar char=""/>
              <a:tabLst>
                <a:tab pos="211454" algn="l"/>
              </a:tabLst>
            </a:pPr>
            <a:r>
              <a:rPr lang="en-US" sz="1100" spc="-5">
                <a:solidFill>
                  <a:schemeClr val="bg1"/>
                </a:solidFill>
                <a:cs typeface="Times New Roman"/>
              </a:rPr>
              <a:t>Multi-site approvals</a:t>
            </a:r>
            <a:endParaRPr lang="en-US" sz="1100">
              <a:solidFill>
                <a:schemeClr val="bg1"/>
              </a:solidFill>
              <a:cs typeface="Times New Roman"/>
            </a:endParaRPr>
          </a:p>
          <a:p>
            <a:pPr marL="668020" marR="238760" lvl="1" indent="-137160">
              <a:buClr>
                <a:srgbClr val="2D3092"/>
              </a:buClr>
              <a:buSzPct val="60000"/>
              <a:buFont typeface="Wingdings"/>
              <a:buChar char=""/>
              <a:tabLst>
                <a:tab pos="211454" algn="l"/>
              </a:tabLst>
            </a:pPr>
            <a:r>
              <a:rPr lang="en-US" sz="1100" spc="-5">
                <a:solidFill>
                  <a:schemeClr val="bg1"/>
                </a:solidFill>
                <a:cs typeface="Times New Roman"/>
              </a:rPr>
              <a:t>Multi-sourcing arrangements </a:t>
            </a:r>
            <a:endParaRPr lang="en-US" sz="1100">
              <a:solidFill>
                <a:schemeClr val="bg1"/>
              </a:solidFill>
            </a:endParaRPr>
          </a:p>
          <a:p>
            <a:pPr marL="210820" indent="-137160">
              <a:buClr>
                <a:srgbClr val="2D3092"/>
              </a:buClr>
              <a:buSzPct val="60000"/>
              <a:buFont typeface="Wingdings"/>
              <a:buChar char=""/>
              <a:tabLst>
                <a:tab pos="211454" algn="l"/>
              </a:tabLst>
            </a:pPr>
            <a:endParaRPr lang="en-US" sz="1100" spc="-5">
              <a:solidFill>
                <a:schemeClr val="bg1"/>
              </a:solidFill>
              <a:cs typeface="Times New Roman"/>
            </a:endParaRPr>
          </a:p>
          <a:p>
            <a:pPr marL="210820" indent="-137160">
              <a:buClr>
                <a:srgbClr val="2D3092"/>
              </a:buClr>
              <a:buSzPct val="60000"/>
              <a:buFont typeface="Wingdings"/>
              <a:buChar char=""/>
              <a:tabLst>
                <a:tab pos="211454" algn="l"/>
              </a:tabLst>
            </a:pPr>
            <a:r>
              <a:rPr lang="en-US" sz="1100" spc="-5">
                <a:solidFill>
                  <a:schemeClr val="bg1"/>
                </a:solidFill>
                <a:cs typeface="Times New Roman"/>
              </a:rPr>
              <a:t>Profit sharing arrangements with front-end partners</a:t>
            </a:r>
            <a:endParaRPr lang="en-US" sz="1400" spc="-5">
              <a:solidFill>
                <a:schemeClr val="bg1"/>
              </a:solidFill>
              <a:cs typeface="Times New Roman"/>
            </a:endParaRPr>
          </a:p>
        </p:txBody>
      </p:sp>
      <p:pic>
        <p:nvPicPr>
          <p:cNvPr id="14" name="Picture 13" descr="A picture containing drawing&#10;&#10;Description automatically generated">
            <a:extLst>
              <a:ext uri="{FF2B5EF4-FFF2-40B4-BE49-F238E27FC236}">
                <a16:creationId xmlns:a16="http://schemas.microsoft.com/office/drawing/2014/main" id="{E6EBED09-675D-4C7F-BB12-71A521B1E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graphicFrame>
        <p:nvGraphicFramePr>
          <p:cNvPr id="15" name="Table 14">
            <a:extLst>
              <a:ext uri="{FF2B5EF4-FFF2-40B4-BE49-F238E27FC236}">
                <a16:creationId xmlns:a16="http://schemas.microsoft.com/office/drawing/2014/main" id="{8BAE9F3E-793D-43F7-94A3-9CCEDF0346F0}"/>
              </a:ext>
            </a:extLst>
          </p:cNvPr>
          <p:cNvGraphicFramePr>
            <a:graphicFrameLocks noGrp="1"/>
          </p:cNvGraphicFramePr>
          <p:nvPr>
            <p:extLst>
              <p:ext uri="{D42A27DB-BD31-4B8C-83A1-F6EECF244321}">
                <p14:modId xmlns:p14="http://schemas.microsoft.com/office/powerpoint/2010/main" val="3675855780"/>
              </p:ext>
            </p:extLst>
          </p:nvPr>
        </p:nvGraphicFramePr>
        <p:xfrm>
          <a:off x="910315" y="1221786"/>
          <a:ext cx="5862475" cy="2011680"/>
        </p:xfrm>
        <a:graphic>
          <a:graphicData uri="http://schemas.openxmlformats.org/drawingml/2006/table">
            <a:tbl>
              <a:tblPr firstRow="1" firstCol="1">
                <a:tableStyleId>{5C22544A-7EE6-4342-B048-85BDC9FD1C3A}</a:tableStyleId>
              </a:tblPr>
              <a:tblGrid>
                <a:gridCol w="336581">
                  <a:extLst>
                    <a:ext uri="{9D8B030D-6E8A-4147-A177-3AD203B41FA5}">
                      <a16:colId xmlns:a16="http://schemas.microsoft.com/office/drawing/2014/main" val="961184580"/>
                    </a:ext>
                  </a:extLst>
                </a:gridCol>
                <a:gridCol w="1674763">
                  <a:extLst>
                    <a:ext uri="{9D8B030D-6E8A-4147-A177-3AD203B41FA5}">
                      <a16:colId xmlns:a16="http://schemas.microsoft.com/office/drawing/2014/main" val="3530230363"/>
                    </a:ext>
                  </a:extLst>
                </a:gridCol>
                <a:gridCol w="1727649">
                  <a:extLst>
                    <a:ext uri="{9D8B030D-6E8A-4147-A177-3AD203B41FA5}">
                      <a16:colId xmlns:a16="http://schemas.microsoft.com/office/drawing/2014/main" val="1230649509"/>
                    </a:ext>
                  </a:extLst>
                </a:gridCol>
                <a:gridCol w="2123482">
                  <a:extLst>
                    <a:ext uri="{9D8B030D-6E8A-4147-A177-3AD203B41FA5}">
                      <a16:colId xmlns:a16="http://schemas.microsoft.com/office/drawing/2014/main" val="459829732"/>
                    </a:ext>
                  </a:extLst>
                </a:gridCol>
              </a:tblGrid>
              <a:tr h="352382">
                <a:tc rowSpan="7">
                  <a:txBody>
                    <a:bodyPr/>
                    <a:lstStyle/>
                    <a:p>
                      <a:pPr algn="ctr" fontAlgn="base"/>
                      <a:r>
                        <a:rPr lang="en-US" sz="1000" b="1" i="0">
                          <a:solidFill>
                            <a:schemeClr val="bg1"/>
                          </a:solidFill>
                          <a:effectLst/>
                        </a:rPr>
                        <a:t>Current Portfolio</a:t>
                      </a:r>
                      <a:endParaRPr lang="en-US" b="1" i="0">
                        <a:solidFill>
                          <a:schemeClr val="bg1"/>
                        </a:solidFill>
                        <a:effectLst/>
                      </a:endParaRPr>
                    </a:p>
                  </a:txBody>
                  <a:tcPr vert="vert270" anchor="ctr">
                    <a:solidFill>
                      <a:srgbClr val="2E83C3"/>
                    </a:solidFill>
                  </a:tcPr>
                </a:tc>
                <a:tc>
                  <a:txBody>
                    <a:bodyPr/>
                    <a:lstStyle/>
                    <a:p>
                      <a:pPr algn="ctr" fontAlgn="base"/>
                      <a:r>
                        <a:rPr lang="en-US" sz="1000">
                          <a:effectLst/>
                        </a:rPr>
                        <a:t>Key Brand​</a:t>
                      </a:r>
                      <a:endParaRPr lang="en-US" b="0" i="0">
                        <a:solidFill>
                          <a:srgbClr val="000000"/>
                        </a:solidFill>
                        <a:effectLst/>
                      </a:endParaRPr>
                    </a:p>
                  </a:txBody>
                  <a:tcPr anchor="ctr">
                    <a:solidFill>
                      <a:srgbClr val="2E83C3"/>
                    </a:solidFill>
                  </a:tcPr>
                </a:tc>
                <a:tc>
                  <a:txBody>
                    <a:bodyPr/>
                    <a:lstStyle/>
                    <a:p>
                      <a:pPr algn="ctr" fontAlgn="base"/>
                      <a:r>
                        <a:rPr lang="en-US" sz="1000">
                          <a:effectLst/>
                        </a:rPr>
                        <a:t>Molecule​</a:t>
                      </a:r>
                      <a:endParaRPr lang="en-US" b="0" i="0">
                        <a:solidFill>
                          <a:srgbClr val="000000"/>
                        </a:solidFill>
                        <a:effectLst/>
                      </a:endParaRPr>
                    </a:p>
                  </a:txBody>
                  <a:tcPr anchor="ctr">
                    <a:solidFill>
                      <a:srgbClr val="2E83C3"/>
                    </a:solidFill>
                  </a:tcPr>
                </a:tc>
                <a:tc>
                  <a:txBody>
                    <a:bodyPr/>
                    <a:lstStyle/>
                    <a:p>
                      <a:pPr algn="ctr" fontAlgn="base"/>
                      <a:r>
                        <a:rPr lang="en-US" sz="1000">
                          <a:effectLst/>
                        </a:rPr>
                        <a:t>Therapeutic Segment /  Primary Indication​</a:t>
                      </a:r>
                      <a:endParaRPr lang="en-US" b="0" i="0">
                        <a:solidFill>
                          <a:srgbClr val="000000"/>
                        </a:solidFill>
                        <a:effectLst/>
                      </a:endParaRPr>
                    </a:p>
                  </a:txBody>
                  <a:tcPr anchor="ctr">
                    <a:solidFill>
                      <a:srgbClr val="2E83C3"/>
                    </a:solidFill>
                  </a:tcPr>
                </a:tc>
                <a:extLst>
                  <a:ext uri="{0D108BD9-81ED-4DB2-BD59-A6C34878D82A}">
                    <a16:rowId xmlns:a16="http://schemas.microsoft.com/office/drawing/2014/main" val="3642694952"/>
                  </a:ext>
                </a:extLst>
              </a:tr>
              <a:tr h="216850">
                <a:tc vMerge="1">
                  <a:txBody>
                    <a:bodyPr/>
                    <a:lstStyle/>
                    <a:p>
                      <a:endParaRPr lang="en-IN"/>
                    </a:p>
                  </a:txBody>
                  <a:tcPr/>
                </a:tc>
                <a:tc>
                  <a:txBody>
                    <a:bodyPr/>
                    <a:lstStyle/>
                    <a:p>
                      <a:pPr algn="l" fontAlgn="base"/>
                      <a:r>
                        <a:rPr lang="en-US" sz="1000">
                          <a:effectLst/>
                        </a:rPr>
                        <a:t>Copaxone​</a:t>
                      </a:r>
                      <a:endParaRPr lang="en-US" b="0" i="0">
                        <a:solidFill>
                          <a:srgbClr val="000000"/>
                        </a:solidFill>
                        <a:effectLst/>
                      </a:endParaRPr>
                    </a:p>
                  </a:txBody>
                  <a:tcPr anchor="ctr">
                    <a:solidFill>
                      <a:schemeClr val="bg1"/>
                    </a:solidFill>
                  </a:tcPr>
                </a:tc>
                <a:tc>
                  <a:txBody>
                    <a:bodyPr/>
                    <a:lstStyle/>
                    <a:p>
                      <a:pPr algn="l" fontAlgn="base"/>
                      <a:r>
                        <a:rPr lang="en-US" sz="1000">
                          <a:effectLst/>
                        </a:rPr>
                        <a:t>Glatiramer Acetate​</a:t>
                      </a:r>
                      <a:endParaRPr lang="en-US" b="0" i="0">
                        <a:solidFill>
                          <a:srgbClr val="000000"/>
                        </a:solidFill>
                        <a:effectLst/>
                      </a:endParaRPr>
                    </a:p>
                  </a:txBody>
                  <a:tcPr anchor="ctr">
                    <a:solidFill>
                      <a:schemeClr val="bg1"/>
                    </a:solidFill>
                  </a:tcPr>
                </a:tc>
                <a:tc>
                  <a:txBody>
                    <a:bodyPr/>
                    <a:lstStyle/>
                    <a:p>
                      <a:pPr algn="l" fontAlgn="base"/>
                      <a:r>
                        <a:rPr lang="en-US" sz="1000">
                          <a:effectLst/>
                        </a:rPr>
                        <a:t>CNS/Multiple Sclerosis​</a:t>
                      </a:r>
                      <a:endParaRPr lang="en-US" b="0" i="0">
                        <a:solidFill>
                          <a:srgbClr val="000000"/>
                        </a:solidFill>
                        <a:effectLst/>
                      </a:endParaRPr>
                    </a:p>
                  </a:txBody>
                  <a:tcPr anchor="ctr">
                    <a:solidFill>
                      <a:schemeClr val="bg1"/>
                    </a:solidFill>
                  </a:tcPr>
                </a:tc>
                <a:extLst>
                  <a:ext uri="{0D108BD9-81ED-4DB2-BD59-A6C34878D82A}">
                    <a16:rowId xmlns:a16="http://schemas.microsoft.com/office/drawing/2014/main" val="2970894035"/>
                  </a:ext>
                </a:extLst>
              </a:tr>
              <a:tr h="216850">
                <a:tc vMerge="1">
                  <a:txBody>
                    <a:bodyPr/>
                    <a:lstStyle/>
                    <a:p>
                      <a:endParaRPr lang="en-IN"/>
                    </a:p>
                  </a:txBody>
                  <a:tcPr/>
                </a:tc>
                <a:tc>
                  <a:txBody>
                    <a:bodyPr/>
                    <a:lstStyle/>
                    <a:p>
                      <a:pPr algn="l" fontAlgn="base"/>
                      <a:r>
                        <a:rPr lang="en-US" sz="1000">
                          <a:effectLst/>
                        </a:rPr>
                        <a:t>Tamiflu​</a:t>
                      </a:r>
                      <a:endParaRPr lang="en-US" b="0" i="0">
                        <a:solidFill>
                          <a:srgbClr val="000000"/>
                        </a:solidFill>
                        <a:effectLst/>
                      </a:endParaRPr>
                    </a:p>
                  </a:txBody>
                  <a:tcPr anchor="ctr">
                    <a:solidFill>
                      <a:schemeClr val="bg1"/>
                    </a:solidFill>
                  </a:tcPr>
                </a:tc>
                <a:tc>
                  <a:txBody>
                    <a:bodyPr/>
                    <a:lstStyle/>
                    <a:p>
                      <a:pPr algn="l" fontAlgn="base"/>
                      <a:r>
                        <a:rPr lang="en-US" sz="1000">
                          <a:effectLst/>
                        </a:rPr>
                        <a:t>Oseltamivir​</a:t>
                      </a:r>
                      <a:endParaRPr lang="en-US" b="0" i="0">
                        <a:solidFill>
                          <a:srgbClr val="000000"/>
                        </a:solidFill>
                        <a:effectLst/>
                      </a:endParaRPr>
                    </a:p>
                  </a:txBody>
                  <a:tcPr anchor="ctr">
                    <a:solidFill>
                      <a:schemeClr val="bg1"/>
                    </a:solidFill>
                  </a:tcPr>
                </a:tc>
                <a:tc>
                  <a:txBody>
                    <a:bodyPr/>
                    <a:lstStyle/>
                    <a:p>
                      <a:pPr algn="l" fontAlgn="base"/>
                      <a:r>
                        <a:rPr lang="en-US" sz="1000">
                          <a:effectLst/>
                        </a:rPr>
                        <a:t>Anti-Viral/Influenza​</a:t>
                      </a:r>
                      <a:endParaRPr lang="en-US" b="0" i="0">
                        <a:solidFill>
                          <a:srgbClr val="000000"/>
                        </a:solidFill>
                        <a:effectLst/>
                      </a:endParaRPr>
                    </a:p>
                  </a:txBody>
                  <a:tcPr anchor="ctr">
                    <a:solidFill>
                      <a:schemeClr val="bg1"/>
                    </a:solidFill>
                  </a:tcPr>
                </a:tc>
                <a:extLst>
                  <a:ext uri="{0D108BD9-81ED-4DB2-BD59-A6C34878D82A}">
                    <a16:rowId xmlns:a16="http://schemas.microsoft.com/office/drawing/2014/main" val="3677014634"/>
                  </a:ext>
                </a:extLst>
              </a:tr>
              <a:tr h="216850">
                <a:tc vMerge="1">
                  <a:txBody>
                    <a:bodyPr/>
                    <a:lstStyle/>
                    <a:p>
                      <a:endParaRPr lang="en-US"/>
                    </a:p>
                  </a:txBody>
                  <a:tcPr/>
                </a:tc>
                <a:tc>
                  <a:txBody>
                    <a:bodyPr/>
                    <a:lstStyle/>
                    <a:p>
                      <a:pPr lvl="0" algn="l">
                        <a:buNone/>
                      </a:pPr>
                      <a:r>
                        <a:rPr lang="en-US" sz="1000" kern="1200">
                          <a:solidFill>
                            <a:schemeClr val="dk1"/>
                          </a:solidFill>
                          <a:effectLst/>
                          <a:latin typeface="+mn-lt"/>
                          <a:ea typeface="+mn-ea"/>
                          <a:cs typeface="+mn-cs"/>
                        </a:rPr>
                        <a:t>Afinitor(2.5 mg, 5 mg and 7.5 mg)</a:t>
                      </a:r>
                    </a:p>
                  </a:txBody>
                  <a:tcPr>
                    <a:solidFill>
                      <a:schemeClr val="bg1"/>
                    </a:solidFill>
                  </a:tcPr>
                </a:tc>
                <a:tc>
                  <a:txBody>
                    <a:bodyPr/>
                    <a:lstStyle/>
                    <a:p>
                      <a:pPr lvl="0" algn="l">
                        <a:buNone/>
                      </a:pPr>
                      <a:r>
                        <a:rPr lang="en-IN" sz="1000" b="0" i="0" u="none" strike="noStrike">
                          <a:solidFill>
                            <a:srgbClr val="000000"/>
                          </a:solidFill>
                          <a:effectLst/>
                          <a:latin typeface="+mn-lt"/>
                        </a:rPr>
                        <a:t>Everolimus (higher strength)</a:t>
                      </a:r>
                      <a:r>
                        <a:rPr lang="en-IN" sz="1000" b="0" i="0">
                          <a:solidFill>
                            <a:srgbClr val="000000"/>
                          </a:solidFill>
                          <a:effectLst/>
                          <a:latin typeface="+mn-lt"/>
                        </a:rPr>
                        <a:t>​</a:t>
                      </a:r>
                      <a:endParaRPr lang="en-US"/>
                    </a:p>
                  </a:txBody>
                  <a:tcPr>
                    <a:solidFill>
                      <a:schemeClr val="bg1"/>
                    </a:solidFill>
                  </a:tcPr>
                </a:tc>
                <a:tc>
                  <a:txBody>
                    <a:bodyPr/>
                    <a:lstStyle/>
                    <a:p>
                      <a:pPr lvl="0" algn="l">
                        <a:buNone/>
                      </a:pPr>
                      <a:r>
                        <a:rPr lang="en-IN" sz="1000" b="0" i="0" u="none" strike="noStrike">
                          <a:solidFill>
                            <a:srgbClr val="000000"/>
                          </a:solidFill>
                          <a:effectLst/>
                          <a:latin typeface="+mn-lt"/>
                        </a:rPr>
                        <a:t>Cancer/Breast</a:t>
                      </a:r>
                      <a:r>
                        <a:rPr lang="en-IN" sz="1000" b="0" i="0">
                          <a:solidFill>
                            <a:srgbClr val="000000"/>
                          </a:solidFill>
                          <a:effectLst/>
                          <a:latin typeface="+mn-lt"/>
                        </a:rPr>
                        <a:t>​</a:t>
                      </a:r>
                      <a:endParaRPr lang="en-US"/>
                    </a:p>
                  </a:txBody>
                  <a:tcPr>
                    <a:solidFill>
                      <a:schemeClr val="bg1"/>
                    </a:solidFill>
                  </a:tcPr>
                </a:tc>
                <a:extLst>
                  <a:ext uri="{0D108BD9-81ED-4DB2-BD59-A6C34878D82A}">
                    <a16:rowId xmlns:a16="http://schemas.microsoft.com/office/drawing/2014/main" val="2152606443"/>
                  </a:ext>
                </a:extLst>
              </a:tr>
              <a:tr h="216850">
                <a:tc vMerge="1">
                  <a:txBody>
                    <a:bodyPr/>
                    <a:lstStyle/>
                    <a:p>
                      <a:endParaRPr lang="en-IN"/>
                    </a:p>
                  </a:txBody>
                  <a:tcPr/>
                </a:tc>
                <a:tc>
                  <a:txBody>
                    <a:bodyPr/>
                    <a:lstStyle/>
                    <a:p>
                      <a:pPr algn="l" fontAlgn="base"/>
                      <a:r>
                        <a:rPr lang="en-US" sz="1000">
                          <a:effectLst/>
                        </a:rPr>
                        <a:t>Fosrenol​</a:t>
                      </a:r>
                      <a:endParaRPr lang="en-US" b="0" i="0">
                        <a:solidFill>
                          <a:srgbClr val="000000"/>
                        </a:solidFill>
                        <a:effectLst/>
                      </a:endParaRPr>
                    </a:p>
                  </a:txBody>
                  <a:tcPr anchor="ctr">
                    <a:solidFill>
                      <a:schemeClr val="bg1"/>
                    </a:solidFill>
                  </a:tcPr>
                </a:tc>
                <a:tc>
                  <a:txBody>
                    <a:bodyPr/>
                    <a:lstStyle/>
                    <a:p>
                      <a:pPr algn="l" fontAlgn="base"/>
                      <a:r>
                        <a:rPr lang="en-US" sz="1000">
                          <a:effectLst/>
                        </a:rPr>
                        <a:t>Lanthanum Carbonate​</a:t>
                      </a:r>
                      <a:endParaRPr lang="en-US" b="0" i="0">
                        <a:solidFill>
                          <a:srgbClr val="000000"/>
                        </a:solidFill>
                        <a:effectLst/>
                      </a:endParaRPr>
                    </a:p>
                  </a:txBody>
                  <a:tcPr anchor="ctr">
                    <a:solidFill>
                      <a:schemeClr val="bg1"/>
                    </a:solidFill>
                  </a:tcPr>
                </a:tc>
                <a:tc>
                  <a:txBody>
                    <a:bodyPr/>
                    <a:lstStyle/>
                    <a:p>
                      <a:pPr algn="l" fontAlgn="base"/>
                      <a:r>
                        <a:rPr lang="en-US" sz="1000">
                          <a:effectLst/>
                        </a:rPr>
                        <a:t>Renal disease​</a:t>
                      </a:r>
                      <a:endParaRPr lang="en-US" b="0" i="0">
                        <a:solidFill>
                          <a:srgbClr val="000000"/>
                        </a:solidFill>
                        <a:effectLst/>
                      </a:endParaRPr>
                    </a:p>
                  </a:txBody>
                  <a:tcPr anchor="ctr">
                    <a:solidFill>
                      <a:schemeClr val="bg1"/>
                    </a:solidFill>
                  </a:tcPr>
                </a:tc>
                <a:extLst>
                  <a:ext uri="{0D108BD9-81ED-4DB2-BD59-A6C34878D82A}">
                    <a16:rowId xmlns:a16="http://schemas.microsoft.com/office/drawing/2014/main" val="2823260161"/>
                  </a:ext>
                </a:extLst>
              </a:tr>
              <a:tr h="216850">
                <a:tc vMerge="1">
                  <a:txBody>
                    <a:bodyPr/>
                    <a:lstStyle/>
                    <a:p>
                      <a:endParaRPr lang="en-IN"/>
                    </a:p>
                  </a:txBody>
                  <a:tcPr/>
                </a:tc>
                <a:tc>
                  <a:txBody>
                    <a:bodyPr/>
                    <a:lstStyle/>
                    <a:p>
                      <a:pPr algn="l" fontAlgn="base"/>
                      <a:r>
                        <a:rPr lang="en-US" sz="1000">
                          <a:effectLst/>
                        </a:rPr>
                        <a:t>Doxil​</a:t>
                      </a:r>
                      <a:endParaRPr lang="en-US" b="0" i="0">
                        <a:solidFill>
                          <a:srgbClr val="000000"/>
                        </a:solidFill>
                        <a:effectLst/>
                      </a:endParaRPr>
                    </a:p>
                  </a:txBody>
                  <a:tcPr anchor="ctr">
                    <a:solidFill>
                      <a:schemeClr val="bg1"/>
                    </a:solidFill>
                  </a:tcPr>
                </a:tc>
                <a:tc>
                  <a:txBody>
                    <a:bodyPr/>
                    <a:lstStyle/>
                    <a:p>
                      <a:pPr algn="l" fontAlgn="base"/>
                      <a:r>
                        <a:rPr lang="en-US" sz="1000">
                          <a:effectLst/>
                        </a:rPr>
                        <a:t>Liposomal Doxorubicin ​</a:t>
                      </a:r>
                      <a:endParaRPr lang="en-US" b="0" i="0">
                        <a:solidFill>
                          <a:srgbClr val="000000"/>
                        </a:solidFill>
                        <a:effectLst/>
                      </a:endParaRPr>
                    </a:p>
                  </a:txBody>
                  <a:tcPr anchor="ctr">
                    <a:solidFill>
                      <a:schemeClr val="bg1"/>
                    </a:solidFill>
                  </a:tcPr>
                </a:tc>
                <a:tc>
                  <a:txBody>
                    <a:bodyPr/>
                    <a:lstStyle/>
                    <a:p>
                      <a:pPr algn="l" fontAlgn="base"/>
                      <a:r>
                        <a:rPr lang="en-US" sz="1000">
                          <a:effectLst/>
                        </a:rPr>
                        <a:t>Cancer/ Ovarian and other​</a:t>
                      </a:r>
                      <a:endParaRPr lang="en-US" b="0" i="0">
                        <a:solidFill>
                          <a:srgbClr val="000000"/>
                        </a:solidFill>
                        <a:effectLst/>
                      </a:endParaRPr>
                    </a:p>
                  </a:txBody>
                  <a:tcPr anchor="ctr">
                    <a:solidFill>
                      <a:schemeClr val="bg1"/>
                    </a:solidFill>
                  </a:tcPr>
                </a:tc>
                <a:extLst>
                  <a:ext uri="{0D108BD9-81ED-4DB2-BD59-A6C34878D82A}">
                    <a16:rowId xmlns:a16="http://schemas.microsoft.com/office/drawing/2014/main" val="595009878"/>
                  </a:ext>
                </a:extLst>
              </a:tr>
              <a:tr h="216850">
                <a:tc vMerge="1">
                  <a:txBody>
                    <a:bodyPr/>
                    <a:lstStyle/>
                    <a:p>
                      <a:pPr algn="ctr" fontAlgn="base"/>
                      <a:endParaRPr lang="en-US" b="1" i="0">
                        <a:solidFill>
                          <a:schemeClr val="bg1"/>
                        </a:solidFill>
                        <a:effectLst/>
                      </a:endParaRPr>
                    </a:p>
                  </a:txBody>
                  <a:tcPr vert="vert270" anchor="ctr">
                    <a:solidFill>
                      <a:srgbClr val="2E83C3"/>
                    </a:solidFill>
                  </a:tcPr>
                </a:tc>
                <a:tc>
                  <a:txBody>
                    <a:bodyPr/>
                    <a:lstStyle/>
                    <a:p>
                      <a:pPr algn="l" fontAlgn="base"/>
                      <a:r>
                        <a:rPr lang="en-IN" sz="1000" b="0" i="0" u="none" strike="noStrike" err="1">
                          <a:solidFill>
                            <a:srgbClr val="000000"/>
                          </a:solidFill>
                          <a:effectLst/>
                          <a:latin typeface="+mn-lt"/>
                        </a:rPr>
                        <a:t>Tykerb</a:t>
                      </a:r>
                      <a:r>
                        <a:rPr lang="en-IN" sz="1000" b="0" i="0">
                          <a:solidFill>
                            <a:srgbClr val="000000"/>
                          </a:solidFill>
                          <a:effectLst/>
                          <a:latin typeface="+mn-lt"/>
                        </a:rPr>
                        <a:t>​</a:t>
                      </a:r>
                    </a:p>
                  </a:txBody>
                  <a:tcPr anchor="ctr">
                    <a:solidFill>
                      <a:schemeClr val="bg1"/>
                    </a:solidFill>
                  </a:tcPr>
                </a:tc>
                <a:tc>
                  <a:txBody>
                    <a:bodyPr/>
                    <a:lstStyle/>
                    <a:p>
                      <a:pPr algn="l" fontAlgn="base"/>
                      <a:r>
                        <a:rPr lang="en-IN" sz="1000" b="0" i="0" u="none" strike="noStrike">
                          <a:solidFill>
                            <a:srgbClr val="000000"/>
                          </a:solidFill>
                          <a:effectLst/>
                          <a:latin typeface="+mn-lt"/>
                        </a:rPr>
                        <a:t>Lapatinib </a:t>
                      </a:r>
                      <a:r>
                        <a:rPr lang="en-IN" sz="1000" b="0" i="0" u="none" strike="noStrike" err="1">
                          <a:solidFill>
                            <a:srgbClr val="000000"/>
                          </a:solidFill>
                          <a:effectLst/>
                          <a:latin typeface="+mn-lt"/>
                        </a:rPr>
                        <a:t>Ditosylate</a:t>
                      </a:r>
                      <a:r>
                        <a:rPr lang="en-IN" sz="1000" b="0" i="0">
                          <a:solidFill>
                            <a:srgbClr val="000000"/>
                          </a:solidFill>
                          <a:effectLst/>
                          <a:latin typeface="+mn-lt"/>
                        </a:rPr>
                        <a:t>​</a:t>
                      </a:r>
                    </a:p>
                  </a:txBody>
                  <a:tcPr anchor="ctr">
                    <a:solidFill>
                      <a:schemeClr val="bg1"/>
                    </a:solidFill>
                  </a:tcPr>
                </a:tc>
                <a:tc>
                  <a:txBody>
                    <a:bodyPr/>
                    <a:lstStyle/>
                    <a:p>
                      <a:pPr algn="l" fontAlgn="base"/>
                      <a:r>
                        <a:rPr lang="en-IN" sz="1000" b="0" i="0" u="none" strike="noStrike">
                          <a:solidFill>
                            <a:srgbClr val="000000"/>
                          </a:solidFill>
                          <a:effectLst/>
                          <a:latin typeface="+mn-lt"/>
                        </a:rPr>
                        <a:t>Cancer/Breast</a:t>
                      </a:r>
                      <a:r>
                        <a:rPr lang="en-IN" sz="1000" b="0" i="0">
                          <a:solidFill>
                            <a:srgbClr val="000000"/>
                          </a:solidFill>
                          <a:effectLst/>
                          <a:latin typeface="+mn-lt"/>
                        </a:rPr>
                        <a:t>​</a:t>
                      </a:r>
                    </a:p>
                  </a:txBody>
                  <a:tcPr anchor="ctr">
                    <a:solidFill>
                      <a:schemeClr val="bg1"/>
                    </a:solidFill>
                  </a:tcPr>
                </a:tc>
                <a:extLst>
                  <a:ext uri="{0D108BD9-81ED-4DB2-BD59-A6C34878D82A}">
                    <a16:rowId xmlns:a16="http://schemas.microsoft.com/office/drawing/2014/main" val="35270497"/>
                  </a:ext>
                </a:extLst>
              </a:tr>
            </a:tbl>
          </a:graphicData>
        </a:graphic>
      </p:graphicFrame>
      <p:graphicFrame>
        <p:nvGraphicFramePr>
          <p:cNvPr id="21" name="Table 20">
            <a:extLst>
              <a:ext uri="{FF2B5EF4-FFF2-40B4-BE49-F238E27FC236}">
                <a16:creationId xmlns:a16="http://schemas.microsoft.com/office/drawing/2014/main" id="{77196DA8-6B6E-4FAC-B9E6-42E70E9EF1EF}"/>
              </a:ext>
            </a:extLst>
          </p:cNvPr>
          <p:cNvGraphicFramePr>
            <a:graphicFrameLocks noGrp="1"/>
          </p:cNvGraphicFramePr>
          <p:nvPr>
            <p:extLst>
              <p:ext uri="{D42A27DB-BD31-4B8C-83A1-F6EECF244321}">
                <p14:modId xmlns:p14="http://schemas.microsoft.com/office/powerpoint/2010/main" val="673801456"/>
              </p:ext>
            </p:extLst>
          </p:nvPr>
        </p:nvGraphicFramePr>
        <p:xfrm>
          <a:off x="879330" y="3528615"/>
          <a:ext cx="5924004" cy="3101340"/>
        </p:xfrm>
        <a:graphic>
          <a:graphicData uri="http://schemas.openxmlformats.org/drawingml/2006/table">
            <a:tbl>
              <a:tblPr firstRow="1" bandRow="1">
                <a:tableStyleId>{5C22544A-7EE6-4342-B048-85BDC9FD1C3A}</a:tableStyleId>
              </a:tblPr>
              <a:tblGrid>
                <a:gridCol w="314051">
                  <a:extLst>
                    <a:ext uri="{9D8B030D-6E8A-4147-A177-3AD203B41FA5}">
                      <a16:colId xmlns:a16="http://schemas.microsoft.com/office/drawing/2014/main" val="581741756"/>
                    </a:ext>
                  </a:extLst>
                </a:gridCol>
                <a:gridCol w="1218467">
                  <a:extLst>
                    <a:ext uri="{9D8B030D-6E8A-4147-A177-3AD203B41FA5}">
                      <a16:colId xmlns:a16="http://schemas.microsoft.com/office/drawing/2014/main" val="3981355546"/>
                    </a:ext>
                  </a:extLst>
                </a:gridCol>
                <a:gridCol w="1840117">
                  <a:extLst>
                    <a:ext uri="{9D8B030D-6E8A-4147-A177-3AD203B41FA5}">
                      <a16:colId xmlns:a16="http://schemas.microsoft.com/office/drawing/2014/main" val="3029155759"/>
                    </a:ext>
                  </a:extLst>
                </a:gridCol>
                <a:gridCol w="2551369">
                  <a:extLst>
                    <a:ext uri="{9D8B030D-6E8A-4147-A177-3AD203B41FA5}">
                      <a16:colId xmlns:a16="http://schemas.microsoft.com/office/drawing/2014/main" val="2991615613"/>
                    </a:ext>
                  </a:extLst>
                </a:gridCol>
              </a:tblGrid>
              <a:tr h="339465">
                <a:tc rowSpan="12">
                  <a:txBody>
                    <a:bodyPr/>
                    <a:lstStyle/>
                    <a:p>
                      <a:pPr algn="ctr"/>
                      <a:r>
                        <a:rPr lang="en-IN" sz="1000" b="1" i="0" u="none" strike="noStrike">
                          <a:solidFill>
                            <a:schemeClr val="bg1"/>
                          </a:solidFill>
                          <a:effectLst/>
                          <a:latin typeface="+mn-lt"/>
                          <a:cs typeface="Times New Roman"/>
                        </a:rPr>
                        <a:t>To Be Launched</a:t>
                      </a:r>
                      <a:endParaRPr lang="en-IN" sz="1000" b="1">
                        <a:solidFill>
                          <a:schemeClr val="bg1"/>
                        </a:solidFill>
                        <a:latin typeface="+mn-lt"/>
                        <a:cs typeface="Times New Roman"/>
                      </a:endParaRPr>
                    </a:p>
                  </a:txBody>
                  <a:tcPr vert="vert270" anchor="ctr">
                    <a:solidFill>
                      <a:srgbClr val="2E83C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000" b="1" i="0" u="none" strike="noStrike">
                          <a:solidFill>
                            <a:schemeClr val="bg1"/>
                          </a:solidFill>
                          <a:effectLst/>
                          <a:latin typeface="+mn-lt"/>
                          <a:cs typeface="Times New Roman"/>
                        </a:rPr>
                        <a:t>Key Brand</a:t>
                      </a:r>
                      <a:r>
                        <a:rPr lang="en-IN" sz="1000" b="0" i="0">
                          <a:solidFill>
                            <a:schemeClr val="bg1"/>
                          </a:solidFill>
                          <a:effectLst/>
                          <a:latin typeface="+mn-lt"/>
                          <a:cs typeface="Times New Roman"/>
                        </a:rPr>
                        <a:t>​</a:t>
                      </a:r>
                      <a:endParaRPr lang="en-IN" sz="1000">
                        <a:solidFill>
                          <a:schemeClr val="bg1"/>
                        </a:solidFill>
                        <a:latin typeface="+mn-lt"/>
                        <a:cs typeface="Times New Roman"/>
                      </a:endParaRPr>
                    </a:p>
                  </a:txBody>
                  <a:tcPr>
                    <a:solidFill>
                      <a:srgbClr val="2E83C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000" b="1" i="0" u="none" strike="noStrike">
                          <a:solidFill>
                            <a:schemeClr val="bg1"/>
                          </a:solidFill>
                          <a:effectLst/>
                          <a:latin typeface="+mn-lt"/>
                          <a:cs typeface="Times New Roman"/>
                        </a:rPr>
                        <a:t>Molecule</a:t>
                      </a:r>
                      <a:r>
                        <a:rPr lang="en-IN" sz="1000" b="0" i="0">
                          <a:solidFill>
                            <a:schemeClr val="bg1"/>
                          </a:solidFill>
                          <a:effectLst/>
                          <a:latin typeface="+mn-lt"/>
                          <a:cs typeface="Times New Roman"/>
                        </a:rPr>
                        <a:t>​</a:t>
                      </a:r>
                      <a:endParaRPr lang="en-IN" sz="1000">
                        <a:solidFill>
                          <a:schemeClr val="bg1"/>
                        </a:solidFill>
                        <a:latin typeface="+mn-lt"/>
                        <a:cs typeface="Times New Roman"/>
                      </a:endParaRPr>
                    </a:p>
                  </a:txBody>
                  <a:tcPr>
                    <a:solidFill>
                      <a:srgbClr val="2E83C3"/>
                    </a:solidFill>
                  </a:tcPr>
                </a:tc>
                <a:tc>
                  <a:txBody>
                    <a:bodyPr/>
                    <a:lstStyle/>
                    <a:p>
                      <a:pPr algn="ctr"/>
                      <a:r>
                        <a:rPr lang="en-IN" sz="1000" b="1" i="0" u="none" strike="noStrike">
                          <a:solidFill>
                            <a:schemeClr val="bg1"/>
                          </a:solidFill>
                          <a:effectLst/>
                          <a:latin typeface="+mn-lt"/>
                          <a:cs typeface="Times New Roman"/>
                        </a:rPr>
                        <a:t>Therapeutic Segment /  Primary Indication</a:t>
                      </a:r>
                      <a:endParaRPr lang="en-IN" sz="1000">
                        <a:solidFill>
                          <a:schemeClr val="bg1"/>
                        </a:solidFill>
                        <a:latin typeface="+mn-lt"/>
                        <a:cs typeface="Times New Roman"/>
                      </a:endParaRPr>
                    </a:p>
                  </a:txBody>
                  <a:tcPr>
                    <a:solidFill>
                      <a:srgbClr val="2E83C3"/>
                    </a:solidFill>
                  </a:tcPr>
                </a:tc>
                <a:extLst>
                  <a:ext uri="{0D108BD9-81ED-4DB2-BD59-A6C34878D82A}">
                    <a16:rowId xmlns:a16="http://schemas.microsoft.com/office/drawing/2014/main" val="1673307989"/>
                  </a:ext>
                </a:extLst>
              </a:tr>
              <a:tr h="222408">
                <a:tc vMerge="1">
                  <a:txBody>
                    <a:bodyPr/>
                    <a:lstStyle/>
                    <a:p>
                      <a:endParaRPr lang="en-IN"/>
                    </a:p>
                  </a:txBody>
                  <a:tcPr/>
                </a:tc>
                <a:tc>
                  <a:txBody>
                    <a:bodyPr/>
                    <a:lstStyle/>
                    <a:p>
                      <a:pPr algn="l" fontAlgn="base"/>
                      <a:r>
                        <a:rPr lang="en-IN" sz="1050" b="0" i="0" u="none" strike="noStrike">
                          <a:solidFill>
                            <a:srgbClr val="000000"/>
                          </a:solidFill>
                          <a:effectLst/>
                          <a:latin typeface="+mn-lt"/>
                        </a:rPr>
                        <a:t>Nexavar</a:t>
                      </a:r>
                      <a:r>
                        <a:rPr lang="en-IN" sz="1050" b="0" i="0">
                          <a:solidFill>
                            <a:srgbClr val="000000"/>
                          </a:solidFill>
                          <a:effectLst/>
                          <a:latin typeface="+mn-lt"/>
                        </a:rPr>
                        <a:t>​</a:t>
                      </a:r>
                    </a:p>
                  </a:txBody>
                  <a:tcPr anchor="b">
                    <a:solidFill>
                      <a:schemeClr val="bg1"/>
                    </a:solidFill>
                  </a:tcPr>
                </a:tc>
                <a:tc>
                  <a:txBody>
                    <a:bodyPr/>
                    <a:lstStyle/>
                    <a:p>
                      <a:pPr algn="l" fontAlgn="base"/>
                      <a:r>
                        <a:rPr lang="en-IN" sz="1050" b="0" i="0" u="none" strike="noStrike">
                          <a:solidFill>
                            <a:srgbClr val="000000"/>
                          </a:solidFill>
                          <a:effectLst/>
                          <a:latin typeface="+mn-lt"/>
                        </a:rPr>
                        <a:t>Sorafenib</a:t>
                      </a:r>
                      <a:r>
                        <a:rPr lang="en-IN" sz="1050" b="0" i="0">
                          <a:solidFill>
                            <a:srgbClr val="000000"/>
                          </a:solidFill>
                          <a:effectLst/>
                          <a:latin typeface="+mn-lt"/>
                        </a:rPr>
                        <a:t>​</a:t>
                      </a:r>
                    </a:p>
                  </a:txBody>
                  <a:tcPr anchor="b">
                    <a:solidFill>
                      <a:schemeClr val="bg1"/>
                    </a:solidFill>
                  </a:tcPr>
                </a:tc>
                <a:tc>
                  <a:txBody>
                    <a:bodyPr/>
                    <a:lstStyle/>
                    <a:p>
                      <a:pPr algn="l" fontAlgn="base"/>
                      <a:r>
                        <a:rPr lang="en-IN" sz="1050" b="0" i="0" u="none" strike="noStrike">
                          <a:solidFill>
                            <a:srgbClr val="000000"/>
                          </a:solidFill>
                          <a:effectLst/>
                          <a:latin typeface="+mn-lt"/>
                        </a:rPr>
                        <a:t>Cancer/Kidney &amp; Liver</a:t>
                      </a:r>
                      <a:r>
                        <a:rPr lang="en-IN" sz="1050" b="0" i="0">
                          <a:solidFill>
                            <a:srgbClr val="000000"/>
                          </a:solidFill>
                          <a:effectLst/>
                          <a:latin typeface="+mn-lt"/>
                        </a:rPr>
                        <a:t>​</a:t>
                      </a:r>
                    </a:p>
                  </a:txBody>
                  <a:tcPr anchor="b">
                    <a:solidFill>
                      <a:schemeClr val="bg1"/>
                    </a:solidFill>
                  </a:tcPr>
                </a:tc>
                <a:extLst>
                  <a:ext uri="{0D108BD9-81ED-4DB2-BD59-A6C34878D82A}">
                    <a16:rowId xmlns:a16="http://schemas.microsoft.com/office/drawing/2014/main" val="631283995"/>
                  </a:ext>
                </a:extLst>
              </a:tr>
              <a:tr h="210702">
                <a:tc vMerge="1">
                  <a:txBody>
                    <a:bodyPr/>
                    <a:lstStyle/>
                    <a:p>
                      <a:endParaRPr lang="en-IN"/>
                    </a:p>
                  </a:txBody>
                  <a:tcPr/>
                </a:tc>
                <a:tc>
                  <a:txBody>
                    <a:bodyPr/>
                    <a:lstStyle/>
                    <a:p>
                      <a:pPr algn="l" fontAlgn="base"/>
                      <a:r>
                        <a:rPr lang="en-IN" sz="1000" b="0" i="0" u="none" strike="noStrike">
                          <a:solidFill>
                            <a:srgbClr val="000000"/>
                          </a:solidFill>
                          <a:effectLst/>
                          <a:latin typeface="+mn-lt"/>
                        </a:rPr>
                        <a:t>Revlimid</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a:solidFill>
                            <a:srgbClr val="000000"/>
                          </a:solidFill>
                          <a:effectLst/>
                          <a:latin typeface="+mn-lt"/>
                        </a:rPr>
                        <a:t>Lenalidomide</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a:solidFill>
                            <a:srgbClr val="000000"/>
                          </a:solidFill>
                          <a:effectLst/>
                          <a:latin typeface="+mn-lt"/>
                        </a:rPr>
                        <a:t>Cancer/Multiple Myeloma</a:t>
                      </a:r>
                      <a:r>
                        <a:rPr lang="en-IN" sz="1000" b="0" i="0">
                          <a:solidFill>
                            <a:srgbClr val="000000"/>
                          </a:solidFill>
                          <a:effectLst/>
                          <a:latin typeface="+mn-lt"/>
                        </a:rPr>
                        <a:t>​</a:t>
                      </a:r>
                    </a:p>
                  </a:txBody>
                  <a:tcPr anchor="b">
                    <a:solidFill>
                      <a:schemeClr val="bg1"/>
                    </a:solidFill>
                  </a:tcPr>
                </a:tc>
                <a:extLst>
                  <a:ext uri="{0D108BD9-81ED-4DB2-BD59-A6C34878D82A}">
                    <a16:rowId xmlns:a16="http://schemas.microsoft.com/office/drawing/2014/main" val="2292465751"/>
                  </a:ext>
                </a:extLst>
              </a:tr>
              <a:tr h="210702">
                <a:tc vMerge="1">
                  <a:txBody>
                    <a:bodyPr/>
                    <a:lstStyle/>
                    <a:p>
                      <a:endParaRPr lang="en-IN"/>
                    </a:p>
                  </a:txBody>
                  <a:tcPr/>
                </a:tc>
                <a:tc>
                  <a:txBody>
                    <a:bodyPr/>
                    <a:lstStyle/>
                    <a:p>
                      <a:pPr algn="l" fontAlgn="base"/>
                      <a:r>
                        <a:rPr lang="en-IN" sz="1000" b="0" i="0" u="none" strike="noStrike">
                          <a:solidFill>
                            <a:srgbClr val="000000"/>
                          </a:solidFill>
                          <a:effectLst/>
                          <a:latin typeface="+mn-lt"/>
                        </a:rPr>
                        <a:t>Afinitor</a:t>
                      </a:r>
                      <a:r>
                        <a:rPr lang="en-IN" sz="1000" b="0" i="0">
                          <a:solidFill>
                            <a:srgbClr val="000000"/>
                          </a:solidFill>
                          <a:effectLst/>
                          <a:latin typeface="+mn-lt"/>
                        </a:rPr>
                        <a:t>​ (10 mg) </a:t>
                      </a:r>
                    </a:p>
                  </a:txBody>
                  <a:tcPr anchor="b">
                    <a:solidFill>
                      <a:schemeClr val="bg1"/>
                    </a:solidFill>
                  </a:tcPr>
                </a:tc>
                <a:tc>
                  <a:txBody>
                    <a:bodyPr/>
                    <a:lstStyle/>
                    <a:p>
                      <a:pPr algn="l" fontAlgn="base"/>
                      <a:r>
                        <a:rPr lang="en-IN" sz="1000" b="0" i="0" u="none" strike="noStrike">
                          <a:solidFill>
                            <a:srgbClr val="000000"/>
                          </a:solidFill>
                          <a:effectLst/>
                          <a:latin typeface="+mn-lt"/>
                        </a:rPr>
                        <a:t>Everolimus (higher strength)</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a:solidFill>
                            <a:srgbClr val="000000"/>
                          </a:solidFill>
                          <a:effectLst/>
                          <a:latin typeface="+mn-lt"/>
                        </a:rPr>
                        <a:t>Cancer/Breast</a:t>
                      </a:r>
                      <a:r>
                        <a:rPr lang="en-IN" sz="1000" b="0" i="0">
                          <a:solidFill>
                            <a:srgbClr val="000000"/>
                          </a:solidFill>
                          <a:effectLst/>
                          <a:latin typeface="+mn-lt"/>
                        </a:rPr>
                        <a:t>​</a:t>
                      </a:r>
                    </a:p>
                  </a:txBody>
                  <a:tcPr anchor="b">
                    <a:solidFill>
                      <a:schemeClr val="bg1"/>
                    </a:solidFill>
                  </a:tcPr>
                </a:tc>
                <a:extLst>
                  <a:ext uri="{0D108BD9-81ED-4DB2-BD59-A6C34878D82A}">
                    <a16:rowId xmlns:a16="http://schemas.microsoft.com/office/drawing/2014/main" val="2422675553"/>
                  </a:ext>
                </a:extLst>
              </a:tr>
              <a:tr h="210702">
                <a:tc vMerge="1">
                  <a:txBody>
                    <a:bodyPr/>
                    <a:lstStyle/>
                    <a:p>
                      <a:endParaRPr lang="en-IN"/>
                    </a:p>
                  </a:txBody>
                  <a:tcPr/>
                </a:tc>
                <a:tc>
                  <a:txBody>
                    <a:bodyPr/>
                    <a:lstStyle/>
                    <a:p>
                      <a:pPr algn="l" fontAlgn="base"/>
                      <a:r>
                        <a:rPr lang="en-US" sz="1000" b="0" i="0" u="none" strike="noStrike">
                          <a:solidFill>
                            <a:srgbClr val="000000"/>
                          </a:solidFill>
                          <a:effectLst/>
                          <a:latin typeface="+mn-lt"/>
                        </a:rPr>
                        <a:t>Zortess</a:t>
                      </a:r>
                      <a:r>
                        <a:rPr lang="en-US" sz="1000" b="0" i="0">
                          <a:solidFill>
                            <a:srgbClr val="000000"/>
                          </a:solidFill>
                          <a:effectLst/>
                          <a:latin typeface="+mn-lt"/>
                        </a:rPr>
                        <a:t>​</a:t>
                      </a:r>
                    </a:p>
                  </a:txBody>
                  <a:tcPr anchor="b">
                    <a:solidFill>
                      <a:schemeClr val="bg1"/>
                    </a:solidFill>
                  </a:tcPr>
                </a:tc>
                <a:tc>
                  <a:txBody>
                    <a:bodyPr/>
                    <a:lstStyle/>
                    <a:p>
                      <a:pPr algn="l" fontAlgn="base"/>
                      <a:r>
                        <a:rPr lang="en-US" sz="1000" b="0" i="0" u="none" strike="noStrike">
                          <a:solidFill>
                            <a:srgbClr val="000000"/>
                          </a:solidFill>
                          <a:effectLst/>
                          <a:latin typeface="+mn-lt"/>
                        </a:rPr>
                        <a:t>Everolimus (lower strength)</a:t>
                      </a:r>
                      <a:r>
                        <a:rPr lang="en-US" sz="1000" b="0" i="0">
                          <a:solidFill>
                            <a:srgbClr val="000000"/>
                          </a:solidFill>
                          <a:effectLst/>
                          <a:latin typeface="+mn-lt"/>
                        </a:rPr>
                        <a:t>​</a:t>
                      </a:r>
                    </a:p>
                  </a:txBody>
                  <a:tcPr anchor="b">
                    <a:solidFill>
                      <a:schemeClr val="bg1"/>
                    </a:solidFill>
                  </a:tcPr>
                </a:tc>
                <a:tc>
                  <a:txBody>
                    <a:bodyPr/>
                    <a:lstStyle/>
                    <a:p>
                      <a:pPr algn="l" fontAlgn="base"/>
                      <a:r>
                        <a:rPr lang="en-US" sz="1000" b="0" i="0" u="none" strike="noStrike">
                          <a:solidFill>
                            <a:srgbClr val="000000"/>
                          </a:solidFill>
                          <a:effectLst/>
                          <a:latin typeface="+mn-lt"/>
                        </a:rPr>
                        <a:t>ImmuneSupression/OrganTransplant</a:t>
                      </a:r>
                      <a:r>
                        <a:rPr lang="en-US" sz="1000" b="0" i="0">
                          <a:solidFill>
                            <a:srgbClr val="000000"/>
                          </a:solidFill>
                          <a:effectLst/>
                          <a:latin typeface="+mn-lt"/>
                        </a:rPr>
                        <a:t>​</a:t>
                      </a:r>
                    </a:p>
                  </a:txBody>
                  <a:tcPr anchor="b">
                    <a:solidFill>
                      <a:schemeClr val="bg1"/>
                    </a:solidFill>
                  </a:tcPr>
                </a:tc>
                <a:extLst>
                  <a:ext uri="{0D108BD9-81ED-4DB2-BD59-A6C34878D82A}">
                    <a16:rowId xmlns:a16="http://schemas.microsoft.com/office/drawing/2014/main" val="1359238919"/>
                  </a:ext>
                </a:extLst>
              </a:tr>
              <a:tr h="210702">
                <a:tc vMerge="1">
                  <a:txBody>
                    <a:bodyPr/>
                    <a:lstStyle/>
                    <a:p>
                      <a:endParaRPr lang="en-IN"/>
                    </a:p>
                  </a:txBody>
                  <a:tcPr/>
                </a:tc>
                <a:tc>
                  <a:txBody>
                    <a:bodyPr/>
                    <a:lstStyle/>
                    <a:p>
                      <a:pPr algn="l" fontAlgn="auto"/>
                      <a:r>
                        <a:rPr lang="en-IN" sz="1000" b="0" i="0" u="none" strike="noStrike">
                          <a:solidFill>
                            <a:srgbClr val="000000"/>
                          </a:solidFill>
                          <a:effectLst/>
                          <a:latin typeface="+mn-lt"/>
                        </a:rPr>
                        <a:t>​Aubagio</a:t>
                      </a:r>
                      <a:r>
                        <a:rPr lang="en-IN" sz="1000" b="0" i="0">
                          <a:solidFill>
                            <a:srgbClr val="000000"/>
                          </a:solidFill>
                          <a:effectLst/>
                          <a:latin typeface="+mn-lt"/>
                        </a:rPr>
                        <a:t>​</a:t>
                      </a:r>
                    </a:p>
                  </a:txBody>
                  <a:tcPr anchor="b">
                    <a:solidFill>
                      <a:schemeClr val="bg1"/>
                    </a:solidFill>
                  </a:tcPr>
                </a:tc>
                <a:tc>
                  <a:txBody>
                    <a:bodyPr/>
                    <a:lstStyle/>
                    <a:p>
                      <a:pPr algn="l" fontAlgn="base"/>
                      <a:r>
                        <a:rPr lang="en-US" sz="1000" b="0" i="0" u="none" strike="noStrike">
                          <a:solidFill>
                            <a:srgbClr val="000000"/>
                          </a:solidFill>
                          <a:effectLst/>
                          <a:latin typeface="+mn-lt"/>
                        </a:rPr>
                        <a:t>Teriflunomide</a:t>
                      </a:r>
                      <a:r>
                        <a:rPr lang="en-US" sz="1000" b="0" i="0">
                          <a:solidFill>
                            <a:srgbClr val="000000"/>
                          </a:solidFill>
                          <a:effectLst/>
                          <a:latin typeface="+mn-lt"/>
                        </a:rPr>
                        <a:t>​</a:t>
                      </a:r>
                    </a:p>
                  </a:txBody>
                  <a:tcPr anchor="b">
                    <a:solidFill>
                      <a:schemeClr val="bg1"/>
                    </a:solidFill>
                  </a:tcPr>
                </a:tc>
                <a:tc>
                  <a:txBody>
                    <a:bodyPr/>
                    <a:lstStyle/>
                    <a:p>
                      <a:pPr algn="l" fontAlgn="base"/>
                      <a:r>
                        <a:rPr lang="en-US" sz="1000" b="0" i="0" u="none" strike="noStrike">
                          <a:solidFill>
                            <a:srgbClr val="000000"/>
                          </a:solidFill>
                          <a:effectLst/>
                          <a:latin typeface="+mn-lt"/>
                        </a:rPr>
                        <a:t>CNS/Multiple Sclerosis</a:t>
                      </a:r>
                      <a:r>
                        <a:rPr lang="en-US" sz="1000" b="0" i="0">
                          <a:solidFill>
                            <a:srgbClr val="000000"/>
                          </a:solidFill>
                          <a:effectLst/>
                          <a:latin typeface="+mn-lt"/>
                        </a:rPr>
                        <a:t>​</a:t>
                      </a:r>
                    </a:p>
                  </a:txBody>
                  <a:tcPr anchor="b">
                    <a:solidFill>
                      <a:schemeClr val="bg1"/>
                    </a:solidFill>
                  </a:tcPr>
                </a:tc>
                <a:extLst>
                  <a:ext uri="{0D108BD9-81ED-4DB2-BD59-A6C34878D82A}">
                    <a16:rowId xmlns:a16="http://schemas.microsoft.com/office/drawing/2014/main" val="3643922545"/>
                  </a:ext>
                </a:extLst>
              </a:tr>
              <a:tr h="210702">
                <a:tc vMerge="1">
                  <a:txBody>
                    <a:bodyPr/>
                    <a:lstStyle/>
                    <a:p>
                      <a:endParaRPr lang="en-IN"/>
                    </a:p>
                  </a:txBody>
                  <a:tcPr/>
                </a:tc>
                <a:tc>
                  <a:txBody>
                    <a:bodyPr/>
                    <a:lstStyle/>
                    <a:p>
                      <a:pPr algn="l" fontAlgn="base"/>
                      <a:r>
                        <a:rPr lang="en-IN" sz="1000" b="0" i="0" u="none" strike="noStrike">
                          <a:solidFill>
                            <a:srgbClr val="000000"/>
                          </a:solidFill>
                          <a:effectLst/>
                          <a:latin typeface="+mn-lt"/>
                        </a:rPr>
                        <a:t>Kyprolis</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a:solidFill>
                            <a:srgbClr val="000000"/>
                          </a:solidFill>
                          <a:effectLst/>
                          <a:latin typeface="+mn-lt"/>
                        </a:rPr>
                        <a:t>Carfilzomib</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a:solidFill>
                            <a:srgbClr val="000000"/>
                          </a:solidFill>
                          <a:effectLst/>
                          <a:latin typeface="+mn-lt"/>
                        </a:rPr>
                        <a:t>Cancer/Multiple Myeloma</a:t>
                      </a:r>
                      <a:r>
                        <a:rPr lang="en-IN" sz="1000" b="0" i="0">
                          <a:solidFill>
                            <a:srgbClr val="000000"/>
                          </a:solidFill>
                          <a:effectLst/>
                          <a:latin typeface="+mn-lt"/>
                        </a:rPr>
                        <a:t>​</a:t>
                      </a:r>
                    </a:p>
                  </a:txBody>
                  <a:tcPr anchor="b">
                    <a:solidFill>
                      <a:schemeClr val="bg1"/>
                    </a:solidFill>
                  </a:tcPr>
                </a:tc>
                <a:extLst>
                  <a:ext uri="{0D108BD9-81ED-4DB2-BD59-A6C34878D82A}">
                    <a16:rowId xmlns:a16="http://schemas.microsoft.com/office/drawing/2014/main" val="1538792168"/>
                  </a:ext>
                </a:extLst>
              </a:tr>
              <a:tr h="222408">
                <a:tc vMerge="1">
                  <a:txBody>
                    <a:bodyPr/>
                    <a:lstStyle/>
                    <a:p>
                      <a:endParaRPr lang="en-IN"/>
                    </a:p>
                  </a:txBody>
                  <a:tcPr/>
                </a:tc>
                <a:tc>
                  <a:txBody>
                    <a:bodyPr/>
                    <a:lstStyle/>
                    <a:p>
                      <a:pPr algn="l" fontAlgn="base"/>
                      <a:r>
                        <a:rPr lang="en-IN" sz="1100" b="0" i="0" u="none" strike="noStrike">
                          <a:solidFill>
                            <a:srgbClr val="000000"/>
                          </a:solidFill>
                          <a:effectLst/>
                          <a:latin typeface="+mn-lt"/>
                        </a:rPr>
                        <a:t>Pomalyst</a:t>
                      </a:r>
                      <a:r>
                        <a:rPr lang="en-IN" sz="1100" b="0" i="0">
                          <a:solidFill>
                            <a:srgbClr val="000000"/>
                          </a:solidFill>
                          <a:effectLst/>
                          <a:latin typeface="+mn-lt"/>
                        </a:rPr>
                        <a:t>​</a:t>
                      </a:r>
                    </a:p>
                  </a:txBody>
                  <a:tcPr anchor="b">
                    <a:solidFill>
                      <a:schemeClr val="bg1"/>
                    </a:solidFill>
                  </a:tcPr>
                </a:tc>
                <a:tc>
                  <a:txBody>
                    <a:bodyPr/>
                    <a:lstStyle/>
                    <a:p>
                      <a:pPr algn="l" fontAlgn="base"/>
                      <a:r>
                        <a:rPr lang="en-IN" sz="1100" b="0" i="0" u="none" strike="noStrike">
                          <a:solidFill>
                            <a:srgbClr val="000000"/>
                          </a:solidFill>
                          <a:effectLst/>
                          <a:latin typeface="+mn-lt"/>
                        </a:rPr>
                        <a:t>Pomalidomide</a:t>
                      </a:r>
                      <a:r>
                        <a:rPr lang="en-IN" sz="1100" b="0" i="0">
                          <a:solidFill>
                            <a:srgbClr val="000000"/>
                          </a:solidFill>
                          <a:effectLst/>
                          <a:latin typeface="+mn-lt"/>
                        </a:rPr>
                        <a:t>​</a:t>
                      </a:r>
                    </a:p>
                  </a:txBody>
                  <a:tcPr anchor="b">
                    <a:solidFill>
                      <a:schemeClr val="bg1"/>
                    </a:solidFill>
                  </a:tcPr>
                </a:tc>
                <a:tc>
                  <a:txBody>
                    <a:bodyPr/>
                    <a:lstStyle/>
                    <a:p>
                      <a:pPr algn="l" fontAlgn="base"/>
                      <a:r>
                        <a:rPr lang="en-IN" sz="1100" b="0" i="0" u="none" strike="noStrike">
                          <a:solidFill>
                            <a:srgbClr val="000000"/>
                          </a:solidFill>
                          <a:effectLst/>
                          <a:latin typeface="+mn-lt"/>
                        </a:rPr>
                        <a:t>Cancer/Multiple Myeloma</a:t>
                      </a:r>
                      <a:r>
                        <a:rPr lang="en-IN" sz="1100" b="0" i="0">
                          <a:solidFill>
                            <a:srgbClr val="000000"/>
                          </a:solidFill>
                          <a:effectLst/>
                          <a:latin typeface="+mn-lt"/>
                        </a:rPr>
                        <a:t>​</a:t>
                      </a:r>
                    </a:p>
                  </a:txBody>
                  <a:tcPr anchor="b">
                    <a:solidFill>
                      <a:schemeClr val="bg1"/>
                    </a:solidFill>
                  </a:tcPr>
                </a:tc>
                <a:extLst>
                  <a:ext uri="{0D108BD9-81ED-4DB2-BD59-A6C34878D82A}">
                    <a16:rowId xmlns:a16="http://schemas.microsoft.com/office/drawing/2014/main" val="1902186073"/>
                  </a:ext>
                </a:extLst>
              </a:tr>
              <a:tr h="210702">
                <a:tc vMerge="1">
                  <a:txBody>
                    <a:bodyPr/>
                    <a:lstStyle/>
                    <a:p>
                      <a:endParaRPr lang="en-IN"/>
                    </a:p>
                  </a:txBody>
                  <a:tcPr/>
                </a:tc>
                <a:tc>
                  <a:txBody>
                    <a:bodyPr/>
                    <a:lstStyle/>
                    <a:p>
                      <a:pPr algn="l" fontAlgn="base"/>
                      <a:r>
                        <a:rPr lang="en-IN" sz="1000" b="0" i="0" u="none" strike="noStrike">
                          <a:solidFill>
                            <a:srgbClr val="000000"/>
                          </a:solidFill>
                          <a:effectLst/>
                          <a:latin typeface="+mn-lt"/>
                        </a:rPr>
                        <a:t>Sovaldi</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a:solidFill>
                            <a:srgbClr val="000000"/>
                          </a:solidFill>
                          <a:effectLst/>
                          <a:latin typeface="+mn-lt"/>
                        </a:rPr>
                        <a:t>Sofosbuvir</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a:solidFill>
                            <a:srgbClr val="000000"/>
                          </a:solidFill>
                          <a:effectLst/>
                          <a:latin typeface="+mn-lt"/>
                        </a:rPr>
                        <a:t>Anti-Viral / Hep C</a:t>
                      </a:r>
                      <a:r>
                        <a:rPr lang="en-IN" sz="1000" b="0" i="0">
                          <a:solidFill>
                            <a:srgbClr val="000000"/>
                          </a:solidFill>
                          <a:effectLst/>
                          <a:latin typeface="+mn-lt"/>
                        </a:rPr>
                        <a:t>​</a:t>
                      </a:r>
                    </a:p>
                  </a:txBody>
                  <a:tcPr anchor="b">
                    <a:solidFill>
                      <a:schemeClr val="bg1"/>
                    </a:solidFill>
                  </a:tcPr>
                </a:tc>
                <a:extLst>
                  <a:ext uri="{0D108BD9-81ED-4DB2-BD59-A6C34878D82A}">
                    <a16:rowId xmlns:a16="http://schemas.microsoft.com/office/drawing/2014/main" val="1129608782"/>
                  </a:ext>
                </a:extLst>
              </a:tr>
              <a:tr h="210702">
                <a:tc vMerge="1">
                  <a:txBody>
                    <a:bodyPr/>
                    <a:lstStyle/>
                    <a:p>
                      <a:endParaRPr lang="en-IN"/>
                    </a:p>
                  </a:txBody>
                  <a:tcPr/>
                </a:tc>
                <a:tc>
                  <a:txBody>
                    <a:bodyPr/>
                    <a:lstStyle/>
                    <a:p>
                      <a:pPr algn="l" fontAlgn="base"/>
                      <a:r>
                        <a:rPr lang="en-IN" sz="1000" b="0" i="0" u="none" strike="noStrike">
                          <a:solidFill>
                            <a:srgbClr val="000000"/>
                          </a:solidFill>
                          <a:effectLst/>
                          <a:latin typeface="+mn-lt"/>
                        </a:rPr>
                        <a:t>Ibruvica </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a:solidFill>
                            <a:srgbClr val="000000"/>
                          </a:solidFill>
                          <a:effectLst/>
                          <a:latin typeface="+mn-lt"/>
                        </a:rPr>
                        <a:t>Ibrutinib </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a:solidFill>
                            <a:srgbClr val="000000"/>
                          </a:solidFill>
                          <a:effectLst/>
                          <a:latin typeface="+mn-lt"/>
                        </a:rPr>
                        <a:t>Cancer/Leukaemia </a:t>
                      </a:r>
                      <a:r>
                        <a:rPr lang="en-IN" sz="1000" b="0" i="0">
                          <a:solidFill>
                            <a:srgbClr val="000000"/>
                          </a:solidFill>
                          <a:effectLst/>
                          <a:latin typeface="+mn-lt"/>
                        </a:rPr>
                        <a:t>​</a:t>
                      </a:r>
                    </a:p>
                  </a:txBody>
                  <a:tcPr anchor="b">
                    <a:solidFill>
                      <a:schemeClr val="bg1"/>
                    </a:solidFill>
                  </a:tcPr>
                </a:tc>
                <a:extLst>
                  <a:ext uri="{0D108BD9-81ED-4DB2-BD59-A6C34878D82A}">
                    <a16:rowId xmlns:a16="http://schemas.microsoft.com/office/drawing/2014/main" val="671719094"/>
                  </a:ext>
                </a:extLst>
              </a:tr>
              <a:tr h="210702">
                <a:tc vMerge="1">
                  <a:txBody>
                    <a:bodyPr/>
                    <a:lstStyle/>
                    <a:p>
                      <a:endParaRPr lang="en-IN"/>
                    </a:p>
                  </a:txBody>
                  <a:tcPr/>
                </a:tc>
                <a:tc>
                  <a:txBody>
                    <a:bodyPr/>
                    <a:lstStyle/>
                    <a:p>
                      <a:pPr algn="l" fontAlgn="base"/>
                      <a:r>
                        <a:rPr lang="en-IN" sz="1000" b="0" i="0" u="none" strike="noStrike">
                          <a:solidFill>
                            <a:srgbClr val="000000"/>
                          </a:solidFill>
                          <a:effectLst/>
                          <a:latin typeface="+mn-lt"/>
                        </a:rPr>
                        <a:t>Lonsurf</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a:solidFill>
                            <a:srgbClr val="000000"/>
                          </a:solidFill>
                          <a:effectLst/>
                          <a:latin typeface="+mn-lt"/>
                        </a:rPr>
                        <a:t>Trifluridine/Tipracil</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a:solidFill>
                            <a:srgbClr val="000000"/>
                          </a:solidFill>
                          <a:effectLst/>
                          <a:latin typeface="+mn-lt"/>
                        </a:rPr>
                        <a:t>Metastatic colorectal cancer </a:t>
                      </a:r>
                      <a:r>
                        <a:rPr lang="en-IN" sz="1000" b="0" i="0">
                          <a:solidFill>
                            <a:srgbClr val="000000"/>
                          </a:solidFill>
                          <a:effectLst/>
                          <a:latin typeface="+mn-lt"/>
                        </a:rPr>
                        <a:t>​</a:t>
                      </a:r>
                    </a:p>
                  </a:txBody>
                  <a:tcPr anchor="b">
                    <a:solidFill>
                      <a:schemeClr val="bg1"/>
                    </a:solidFill>
                  </a:tcPr>
                </a:tc>
                <a:extLst>
                  <a:ext uri="{0D108BD9-81ED-4DB2-BD59-A6C34878D82A}">
                    <a16:rowId xmlns:a16="http://schemas.microsoft.com/office/drawing/2014/main" val="3862686172"/>
                  </a:ext>
                </a:extLst>
              </a:tr>
              <a:tr h="210702">
                <a:tc vMerge="1">
                  <a:txBody>
                    <a:bodyPr/>
                    <a:lstStyle/>
                    <a:p>
                      <a:endParaRPr lang="en-IN"/>
                    </a:p>
                  </a:txBody>
                  <a:tcPr/>
                </a:tc>
                <a:tc>
                  <a:txBody>
                    <a:bodyPr/>
                    <a:lstStyle/>
                    <a:p>
                      <a:pPr algn="l" fontAlgn="base"/>
                      <a:r>
                        <a:rPr lang="en-IN" sz="1000" b="0" i="0" u="none" strike="noStrike">
                          <a:solidFill>
                            <a:srgbClr val="000000"/>
                          </a:solidFill>
                          <a:effectLst/>
                          <a:latin typeface="+mn-lt"/>
                        </a:rPr>
                        <a:t>TracleerTFOS</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err="1">
                          <a:solidFill>
                            <a:srgbClr val="000000"/>
                          </a:solidFill>
                          <a:effectLst/>
                          <a:latin typeface="+mn-lt"/>
                        </a:rPr>
                        <a:t>Bosentan</a:t>
                      </a:r>
                      <a:r>
                        <a:rPr lang="en-IN" sz="1000" b="0" i="0">
                          <a:solidFill>
                            <a:srgbClr val="000000"/>
                          </a:solidFill>
                          <a:effectLst/>
                          <a:latin typeface="+mn-lt"/>
                        </a:rPr>
                        <a:t>​</a:t>
                      </a:r>
                    </a:p>
                  </a:txBody>
                  <a:tcPr anchor="b">
                    <a:solidFill>
                      <a:schemeClr val="bg1"/>
                    </a:solidFill>
                  </a:tcPr>
                </a:tc>
                <a:tc>
                  <a:txBody>
                    <a:bodyPr/>
                    <a:lstStyle/>
                    <a:p>
                      <a:pPr algn="l" fontAlgn="base"/>
                      <a:r>
                        <a:rPr lang="en-IN" sz="1000" b="0" i="0" u="none" strike="noStrike">
                          <a:solidFill>
                            <a:srgbClr val="000000"/>
                          </a:solidFill>
                          <a:effectLst/>
                          <a:latin typeface="+mn-lt"/>
                        </a:rPr>
                        <a:t>Pulmonary Arterial Hypertension</a:t>
                      </a:r>
                      <a:r>
                        <a:rPr lang="en-IN" sz="1000" b="0" i="0">
                          <a:solidFill>
                            <a:srgbClr val="000000"/>
                          </a:solidFill>
                          <a:effectLst/>
                          <a:latin typeface="+mn-lt"/>
                        </a:rPr>
                        <a:t>​</a:t>
                      </a:r>
                    </a:p>
                  </a:txBody>
                  <a:tcPr anchor="b">
                    <a:solidFill>
                      <a:schemeClr val="bg1"/>
                    </a:solidFill>
                  </a:tcPr>
                </a:tc>
                <a:extLst>
                  <a:ext uri="{0D108BD9-81ED-4DB2-BD59-A6C34878D82A}">
                    <a16:rowId xmlns:a16="http://schemas.microsoft.com/office/drawing/2014/main" val="906564439"/>
                  </a:ext>
                </a:extLst>
              </a:tr>
            </a:tbl>
          </a:graphicData>
        </a:graphic>
      </p:graphicFrame>
      <p:sp>
        <p:nvSpPr>
          <p:cNvPr id="5" name="Slide Number Placeholder 4">
            <a:extLst>
              <a:ext uri="{FF2B5EF4-FFF2-40B4-BE49-F238E27FC236}">
                <a16:creationId xmlns:a16="http://schemas.microsoft.com/office/drawing/2014/main" id="{1DC5E791-5DD0-4473-9254-DD2F36177CFC}"/>
              </a:ext>
            </a:extLst>
          </p:cNvPr>
          <p:cNvSpPr>
            <a:spLocks noGrp="1"/>
          </p:cNvSpPr>
          <p:nvPr>
            <p:ph type="sldNum" sz="quarter" idx="12"/>
          </p:nvPr>
        </p:nvSpPr>
        <p:spPr>
          <a:xfrm>
            <a:off x="11493671" y="6402659"/>
            <a:ext cx="683339" cy="365125"/>
          </a:xfrm>
        </p:spPr>
        <p:txBody>
          <a:bodyPr/>
          <a:lstStyle/>
          <a:p>
            <a:fld id="{E6326F5E-F4A6-44DA-936F-1572DDFAB83B}" type="slidenum">
              <a:rPr lang="en-IN" sz="1100" smtClean="0">
                <a:solidFill>
                  <a:schemeClr val="bg1"/>
                </a:solidFill>
              </a:rPr>
              <a:t>6</a:t>
            </a:fld>
            <a:endParaRPr lang="en-IN" sz="110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70EA63C-8FD0-4F9F-9AB8-80EF053FF987}"/>
              </a:ext>
            </a:extLst>
          </p:cNvPr>
          <p:cNvSpPr txBox="1"/>
          <p:nvPr/>
        </p:nvSpPr>
        <p:spPr>
          <a:xfrm>
            <a:off x="472338" y="3286134"/>
            <a:ext cx="6633856" cy="2862322"/>
          </a:xfrm>
          <a:prstGeom prst="rect">
            <a:avLst/>
          </a:prstGeom>
          <a:solidFill>
            <a:srgbClr val="2E83C3"/>
          </a:solidFill>
        </p:spPr>
        <p:txBody>
          <a:bodyPr wrap="square" rtlCol="0">
            <a:spAutoFit/>
          </a:bodyPr>
          <a:lstStyle/>
          <a:p>
            <a:endParaRPr lang="en-IN" b="1">
              <a:solidFill>
                <a:schemeClr val="bg1"/>
              </a:solidFill>
              <a:cs typeface="Times New Roman" panose="02020603050405020304" pitchFamily="18" charset="0"/>
            </a:endParaRPr>
          </a:p>
          <a:p>
            <a:endParaRPr lang="en-IN" b="1">
              <a:solidFill>
                <a:schemeClr val="bg1"/>
              </a:solidFill>
              <a:cs typeface="Times New Roman" panose="02020603050405020304" pitchFamily="18" charset="0"/>
            </a:endParaRPr>
          </a:p>
          <a:p>
            <a:endParaRPr lang="en-IN" b="1">
              <a:solidFill>
                <a:schemeClr val="bg1"/>
              </a:solidFill>
              <a:cs typeface="Times New Roman" panose="02020603050405020304" pitchFamily="18" charset="0"/>
            </a:endParaRPr>
          </a:p>
          <a:p>
            <a:endParaRPr lang="en-IN" b="1">
              <a:solidFill>
                <a:schemeClr val="bg1"/>
              </a:solidFill>
              <a:cs typeface="Times New Roman" panose="02020603050405020304" pitchFamily="18" charset="0"/>
            </a:endParaRPr>
          </a:p>
          <a:p>
            <a:r>
              <a:rPr lang="en-IN" b="1">
                <a:solidFill>
                  <a:schemeClr val="bg1"/>
                </a:solidFill>
                <a:cs typeface="Times New Roman" panose="02020603050405020304" pitchFamily="18" charset="0"/>
              </a:rPr>
              <a:t>STRONG POSITION IN </a:t>
            </a:r>
          </a:p>
          <a:p>
            <a:r>
              <a:rPr lang="en-IN" b="1">
                <a:solidFill>
                  <a:schemeClr val="bg1"/>
                </a:solidFill>
                <a:cs typeface="Times New Roman" panose="02020603050405020304" pitchFamily="18" charset="0"/>
              </a:rPr>
              <a:t>ONCOLOGY AND </a:t>
            </a:r>
          </a:p>
          <a:p>
            <a:r>
              <a:rPr lang="en-IN" b="1">
                <a:solidFill>
                  <a:schemeClr val="bg1"/>
                </a:solidFill>
                <a:cs typeface="Times New Roman" panose="02020603050405020304" pitchFamily="18" charset="0"/>
              </a:rPr>
              <a:t>HEPATITIS-C DOMAINS</a:t>
            </a:r>
          </a:p>
          <a:p>
            <a:endParaRPr lang="en-IN" b="1">
              <a:solidFill>
                <a:schemeClr val="bg1"/>
              </a:solidFill>
              <a:cs typeface="Times New Roman" panose="02020603050405020304" pitchFamily="18" charset="0"/>
            </a:endParaRPr>
          </a:p>
          <a:p>
            <a:endParaRPr lang="en-IN" b="1">
              <a:solidFill>
                <a:schemeClr val="bg1"/>
              </a:solidFill>
              <a:cs typeface="Times New Roman" panose="02020603050405020304" pitchFamily="18" charset="0"/>
            </a:endParaRPr>
          </a:p>
          <a:p>
            <a:endParaRPr lang="en-IN">
              <a:solidFill>
                <a:schemeClr val="bg1"/>
              </a:solidFill>
              <a:cs typeface="Times New Roman" panose="02020603050405020304" pitchFamily="18" charset="0"/>
            </a:endParaRPr>
          </a:p>
        </p:txBody>
      </p:sp>
      <p:sp>
        <p:nvSpPr>
          <p:cNvPr id="2" name="Title 1">
            <a:extLst>
              <a:ext uri="{FF2B5EF4-FFF2-40B4-BE49-F238E27FC236}">
                <a16:creationId xmlns:a16="http://schemas.microsoft.com/office/drawing/2014/main" id="{121A6ACE-0887-4CF7-9A3E-BCE01DB7E70D}"/>
              </a:ext>
            </a:extLst>
          </p:cNvPr>
          <p:cNvSpPr>
            <a:spLocks noGrp="1"/>
          </p:cNvSpPr>
          <p:nvPr>
            <p:ph type="title"/>
          </p:nvPr>
        </p:nvSpPr>
        <p:spPr>
          <a:xfrm>
            <a:off x="1498" y="-6277"/>
            <a:ext cx="10692000" cy="720000"/>
          </a:xfrm>
          <a:solidFill>
            <a:srgbClr val="2E3192"/>
          </a:solidFill>
        </p:spPr>
        <p:txBody>
          <a:bodyPr anchor="ctr">
            <a:noAutofit/>
          </a:bodyPr>
          <a:lstStyle/>
          <a:p>
            <a:r>
              <a:rPr lang="en-US" sz="2800">
                <a:solidFill>
                  <a:schemeClr val="bg1"/>
                </a:solidFill>
              </a:rPr>
              <a:t>STRONG GROWTH IN DOMESTIC BUSINESS</a:t>
            </a:r>
            <a:endParaRPr lang="en-IN" sz="2800">
              <a:solidFill>
                <a:schemeClr val="bg1"/>
              </a:solidFill>
            </a:endParaRPr>
          </a:p>
        </p:txBody>
      </p:sp>
      <p:sp>
        <p:nvSpPr>
          <p:cNvPr id="10" name="TextBox 9">
            <a:extLst>
              <a:ext uri="{FF2B5EF4-FFF2-40B4-BE49-F238E27FC236}">
                <a16:creationId xmlns:a16="http://schemas.microsoft.com/office/drawing/2014/main" id="{01884932-0F0E-4DF5-8DC6-843FDF74FB05}"/>
              </a:ext>
            </a:extLst>
          </p:cNvPr>
          <p:cNvSpPr txBox="1"/>
          <p:nvPr/>
        </p:nvSpPr>
        <p:spPr>
          <a:xfrm>
            <a:off x="7610009" y="893234"/>
            <a:ext cx="4212236" cy="307777"/>
          </a:xfrm>
          <a:prstGeom prst="rect">
            <a:avLst/>
          </a:prstGeom>
          <a:solidFill>
            <a:srgbClr val="2E83C3"/>
          </a:solidFill>
        </p:spPr>
        <p:txBody>
          <a:bodyPr wrap="square" lIns="91440" tIns="45720" rIns="91440" bIns="45720" rtlCol="0" anchor="t">
            <a:spAutoFit/>
          </a:bodyPr>
          <a:lstStyle/>
          <a:p>
            <a:pPr algn="ctr"/>
            <a:r>
              <a:rPr lang="en-US" sz="1400" b="1">
                <a:solidFill>
                  <a:schemeClr val="bg1"/>
                </a:solidFill>
                <a:cs typeface="Times New Roman"/>
              </a:rPr>
              <a:t>DOMESTIC FORMULATION SALES</a:t>
            </a:r>
            <a:r>
              <a:rPr lang="en-US" sz="1400" baseline="30000">
                <a:solidFill>
                  <a:schemeClr val="bg1"/>
                </a:solidFill>
                <a:ea typeface="+mn-lt"/>
                <a:cs typeface="+mn-lt"/>
              </a:rPr>
              <a:t>(1) </a:t>
            </a:r>
            <a:r>
              <a:rPr lang="en-US" sz="1400">
                <a:solidFill>
                  <a:schemeClr val="bg1"/>
                </a:solidFill>
                <a:ea typeface="+mn-lt"/>
                <a:cs typeface="+mn-lt"/>
              </a:rPr>
              <a:t>₹ </a:t>
            </a:r>
            <a:r>
              <a:rPr lang="en-US" sz="1400" err="1">
                <a:solidFill>
                  <a:schemeClr val="bg1"/>
                </a:solidFill>
                <a:ea typeface="+mn-lt"/>
                <a:cs typeface="+mn-lt"/>
              </a:rPr>
              <a:t>mn</a:t>
            </a:r>
            <a:endParaRPr lang="en-IN" sz="1400" b="1">
              <a:solidFill>
                <a:schemeClr val="bg1"/>
              </a:solidFill>
              <a:cs typeface="Times New Roman" panose="02020603050405020304" pitchFamily="18" charset="0"/>
            </a:endParaRPr>
          </a:p>
        </p:txBody>
      </p:sp>
      <p:sp>
        <p:nvSpPr>
          <p:cNvPr id="11" name="TextBox 10">
            <a:extLst>
              <a:ext uri="{FF2B5EF4-FFF2-40B4-BE49-F238E27FC236}">
                <a16:creationId xmlns:a16="http://schemas.microsoft.com/office/drawing/2014/main" id="{6F63CEC6-F5B6-4359-9696-C5433B709CDD}"/>
              </a:ext>
            </a:extLst>
          </p:cNvPr>
          <p:cNvSpPr txBox="1"/>
          <p:nvPr/>
        </p:nvSpPr>
        <p:spPr>
          <a:xfrm>
            <a:off x="472339" y="891399"/>
            <a:ext cx="6633856" cy="307777"/>
          </a:xfrm>
          <a:prstGeom prst="rect">
            <a:avLst/>
          </a:prstGeom>
          <a:solidFill>
            <a:srgbClr val="2E83C3"/>
          </a:solidFill>
        </p:spPr>
        <p:txBody>
          <a:bodyPr wrap="square" rtlCol="0" anchor="ctr">
            <a:spAutoFit/>
          </a:bodyPr>
          <a:lstStyle/>
          <a:p>
            <a:pPr algn="ctr"/>
            <a:r>
              <a:rPr lang="en-US" sz="1400" b="1">
                <a:solidFill>
                  <a:schemeClr val="bg1"/>
                </a:solidFill>
                <a:cs typeface="Times New Roman" panose="02020603050405020304" pitchFamily="18" charset="0"/>
              </a:rPr>
              <a:t>DOMESTIC PRODUCT LAUNCHES IN FY 2021</a:t>
            </a:r>
            <a:endParaRPr lang="en-IN" sz="1400" b="1">
              <a:solidFill>
                <a:schemeClr val="bg1"/>
              </a:solidFill>
              <a:cs typeface="Times New Roman" panose="02020603050405020304" pitchFamily="18" charset="0"/>
            </a:endParaRPr>
          </a:p>
        </p:txBody>
      </p:sp>
      <p:sp>
        <p:nvSpPr>
          <p:cNvPr id="12" name="object 12">
            <a:extLst>
              <a:ext uri="{FF2B5EF4-FFF2-40B4-BE49-F238E27FC236}">
                <a16:creationId xmlns:a16="http://schemas.microsoft.com/office/drawing/2014/main" id="{923C0960-D3AF-404B-9E54-D901308C61B1}"/>
              </a:ext>
            </a:extLst>
          </p:cNvPr>
          <p:cNvSpPr txBox="1"/>
          <p:nvPr/>
        </p:nvSpPr>
        <p:spPr>
          <a:xfrm>
            <a:off x="472339" y="1227356"/>
            <a:ext cx="6633856" cy="1976823"/>
          </a:xfrm>
          <a:prstGeom prst="rect">
            <a:avLst/>
          </a:prstGeom>
          <a:ln>
            <a:solidFill>
              <a:schemeClr val="bg1">
                <a:lumMod val="75000"/>
              </a:schemeClr>
            </a:solidFill>
          </a:ln>
        </p:spPr>
        <p:txBody>
          <a:bodyPr vert="horz" wrap="square" lIns="0" tIns="12065" rIns="0" bIns="0" rtlCol="0" anchor="t">
            <a:spAutoFit/>
          </a:bodyPr>
          <a:lstStyle/>
          <a:p>
            <a:pPr marL="137160" indent="-137160">
              <a:spcBef>
                <a:spcPts val="95"/>
              </a:spcBef>
              <a:buClr>
                <a:srgbClr val="053978"/>
              </a:buClr>
              <a:buSzPct val="60000"/>
              <a:buFont typeface="Wingdings"/>
              <a:buChar char=""/>
              <a:tabLst>
                <a:tab pos="137160" algn="l"/>
              </a:tabLst>
            </a:pPr>
            <a:r>
              <a:rPr lang="en-IN" sz="1100" spc="-5">
                <a:cs typeface="Times New Roman"/>
              </a:rPr>
              <a:t>Launched 10 products during the year</a:t>
            </a:r>
          </a:p>
          <a:p>
            <a:pPr>
              <a:spcBef>
                <a:spcPts val="95"/>
              </a:spcBef>
              <a:buClr>
                <a:srgbClr val="053978"/>
              </a:buClr>
              <a:buSzPct val="60000"/>
              <a:tabLst>
                <a:tab pos="137160" algn="l"/>
              </a:tabLst>
            </a:pPr>
            <a:endParaRPr lang="en-IN" sz="1100" spc="-5">
              <a:cs typeface="Times New Roman"/>
            </a:endParaRPr>
          </a:p>
          <a:p>
            <a:pPr marL="137160" indent="-137160">
              <a:lnSpc>
                <a:spcPct val="100000"/>
              </a:lnSpc>
              <a:spcBef>
                <a:spcPts val="95"/>
              </a:spcBef>
              <a:buClr>
                <a:srgbClr val="053978"/>
              </a:buClr>
              <a:buSzPct val="60000"/>
              <a:buFont typeface="Wingdings"/>
              <a:buChar char=""/>
              <a:tabLst>
                <a:tab pos="137160" algn="l"/>
              </a:tabLst>
            </a:pPr>
            <a:r>
              <a:rPr lang="en-IN" sz="1100" spc="-5">
                <a:cs typeface="Times New Roman"/>
              </a:rPr>
              <a:t>Leading player in branded oncology medicines in India</a:t>
            </a:r>
          </a:p>
          <a:p>
            <a:pPr>
              <a:lnSpc>
                <a:spcPct val="100000"/>
              </a:lnSpc>
              <a:spcBef>
                <a:spcPts val="95"/>
              </a:spcBef>
              <a:buClr>
                <a:srgbClr val="053978"/>
              </a:buClr>
              <a:buSzPct val="60000"/>
              <a:tabLst>
                <a:tab pos="137160" algn="l"/>
              </a:tabLst>
            </a:pPr>
            <a:endParaRPr lang="en-IN" sz="1100" spc="-5">
              <a:cs typeface="Times New Roman"/>
            </a:endParaRPr>
          </a:p>
          <a:p>
            <a:pPr marL="137160" indent="-137160">
              <a:spcBef>
                <a:spcPts val="95"/>
              </a:spcBef>
              <a:buClr>
                <a:srgbClr val="053978"/>
              </a:buClr>
              <a:buSzPct val="60000"/>
              <a:buFont typeface="Wingdings"/>
              <a:buChar char=""/>
              <a:tabLst>
                <a:tab pos="137160" algn="l"/>
              </a:tabLst>
            </a:pPr>
            <a:r>
              <a:rPr lang="en-IN" sz="1100" spc="-5">
                <a:cs typeface="Times New Roman"/>
              </a:rPr>
              <a:t>Market </a:t>
            </a:r>
            <a:r>
              <a:rPr lang="en-IN" sz="1100" spc="-10">
                <a:cs typeface="Times New Roman"/>
              </a:rPr>
              <a:t>leading positions </a:t>
            </a:r>
            <a:r>
              <a:rPr lang="en-IN" sz="1100" spc="-5">
                <a:cs typeface="Times New Roman"/>
              </a:rPr>
              <a:t>across the Hep-C class of drugs </a:t>
            </a:r>
            <a:r>
              <a:rPr lang="en-IN" sz="1100" spc="-10">
                <a:cs typeface="Times New Roman"/>
              </a:rPr>
              <a:t>in</a:t>
            </a:r>
            <a:r>
              <a:rPr lang="en-IN" sz="1100" spc="-15">
                <a:cs typeface="Times New Roman"/>
              </a:rPr>
              <a:t> </a:t>
            </a:r>
            <a:r>
              <a:rPr lang="en-IN" sz="1100" spc="-10">
                <a:cs typeface="Times New Roman"/>
              </a:rPr>
              <a:t>India, in spite of market size reduction</a:t>
            </a:r>
          </a:p>
          <a:p>
            <a:pPr marL="137160" indent="-137160">
              <a:spcBef>
                <a:spcPts val="95"/>
              </a:spcBef>
              <a:buClr>
                <a:srgbClr val="053978"/>
              </a:buClr>
              <a:buSzPct val="60000"/>
              <a:buFont typeface="Wingdings"/>
              <a:buChar char=""/>
              <a:tabLst>
                <a:tab pos="137160" algn="l"/>
              </a:tabLst>
            </a:pPr>
            <a:endParaRPr lang="en-IN" sz="1100" spc="-10">
              <a:cs typeface="Times New Roman"/>
            </a:endParaRPr>
          </a:p>
          <a:p>
            <a:pPr marL="137160" indent="-137160">
              <a:spcBef>
                <a:spcPts val="95"/>
              </a:spcBef>
              <a:buClr>
                <a:srgbClr val="053978"/>
              </a:buClr>
              <a:buSzPct val="60000"/>
              <a:buFont typeface="Wingdings"/>
              <a:buChar char=""/>
              <a:tabLst>
                <a:tab pos="137160" algn="l"/>
              </a:tabLst>
            </a:pPr>
            <a:r>
              <a:rPr lang="en-IN" sz="1100" spc="-5">
                <a:cs typeface="Times New Roman"/>
              </a:rPr>
              <a:t>In </a:t>
            </a:r>
            <a:r>
              <a:rPr lang="en-IN" sz="1100" spc="-10">
                <a:cs typeface="Times New Roman"/>
              </a:rPr>
              <a:t>the speciality pharma space, </a:t>
            </a:r>
            <a:r>
              <a:rPr lang="en-US" sz="1100" spc="-10">
                <a:cs typeface="Times New Roman"/>
              </a:rPr>
              <a:t>focused on improving the anti-infective therapy area to strengthen the product range</a:t>
            </a:r>
            <a:endParaRPr lang="en-IN" sz="1100" spc="-10">
              <a:cs typeface="Times New Roman"/>
            </a:endParaRPr>
          </a:p>
          <a:p>
            <a:pPr>
              <a:spcBef>
                <a:spcPts val="95"/>
              </a:spcBef>
              <a:buClr>
                <a:srgbClr val="053978"/>
              </a:buClr>
              <a:buSzPct val="60000"/>
              <a:tabLst>
                <a:tab pos="137160" algn="l"/>
              </a:tabLst>
            </a:pPr>
            <a:endParaRPr lang="en-IN" sz="1100" spc="-5">
              <a:cs typeface="Times New Roman"/>
            </a:endParaRPr>
          </a:p>
          <a:p>
            <a:pPr marL="137160" indent="-137160">
              <a:spcBef>
                <a:spcPts val="95"/>
              </a:spcBef>
              <a:buClr>
                <a:srgbClr val="053978"/>
              </a:buClr>
              <a:buSzPct val="60000"/>
              <a:buFont typeface="Wingdings"/>
              <a:buChar char=""/>
              <a:tabLst>
                <a:tab pos="137160" algn="l"/>
              </a:tabLst>
            </a:pPr>
            <a:r>
              <a:rPr lang="en-IN" sz="1100" spc="-5">
                <a:cs typeface="Times New Roman"/>
              </a:rPr>
              <a:t>Continue to focus and attempt launches of niche molecules </a:t>
            </a:r>
            <a:r>
              <a:rPr lang="en-IN" sz="1100" spc="-10">
                <a:cs typeface="Times New Roman"/>
              </a:rPr>
              <a:t>with </a:t>
            </a:r>
            <a:r>
              <a:rPr lang="en-IN" sz="1100" spc="-5">
                <a:cs typeface="Times New Roman"/>
              </a:rPr>
              <a:t>high barriers to</a:t>
            </a:r>
            <a:r>
              <a:rPr lang="en-IN" sz="1100" spc="40">
                <a:cs typeface="Times New Roman"/>
              </a:rPr>
              <a:t> </a:t>
            </a:r>
            <a:r>
              <a:rPr lang="en-IN" sz="1100" spc="-5">
                <a:cs typeface="Times New Roman"/>
              </a:rPr>
              <a:t>entry.  Expect unlocking of value in near future with existing and other molecules in the pipeline</a:t>
            </a:r>
            <a:endParaRPr lang="en-IN" sz="1100">
              <a:cs typeface="Times New Roman"/>
            </a:endParaRPr>
          </a:p>
        </p:txBody>
      </p:sp>
      <p:graphicFrame>
        <p:nvGraphicFramePr>
          <p:cNvPr id="16" name="Diagram 15">
            <a:extLst>
              <a:ext uri="{FF2B5EF4-FFF2-40B4-BE49-F238E27FC236}">
                <a16:creationId xmlns:a16="http://schemas.microsoft.com/office/drawing/2014/main" id="{6965FF2F-7154-4C09-A4F9-AB7F5EE53573}"/>
              </a:ext>
            </a:extLst>
          </p:cNvPr>
          <p:cNvGraphicFramePr/>
          <p:nvPr>
            <p:extLst>
              <p:ext uri="{D42A27DB-BD31-4B8C-83A1-F6EECF244321}">
                <p14:modId xmlns:p14="http://schemas.microsoft.com/office/powerpoint/2010/main" val="1172796711"/>
              </p:ext>
            </p:extLst>
          </p:nvPr>
        </p:nvGraphicFramePr>
        <p:xfrm>
          <a:off x="3621822" y="3286133"/>
          <a:ext cx="3132000" cy="284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FD27A370-ED2E-4ECE-AC75-86BC12676173}"/>
              </a:ext>
            </a:extLst>
          </p:cNvPr>
          <p:cNvSpPr/>
          <p:nvPr/>
        </p:nvSpPr>
        <p:spPr>
          <a:xfrm>
            <a:off x="7575031" y="4881085"/>
            <a:ext cx="4247214" cy="276999"/>
          </a:xfrm>
          <a:prstGeom prst="rect">
            <a:avLst/>
          </a:prstGeom>
        </p:spPr>
        <p:txBody>
          <a:bodyPr wrap="square" anchor="t">
            <a:spAutoFit/>
          </a:bodyPr>
          <a:lstStyle/>
          <a:p>
            <a:pPr marL="12700">
              <a:lnSpc>
                <a:spcPct val="100000"/>
              </a:lnSpc>
              <a:spcBef>
                <a:spcPts val="100"/>
              </a:spcBef>
            </a:pPr>
            <a:endParaRPr lang="en-US" sz="1200">
              <a:latin typeface="Times New Roman"/>
              <a:cs typeface="Calibri"/>
            </a:endParaRPr>
          </a:p>
        </p:txBody>
      </p:sp>
      <p:sp>
        <p:nvSpPr>
          <p:cNvPr id="19" name="object 11">
            <a:extLst>
              <a:ext uri="{FF2B5EF4-FFF2-40B4-BE49-F238E27FC236}">
                <a16:creationId xmlns:a16="http://schemas.microsoft.com/office/drawing/2014/main" id="{875358CE-AA3F-4ED7-B4C7-69195598C587}"/>
              </a:ext>
            </a:extLst>
          </p:cNvPr>
          <p:cNvSpPr/>
          <p:nvPr/>
        </p:nvSpPr>
        <p:spPr>
          <a:xfrm>
            <a:off x="7610009" y="4134308"/>
            <a:ext cx="4212237" cy="1995825"/>
          </a:xfrm>
          <a:custGeom>
            <a:avLst/>
            <a:gdLst/>
            <a:ahLst/>
            <a:cxnLst/>
            <a:rect l="l" t="t" r="r" b="b"/>
            <a:pathLst>
              <a:path w="4417060" h="5107305">
                <a:moveTo>
                  <a:pt x="0" y="5106924"/>
                </a:moveTo>
                <a:lnTo>
                  <a:pt x="4416552" y="5106924"/>
                </a:lnTo>
                <a:lnTo>
                  <a:pt x="4416552" y="0"/>
                </a:lnTo>
                <a:lnTo>
                  <a:pt x="0" y="0"/>
                </a:lnTo>
                <a:lnTo>
                  <a:pt x="0" y="5106924"/>
                </a:lnTo>
                <a:close/>
              </a:path>
            </a:pathLst>
          </a:custGeom>
          <a:solidFill>
            <a:srgbClr val="2E83C3"/>
          </a:solidFill>
          <a:ln w="9144">
            <a:solidFill>
              <a:srgbClr val="B1B1B1"/>
            </a:solidFill>
          </a:ln>
        </p:spPr>
        <p:txBody>
          <a:bodyPr wrap="square" lIns="0" tIns="0" rIns="0" bIns="0" rtlCol="0" anchor="t"/>
          <a:lstStyle/>
          <a:p>
            <a:pPr marL="12700">
              <a:spcBef>
                <a:spcPts val="100"/>
              </a:spcBef>
            </a:pPr>
            <a:endParaRPr lang="en-US" sz="1100">
              <a:solidFill>
                <a:schemeClr val="bg1"/>
              </a:solidFill>
              <a:cs typeface="Times New Roman"/>
            </a:endParaRPr>
          </a:p>
          <a:p>
            <a:pPr marL="12700">
              <a:spcBef>
                <a:spcPts val="100"/>
              </a:spcBef>
            </a:pPr>
            <a:endParaRPr lang="en-US" sz="1400">
              <a:solidFill>
                <a:schemeClr val="bg1"/>
              </a:solidFill>
              <a:cs typeface="Times New Roman"/>
            </a:endParaRPr>
          </a:p>
          <a:p>
            <a:pPr marL="12700">
              <a:spcBef>
                <a:spcPts val="100"/>
              </a:spcBef>
            </a:pPr>
            <a:endParaRPr lang="en-US" sz="1400">
              <a:solidFill>
                <a:schemeClr val="bg1"/>
              </a:solidFill>
              <a:cs typeface="Times New Roman"/>
            </a:endParaRPr>
          </a:p>
          <a:p>
            <a:pPr marL="12700">
              <a:spcBef>
                <a:spcPts val="100"/>
              </a:spcBef>
            </a:pPr>
            <a:r>
              <a:rPr lang="en-US" sz="1400">
                <a:solidFill>
                  <a:schemeClr val="bg1"/>
                </a:solidFill>
                <a:cs typeface="Times New Roman"/>
              </a:rPr>
              <a:t>FY 21 saw significant pressure in Oncology sales due to the pandemic and patients staying away from the hospitals. The Company expects to see a rebound in the domestic revenues in the coming years</a:t>
            </a:r>
          </a:p>
          <a:p>
            <a:pPr marL="12700">
              <a:spcBef>
                <a:spcPts val="100"/>
              </a:spcBef>
            </a:pPr>
            <a:endParaRPr lang="en-US" sz="1400">
              <a:solidFill>
                <a:schemeClr val="bg1"/>
              </a:solidFill>
              <a:ea typeface="+mn-lt"/>
              <a:cs typeface="Times New Roman"/>
            </a:endParaRPr>
          </a:p>
          <a:p>
            <a:pPr marL="12700">
              <a:spcBef>
                <a:spcPts val="100"/>
              </a:spcBef>
            </a:pPr>
            <a:endParaRPr lang="en-US" sz="1400">
              <a:solidFill>
                <a:schemeClr val="bg1"/>
              </a:solidFill>
              <a:ea typeface="+mn-lt"/>
              <a:cs typeface="+mn-lt"/>
            </a:endParaRPr>
          </a:p>
          <a:p>
            <a:pPr marL="12700">
              <a:spcBef>
                <a:spcPts val="100"/>
              </a:spcBef>
            </a:pPr>
            <a:endParaRPr lang="en-US" sz="1400">
              <a:solidFill>
                <a:schemeClr val="bg1"/>
              </a:solidFill>
              <a:ea typeface="+mn-lt"/>
              <a:cs typeface="+mn-lt"/>
            </a:endParaRPr>
          </a:p>
          <a:p>
            <a:pPr marL="12700">
              <a:spcBef>
                <a:spcPts val="100"/>
              </a:spcBef>
            </a:pPr>
            <a:endParaRPr lang="en-US" sz="1400">
              <a:solidFill>
                <a:schemeClr val="bg1"/>
              </a:solidFill>
              <a:ea typeface="+mn-lt"/>
              <a:cs typeface="+mn-lt"/>
            </a:endParaRPr>
          </a:p>
          <a:p>
            <a:pPr marL="12700">
              <a:lnSpc>
                <a:spcPct val="100000"/>
              </a:lnSpc>
              <a:spcBef>
                <a:spcPts val="100"/>
              </a:spcBef>
              <a:tabLst>
                <a:tab pos="248285" algn="l"/>
              </a:tabLst>
            </a:pPr>
            <a:endParaRPr lang="en-US" sz="900">
              <a:solidFill>
                <a:schemeClr val="bg1"/>
              </a:solidFill>
              <a:cs typeface="Calibri"/>
            </a:endParaRPr>
          </a:p>
        </p:txBody>
      </p:sp>
      <p:sp>
        <p:nvSpPr>
          <p:cNvPr id="3" name="Rectangle 2">
            <a:extLst>
              <a:ext uri="{FF2B5EF4-FFF2-40B4-BE49-F238E27FC236}">
                <a16:creationId xmlns:a16="http://schemas.microsoft.com/office/drawing/2014/main" id="{EF2889F1-068C-4F52-A4C5-12A0B718BCA5}"/>
              </a:ext>
            </a:extLst>
          </p:cNvPr>
          <p:cNvSpPr/>
          <p:nvPr/>
        </p:nvSpPr>
        <p:spPr>
          <a:xfrm>
            <a:off x="7769901" y="6318649"/>
            <a:ext cx="4068000" cy="288000"/>
          </a:xfrm>
          <a:prstGeom prst="rect">
            <a:avLst/>
          </a:prstGeom>
        </p:spPr>
        <p:txBody>
          <a:bodyPr wrap="square">
            <a:spAutoFit/>
          </a:bodyPr>
          <a:lstStyle/>
          <a:p>
            <a:pPr marL="12700">
              <a:lnSpc>
                <a:spcPct val="100000"/>
              </a:lnSpc>
              <a:spcBef>
                <a:spcPts val="100"/>
              </a:spcBef>
            </a:pPr>
            <a:r>
              <a:rPr lang="en-US" sz="800">
                <a:latin typeface="Calibri"/>
                <a:cs typeface="Calibri"/>
              </a:rPr>
              <a:t>FY</a:t>
            </a:r>
            <a:r>
              <a:rPr lang="en-US" sz="800" spc="5">
                <a:latin typeface="Calibri"/>
                <a:cs typeface="Calibri"/>
              </a:rPr>
              <a:t> </a:t>
            </a:r>
            <a:r>
              <a:rPr lang="en-US" sz="800" spc="-5">
                <a:latin typeface="Calibri"/>
                <a:cs typeface="Calibri"/>
              </a:rPr>
              <a:t>numbers</a:t>
            </a:r>
            <a:r>
              <a:rPr lang="en-US" sz="800" spc="35">
                <a:latin typeface="Calibri"/>
                <a:cs typeface="Calibri"/>
              </a:rPr>
              <a:t> </a:t>
            </a:r>
            <a:r>
              <a:rPr lang="en-US" sz="800" spc="-5">
                <a:latin typeface="Calibri"/>
                <a:cs typeface="Calibri"/>
              </a:rPr>
              <a:t>have</a:t>
            </a:r>
            <a:r>
              <a:rPr lang="en-US" sz="800" spc="10">
                <a:latin typeface="Calibri"/>
                <a:cs typeface="Calibri"/>
              </a:rPr>
              <a:t> </a:t>
            </a:r>
            <a:r>
              <a:rPr lang="en-US" sz="800" spc="-5">
                <a:latin typeface="Calibri"/>
                <a:cs typeface="Calibri"/>
              </a:rPr>
              <a:t>been</a:t>
            </a:r>
            <a:r>
              <a:rPr lang="en-US" sz="800" spc="15">
                <a:latin typeface="Calibri"/>
                <a:cs typeface="Calibri"/>
              </a:rPr>
              <a:t> </a:t>
            </a:r>
            <a:r>
              <a:rPr lang="en-US" sz="800" spc="-5">
                <a:latin typeface="Calibri"/>
                <a:cs typeface="Calibri"/>
              </a:rPr>
              <a:t>prepared</a:t>
            </a:r>
            <a:r>
              <a:rPr lang="en-US" sz="800" spc="5">
                <a:latin typeface="Calibri"/>
                <a:cs typeface="Calibri"/>
              </a:rPr>
              <a:t> </a:t>
            </a:r>
            <a:r>
              <a:rPr lang="en-US" sz="800" spc="-5">
                <a:latin typeface="Calibri"/>
                <a:cs typeface="Calibri"/>
              </a:rPr>
              <a:t>under</a:t>
            </a:r>
            <a:r>
              <a:rPr lang="en-US" sz="800" spc="75">
                <a:latin typeface="Calibri"/>
                <a:cs typeface="Calibri"/>
              </a:rPr>
              <a:t> </a:t>
            </a:r>
            <a:r>
              <a:rPr lang="en-US" sz="800">
                <a:latin typeface="Calibri"/>
                <a:cs typeface="Calibri"/>
              </a:rPr>
              <a:t>Ind</a:t>
            </a:r>
            <a:r>
              <a:rPr lang="en-US" sz="800" spc="5">
                <a:latin typeface="Calibri"/>
                <a:cs typeface="Calibri"/>
              </a:rPr>
              <a:t> </a:t>
            </a:r>
            <a:r>
              <a:rPr lang="en-US" sz="800" spc="-5">
                <a:latin typeface="Calibri"/>
                <a:cs typeface="Calibri"/>
              </a:rPr>
              <a:t>AS</a:t>
            </a:r>
            <a:endParaRPr lang="en-US" sz="800">
              <a:latin typeface="Calibri"/>
              <a:cs typeface="Calibri"/>
            </a:endParaRPr>
          </a:p>
          <a:p>
            <a:pPr marL="12700">
              <a:lnSpc>
                <a:spcPct val="100000"/>
              </a:lnSpc>
              <a:tabLst>
                <a:tab pos="240665" algn="l"/>
              </a:tabLst>
            </a:pPr>
            <a:r>
              <a:rPr lang="en-US" sz="800">
                <a:latin typeface="Calibri"/>
                <a:cs typeface="Calibri"/>
              </a:rPr>
              <a:t>(1)	Represents gross</a:t>
            </a:r>
            <a:r>
              <a:rPr lang="en-US" sz="800" spc="-20">
                <a:latin typeface="Calibri"/>
                <a:cs typeface="Calibri"/>
              </a:rPr>
              <a:t> </a:t>
            </a:r>
            <a:r>
              <a:rPr lang="en-US" sz="800" spc="-5">
                <a:latin typeface="Calibri"/>
                <a:cs typeface="Calibri"/>
              </a:rPr>
              <a:t>revenue</a:t>
            </a:r>
            <a:endParaRPr lang="en-US" sz="800">
              <a:latin typeface="Calibri"/>
              <a:cs typeface="Calibri"/>
            </a:endParaRPr>
          </a:p>
        </p:txBody>
      </p:sp>
      <p:pic>
        <p:nvPicPr>
          <p:cNvPr id="14" name="Picture 13" descr="A picture containing drawing&#10;&#10;Description automatically generated">
            <a:extLst>
              <a:ext uri="{FF2B5EF4-FFF2-40B4-BE49-F238E27FC236}">
                <a16:creationId xmlns:a16="http://schemas.microsoft.com/office/drawing/2014/main" id="{440E1D97-35BF-4E9A-BADE-E4E0224DBC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8" name="Slide Number Placeholder 7">
            <a:extLst>
              <a:ext uri="{FF2B5EF4-FFF2-40B4-BE49-F238E27FC236}">
                <a16:creationId xmlns:a16="http://schemas.microsoft.com/office/drawing/2014/main" id="{4DB1DA3E-C85F-4EF2-9723-33E14E414EE5}"/>
              </a:ext>
            </a:extLst>
          </p:cNvPr>
          <p:cNvSpPr>
            <a:spLocks noGrp="1"/>
          </p:cNvSpPr>
          <p:nvPr>
            <p:ph type="sldNum" sz="quarter" idx="12"/>
          </p:nvPr>
        </p:nvSpPr>
        <p:spPr/>
        <p:txBody>
          <a:bodyPr/>
          <a:lstStyle/>
          <a:p>
            <a:fld id="{E6326F5E-F4A6-44DA-936F-1572DDFAB83B}" type="slidenum">
              <a:rPr lang="en-IN" smtClean="0"/>
              <a:pPr/>
              <a:t>7</a:t>
            </a:fld>
            <a:endParaRPr lang="en-IN"/>
          </a:p>
        </p:txBody>
      </p:sp>
      <p:graphicFrame>
        <p:nvGraphicFramePr>
          <p:cNvPr id="15" name="Chart 14">
            <a:extLst>
              <a:ext uri="{FF2B5EF4-FFF2-40B4-BE49-F238E27FC236}">
                <a16:creationId xmlns:a16="http://schemas.microsoft.com/office/drawing/2014/main" id="{0ADF1EA1-7A17-4A8F-9C15-411618C13C35}"/>
              </a:ext>
            </a:extLst>
          </p:cNvPr>
          <p:cNvGraphicFramePr>
            <a:graphicFrameLocks/>
          </p:cNvGraphicFramePr>
          <p:nvPr>
            <p:extLst>
              <p:ext uri="{D42A27DB-BD31-4B8C-83A1-F6EECF244321}">
                <p14:modId xmlns:p14="http://schemas.microsoft.com/office/powerpoint/2010/main" val="2928195722"/>
              </p:ext>
            </p:extLst>
          </p:nvPr>
        </p:nvGraphicFramePr>
        <p:xfrm>
          <a:off x="7610008" y="1296059"/>
          <a:ext cx="4212237" cy="2743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52182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B72C8CB-C2AF-47C7-8D28-8772D1F2D992}"/>
              </a:ext>
            </a:extLst>
          </p:cNvPr>
          <p:cNvSpPr txBox="1"/>
          <p:nvPr/>
        </p:nvSpPr>
        <p:spPr>
          <a:xfrm>
            <a:off x="370341" y="3724630"/>
            <a:ext cx="6078079" cy="2585323"/>
          </a:xfrm>
          <a:prstGeom prst="rect">
            <a:avLst/>
          </a:prstGeom>
          <a:solidFill>
            <a:srgbClr val="2E83C3"/>
          </a:solidFill>
        </p:spPr>
        <p:txBody>
          <a:bodyPr wrap="square" rtlCol="0">
            <a:spAutoFit/>
          </a:bodyPr>
          <a:lstStyle/>
          <a:p>
            <a:endParaRPr lang="en-US" b="1">
              <a:solidFill>
                <a:schemeClr val="bg1"/>
              </a:solidFill>
              <a:cs typeface="Times New Roman"/>
            </a:endParaRPr>
          </a:p>
          <a:p>
            <a:endParaRPr lang="en-US" b="1">
              <a:solidFill>
                <a:schemeClr val="bg1"/>
              </a:solidFill>
              <a:cs typeface="Times New Roman"/>
            </a:endParaRPr>
          </a:p>
          <a:p>
            <a:endParaRPr lang="en-US" b="1">
              <a:solidFill>
                <a:schemeClr val="bg1"/>
              </a:solidFill>
              <a:cs typeface="Times New Roman"/>
            </a:endParaRPr>
          </a:p>
          <a:p>
            <a:r>
              <a:rPr lang="en-US" b="1">
                <a:solidFill>
                  <a:schemeClr val="bg1"/>
                </a:solidFill>
                <a:cs typeface="Times New Roman"/>
              </a:rPr>
              <a:t>NUMBER OF </a:t>
            </a:r>
          </a:p>
          <a:p>
            <a:r>
              <a:rPr lang="en-US" b="1">
                <a:solidFill>
                  <a:schemeClr val="bg1"/>
                </a:solidFill>
                <a:cs typeface="Times New Roman"/>
              </a:rPr>
              <a:t>ACTIVE </a:t>
            </a:r>
          </a:p>
          <a:p>
            <a:r>
              <a:rPr lang="en-US" b="1">
                <a:solidFill>
                  <a:schemeClr val="bg1"/>
                </a:solidFill>
                <a:cs typeface="Times New Roman"/>
              </a:rPr>
              <a:t>BRANDS – 38</a:t>
            </a:r>
          </a:p>
          <a:p>
            <a:endParaRPr lang="en-IN" b="1">
              <a:solidFill>
                <a:schemeClr val="bg1"/>
              </a:solidFill>
              <a:cs typeface="Times New Roman"/>
            </a:endParaRPr>
          </a:p>
          <a:p>
            <a:endParaRPr lang="en-IN" b="1">
              <a:solidFill>
                <a:schemeClr val="bg1"/>
              </a:solidFill>
              <a:cs typeface="Times New Roman"/>
            </a:endParaRPr>
          </a:p>
          <a:p>
            <a:endParaRPr lang="en-IN" b="1">
              <a:solidFill>
                <a:schemeClr val="bg1"/>
              </a:solidFill>
              <a:cs typeface="Times New Roman"/>
            </a:endParaRPr>
          </a:p>
        </p:txBody>
      </p:sp>
      <p:sp>
        <p:nvSpPr>
          <p:cNvPr id="2" name="Title 1">
            <a:extLst>
              <a:ext uri="{FF2B5EF4-FFF2-40B4-BE49-F238E27FC236}">
                <a16:creationId xmlns:a16="http://schemas.microsoft.com/office/drawing/2014/main" id="{310270D8-FBE6-489E-88D0-5EC581E9127D}"/>
              </a:ext>
            </a:extLst>
          </p:cNvPr>
          <p:cNvSpPr>
            <a:spLocks noGrp="1"/>
          </p:cNvSpPr>
          <p:nvPr>
            <p:ph type="title"/>
          </p:nvPr>
        </p:nvSpPr>
        <p:spPr>
          <a:xfrm>
            <a:off x="6954" y="-1510"/>
            <a:ext cx="10692000" cy="720000"/>
          </a:xfrm>
          <a:solidFill>
            <a:srgbClr val="2E3192"/>
          </a:solidFill>
        </p:spPr>
        <p:txBody>
          <a:bodyPr anchor="ctr">
            <a:noAutofit/>
          </a:bodyPr>
          <a:lstStyle/>
          <a:p>
            <a:r>
              <a:rPr lang="en-US" sz="2800">
                <a:solidFill>
                  <a:schemeClr val="bg1"/>
                </a:solidFill>
              </a:rPr>
              <a:t>STRONG MARKET POSITION IN DOMESTIC ONCOLOGY SEGMENT</a:t>
            </a:r>
            <a:endParaRPr lang="en-IN" sz="2800">
              <a:solidFill>
                <a:schemeClr val="bg1"/>
              </a:solidFill>
            </a:endParaRPr>
          </a:p>
        </p:txBody>
      </p:sp>
      <p:sp>
        <p:nvSpPr>
          <p:cNvPr id="11" name="object 11">
            <a:extLst>
              <a:ext uri="{FF2B5EF4-FFF2-40B4-BE49-F238E27FC236}">
                <a16:creationId xmlns:a16="http://schemas.microsoft.com/office/drawing/2014/main" id="{5E7F058E-8F2A-43AB-947E-78F0DBC7A3E4}"/>
              </a:ext>
            </a:extLst>
          </p:cNvPr>
          <p:cNvSpPr/>
          <p:nvPr/>
        </p:nvSpPr>
        <p:spPr>
          <a:xfrm>
            <a:off x="351763" y="6461900"/>
            <a:ext cx="5041561" cy="378627"/>
          </a:xfrm>
          <a:custGeom>
            <a:avLst/>
            <a:gdLst/>
            <a:ahLst/>
            <a:cxnLst/>
            <a:rect l="l" t="t" r="r" b="b"/>
            <a:pathLst>
              <a:path w="4417060" h="5107305">
                <a:moveTo>
                  <a:pt x="0" y="5106924"/>
                </a:moveTo>
                <a:lnTo>
                  <a:pt x="4416552" y="5106924"/>
                </a:lnTo>
                <a:lnTo>
                  <a:pt x="4416552" y="0"/>
                </a:lnTo>
                <a:lnTo>
                  <a:pt x="0" y="0"/>
                </a:lnTo>
                <a:lnTo>
                  <a:pt x="0" y="5106924"/>
                </a:lnTo>
                <a:close/>
              </a:path>
            </a:pathLst>
          </a:custGeom>
          <a:ln w="9144">
            <a:noFill/>
          </a:ln>
        </p:spPr>
        <p:txBody>
          <a:bodyPr wrap="square" lIns="0" tIns="0" rIns="0" bIns="0" rtlCol="0"/>
          <a:lstStyle/>
          <a:p>
            <a:pPr marL="12700">
              <a:lnSpc>
                <a:spcPct val="100000"/>
              </a:lnSpc>
              <a:spcBef>
                <a:spcPts val="100"/>
              </a:spcBef>
            </a:pPr>
            <a:r>
              <a:rPr lang="en-US" sz="800">
                <a:latin typeface="Calibri"/>
                <a:cs typeface="Calibri"/>
              </a:rPr>
              <a:t>FY</a:t>
            </a:r>
            <a:r>
              <a:rPr lang="en-US" sz="800" spc="5">
                <a:latin typeface="Calibri"/>
                <a:cs typeface="Calibri"/>
              </a:rPr>
              <a:t> </a:t>
            </a:r>
            <a:r>
              <a:rPr lang="en-US" sz="800" spc="-5">
                <a:latin typeface="Calibri"/>
                <a:cs typeface="Calibri"/>
              </a:rPr>
              <a:t>numbers</a:t>
            </a:r>
            <a:r>
              <a:rPr lang="en-US" sz="800" spc="35">
                <a:latin typeface="Calibri"/>
                <a:cs typeface="Calibri"/>
              </a:rPr>
              <a:t> </a:t>
            </a:r>
            <a:r>
              <a:rPr lang="en-US" sz="800" spc="-5">
                <a:latin typeface="Calibri"/>
                <a:cs typeface="Calibri"/>
              </a:rPr>
              <a:t>have</a:t>
            </a:r>
            <a:r>
              <a:rPr lang="en-US" sz="800" spc="10">
                <a:latin typeface="Calibri"/>
                <a:cs typeface="Calibri"/>
              </a:rPr>
              <a:t> </a:t>
            </a:r>
            <a:r>
              <a:rPr lang="en-US" sz="800" spc="-5">
                <a:latin typeface="Calibri"/>
                <a:cs typeface="Calibri"/>
              </a:rPr>
              <a:t>been</a:t>
            </a:r>
            <a:r>
              <a:rPr lang="en-US" sz="800" spc="15">
                <a:latin typeface="Calibri"/>
                <a:cs typeface="Calibri"/>
              </a:rPr>
              <a:t> </a:t>
            </a:r>
            <a:r>
              <a:rPr lang="en-US" sz="800" spc="-5">
                <a:latin typeface="Calibri"/>
                <a:cs typeface="Calibri"/>
              </a:rPr>
              <a:t>prepared</a:t>
            </a:r>
            <a:r>
              <a:rPr lang="en-US" sz="800" spc="5">
                <a:latin typeface="Calibri"/>
                <a:cs typeface="Calibri"/>
              </a:rPr>
              <a:t> </a:t>
            </a:r>
            <a:r>
              <a:rPr lang="en-US" sz="800" spc="-5">
                <a:latin typeface="Calibri"/>
                <a:cs typeface="Calibri"/>
              </a:rPr>
              <a:t>under</a:t>
            </a:r>
            <a:r>
              <a:rPr lang="en-US" sz="800" spc="85">
                <a:latin typeface="Calibri"/>
                <a:cs typeface="Calibri"/>
              </a:rPr>
              <a:t> </a:t>
            </a:r>
            <a:r>
              <a:rPr lang="en-US" sz="800">
                <a:latin typeface="Calibri"/>
                <a:cs typeface="Calibri"/>
              </a:rPr>
              <a:t>Ind </a:t>
            </a:r>
            <a:r>
              <a:rPr lang="en-US" sz="800" spc="-5">
                <a:latin typeface="Calibri"/>
                <a:cs typeface="Calibri"/>
              </a:rPr>
              <a:t>AS</a:t>
            </a:r>
          </a:p>
          <a:p>
            <a:pPr marL="126364" indent="-113664">
              <a:lnSpc>
                <a:spcPct val="100000"/>
              </a:lnSpc>
              <a:spcBef>
                <a:spcPts val="100"/>
              </a:spcBef>
              <a:buAutoNum type="arabicParenBoth"/>
              <a:tabLst>
                <a:tab pos="127000" algn="l"/>
              </a:tabLst>
            </a:pPr>
            <a:r>
              <a:rPr lang="en-US" sz="800" spc="-5">
                <a:latin typeface="Calibri"/>
                <a:cs typeface="Calibri"/>
              </a:rPr>
              <a:t>As on March 31,</a:t>
            </a:r>
            <a:r>
              <a:rPr lang="en-US" sz="800" spc="-25">
                <a:latin typeface="Calibri"/>
                <a:cs typeface="Calibri"/>
              </a:rPr>
              <a:t> </a:t>
            </a:r>
            <a:r>
              <a:rPr lang="en-US" sz="800" spc="-5">
                <a:latin typeface="Calibri"/>
                <a:cs typeface="Calibri"/>
              </a:rPr>
              <a:t>2021</a:t>
            </a:r>
            <a:endParaRPr lang="en-US" sz="800">
              <a:latin typeface="Calibri"/>
              <a:cs typeface="Calibri"/>
            </a:endParaRPr>
          </a:p>
          <a:p>
            <a:pPr marL="12700">
              <a:lnSpc>
                <a:spcPct val="100000"/>
              </a:lnSpc>
              <a:tabLst>
                <a:tab pos="127000" algn="l"/>
              </a:tabLst>
            </a:pPr>
            <a:endParaRPr lang="en-US" sz="800">
              <a:latin typeface="Calibri"/>
              <a:cs typeface="Calibri"/>
            </a:endParaRPr>
          </a:p>
        </p:txBody>
      </p:sp>
      <p:sp>
        <p:nvSpPr>
          <p:cNvPr id="13" name="object 12">
            <a:extLst>
              <a:ext uri="{FF2B5EF4-FFF2-40B4-BE49-F238E27FC236}">
                <a16:creationId xmlns:a16="http://schemas.microsoft.com/office/drawing/2014/main" id="{4FF5B9B1-0DD2-420C-A1A1-FE3F4E374192}"/>
              </a:ext>
            </a:extLst>
          </p:cNvPr>
          <p:cNvSpPr txBox="1"/>
          <p:nvPr/>
        </p:nvSpPr>
        <p:spPr>
          <a:xfrm>
            <a:off x="370342" y="1222139"/>
            <a:ext cx="6075428" cy="2094932"/>
          </a:xfrm>
          <a:prstGeom prst="rect">
            <a:avLst/>
          </a:prstGeom>
          <a:noFill/>
          <a:ln>
            <a:solidFill>
              <a:schemeClr val="bg1">
                <a:lumMod val="75000"/>
              </a:schemeClr>
            </a:solidFill>
          </a:ln>
        </p:spPr>
        <p:txBody>
          <a:bodyPr vert="horz" wrap="square" lIns="0" tIns="12065" rIns="0" bIns="0" rtlCol="0" anchor="t">
            <a:spAutoFit/>
          </a:bodyPr>
          <a:lstStyle/>
          <a:p>
            <a:pPr marL="137160" indent="-137160">
              <a:spcBef>
                <a:spcPts val="95"/>
              </a:spcBef>
              <a:buClr>
                <a:srgbClr val="053978"/>
              </a:buClr>
              <a:buSzPct val="60000"/>
              <a:buFont typeface="Wingdings"/>
              <a:buChar char=""/>
              <a:tabLst>
                <a:tab pos="137160" algn="l"/>
              </a:tabLst>
            </a:pPr>
            <a:r>
              <a:rPr lang="en-IN" sz="1200" spc="-5">
                <a:latin typeface="Times New Roman"/>
                <a:cs typeface="Times New Roman"/>
              </a:rPr>
              <a:t>18 years of strong presence in oncology segment.  One of the leaders in the sale of branded oncology medicines in India</a:t>
            </a:r>
            <a:endParaRPr lang="en-IN" sz="1200">
              <a:latin typeface="Times New Roman"/>
              <a:cs typeface="Times New Roman"/>
            </a:endParaRPr>
          </a:p>
          <a:p>
            <a:pPr marL="137160" marR="5080" indent="-137160">
              <a:lnSpc>
                <a:spcPct val="150000"/>
              </a:lnSpc>
              <a:spcBef>
                <a:spcPts val="490"/>
              </a:spcBef>
              <a:buClr>
                <a:srgbClr val="053978"/>
              </a:buClr>
              <a:buSzPct val="60000"/>
              <a:buFont typeface="Wingdings"/>
              <a:buChar char=""/>
              <a:tabLst>
                <a:tab pos="137160" algn="l"/>
              </a:tabLst>
            </a:pPr>
            <a:r>
              <a:rPr lang="en-IN" sz="1200" spc="-5">
                <a:latin typeface="Times New Roman"/>
                <a:cs typeface="Times New Roman"/>
              </a:rPr>
              <a:t>Portfolio of </a:t>
            </a:r>
            <a:r>
              <a:rPr lang="en-IN" sz="1200" spc="-10">
                <a:latin typeface="Times New Roman"/>
                <a:cs typeface="Times New Roman"/>
              </a:rPr>
              <a:t>well recognized </a:t>
            </a:r>
            <a:r>
              <a:rPr lang="en-IN" sz="1200" spc="-5">
                <a:latin typeface="Times New Roman"/>
                <a:cs typeface="Times New Roman"/>
              </a:rPr>
              <a:t>brands – 7 brands </a:t>
            </a:r>
            <a:r>
              <a:rPr lang="en-IN" sz="1200" spc="-10">
                <a:latin typeface="Times New Roman"/>
                <a:cs typeface="Times New Roman"/>
              </a:rPr>
              <a:t>with </a:t>
            </a:r>
            <a:r>
              <a:rPr lang="en-IN" sz="1200" spc="-5">
                <a:latin typeface="Times New Roman"/>
                <a:cs typeface="Times New Roman"/>
              </a:rPr>
              <a:t>INR 100mn+ sales in  the oncology</a:t>
            </a:r>
            <a:r>
              <a:rPr lang="en-IN" sz="1200" spc="-20">
                <a:latin typeface="Times New Roman"/>
                <a:cs typeface="Times New Roman"/>
              </a:rPr>
              <a:t> </a:t>
            </a:r>
            <a:r>
              <a:rPr lang="en-IN" sz="1200" spc="-5">
                <a:latin typeface="Times New Roman"/>
                <a:cs typeface="Times New Roman"/>
              </a:rPr>
              <a:t>segment</a:t>
            </a:r>
            <a:endParaRPr lang="en-IN" sz="1200">
              <a:latin typeface="Times New Roman"/>
              <a:cs typeface="Times New Roman"/>
            </a:endParaRPr>
          </a:p>
          <a:p>
            <a:pPr>
              <a:lnSpc>
                <a:spcPct val="100000"/>
              </a:lnSpc>
              <a:spcBef>
                <a:spcPts val="10"/>
              </a:spcBef>
              <a:buClr>
                <a:srgbClr val="053978"/>
              </a:buClr>
            </a:pPr>
            <a:endParaRPr lang="en-IN" sz="1200">
              <a:latin typeface="Times New Roman"/>
              <a:cs typeface="Times New Roman"/>
            </a:endParaRPr>
          </a:p>
          <a:p>
            <a:pPr marL="137160" indent="-137160">
              <a:lnSpc>
                <a:spcPct val="100000"/>
              </a:lnSpc>
              <a:spcBef>
                <a:spcPts val="5"/>
              </a:spcBef>
              <a:buClr>
                <a:srgbClr val="053978"/>
              </a:buClr>
              <a:buSzPct val="60000"/>
              <a:buFont typeface="Wingdings"/>
              <a:buChar char=""/>
              <a:tabLst>
                <a:tab pos="137160" algn="l"/>
              </a:tabLst>
            </a:pPr>
            <a:r>
              <a:rPr lang="en-IN" sz="1200" spc="-10">
                <a:latin typeface="Times New Roman"/>
                <a:cs typeface="Times New Roman"/>
              </a:rPr>
              <a:t>Widened </a:t>
            </a:r>
            <a:r>
              <a:rPr lang="en-IN" sz="1200" spc="-5">
                <a:latin typeface="Times New Roman"/>
                <a:cs typeface="Times New Roman"/>
              </a:rPr>
              <a:t>its oncology product range </a:t>
            </a:r>
            <a:r>
              <a:rPr lang="en-IN" sz="1200">
                <a:latin typeface="Times New Roman"/>
                <a:cs typeface="Times New Roman"/>
              </a:rPr>
              <a:t>from </a:t>
            </a:r>
            <a:r>
              <a:rPr lang="en-IN" sz="1200" b="1" spc="-5">
                <a:latin typeface="Times New Roman"/>
                <a:cs typeface="Times New Roman"/>
              </a:rPr>
              <a:t>6 </a:t>
            </a:r>
            <a:r>
              <a:rPr lang="en-IN" sz="1200" spc="-5">
                <a:latin typeface="Times New Roman"/>
                <a:cs typeface="Times New Roman"/>
              </a:rPr>
              <a:t>in 2003-04</a:t>
            </a:r>
            <a:r>
              <a:rPr lang="en-IN" sz="1200" spc="10">
                <a:latin typeface="Times New Roman"/>
                <a:cs typeface="Times New Roman"/>
              </a:rPr>
              <a:t> </a:t>
            </a:r>
            <a:r>
              <a:rPr lang="en-IN" sz="1200" spc="-5">
                <a:latin typeface="Times New Roman"/>
                <a:cs typeface="Times New Roman"/>
              </a:rPr>
              <a:t>to </a:t>
            </a:r>
            <a:r>
              <a:rPr lang="en-IN" sz="1200" b="1" spc="-5">
                <a:latin typeface="Times New Roman"/>
                <a:cs typeface="Times New Roman"/>
              </a:rPr>
              <a:t>38</a:t>
            </a:r>
            <a:r>
              <a:rPr lang="en-IN" sz="1200" b="1" baseline="27777">
                <a:latin typeface="Times New Roman"/>
                <a:cs typeface="Times New Roman"/>
              </a:rPr>
              <a:t>(1)</a:t>
            </a:r>
            <a:r>
              <a:rPr lang="en-IN" sz="1200" spc="-5">
                <a:latin typeface="Times New Roman"/>
                <a:cs typeface="Times New Roman"/>
              </a:rPr>
              <a:t> in 2020-21</a:t>
            </a:r>
            <a:endParaRPr lang="en-IN" sz="1200">
              <a:latin typeface="Times New Roman"/>
              <a:cs typeface="Times New Roman"/>
            </a:endParaRPr>
          </a:p>
          <a:p>
            <a:pPr marL="137160" marR="193675" indent="-137160">
              <a:lnSpc>
                <a:spcPct val="150100"/>
              </a:lnSpc>
              <a:spcBef>
                <a:spcPts val="800"/>
              </a:spcBef>
              <a:buClr>
                <a:srgbClr val="053978"/>
              </a:buClr>
              <a:buSzPct val="60000"/>
              <a:buFont typeface="Wingdings"/>
              <a:buChar char=""/>
              <a:tabLst>
                <a:tab pos="137160" algn="l"/>
              </a:tabLst>
            </a:pPr>
            <a:r>
              <a:rPr lang="en-IN" sz="1200" spc="-10">
                <a:latin typeface="Times New Roman"/>
                <a:cs typeface="Times New Roman"/>
              </a:rPr>
              <a:t>Sales </a:t>
            </a:r>
            <a:r>
              <a:rPr lang="en-IN" sz="1200" spc="-5">
                <a:latin typeface="Times New Roman"/>
                <a:cs typeface="Times New Roman"/>
              </a:rPr>
              <a:t>and marketing of the product </a:t>
            </a:r>
            <a:r>
              <a:rPr lang="en-IN" sz="1200" spc="-10">
                <a:latin typeface="Times New Roman"/>
                <a:cs typeface="Times New Roman"/>
              </a:rPr>
              <a:t>is </a:t>
            </a:r>
            <a:r>
              <a:rPr lang="en-IN" sz="1200" spc="-5">
                <a:latin typeface="Times New Roman"/>
                <a:cs typeface="Times New Roman"/>
              </a:rPr>
              <a:t>supported by around 100 sales representatives </a:t>
            </a:r>
            <a:r>
              <a:rPr lang="en-IN" sz="1200" spc="-10">
                <a:latin typeface="Times New Roman"/>
                <a:cs typeface="Times New Roman"/>
              </a:rPr>
              <a:t>and </a:t>
            </a:r>
            <a:r>
              <a:rPr lang="en-IN" sz="1200" spc="-5">
                <a:latin typeface="Times New Roman"/>
                <a:cs typeface="Times New Roman"/>
              </a:rPr>
              <a:t>strategically located logistics network of  distributors</a:t>
            </a:r>
          </a:p>
          <a:p>
            <a:pPr marL="137160" marR="193675" indent="-137160">
              <a:lnSpc>
                <a:spcPct val="150100"/>
              </a:lnSpc>
              <a:spcBef>
                <a:spcPts val="800"/>
              </a:spcBef>
              <a:buClr>
                <a:srgbClr val="053978"/>
              </a:buClr>
              <a:buSzPct val="60000"/>
              <a:buFont typeface="Wingdings"/>
              <a:buChar char=""/>
              <a:tabLst>
                <a:tab pos="137160" algn="l"/>
              </a:tabLst>
            </a:pPr>
            <a:r>
              <a:rPr lang="en-IN" sz="1200" spc="-5">
                <a:latin typeface="Times New Roman"/>
                <a:cs typeface="Times New Roman"/>
              </a:rPr>
              <a:t>Aggressive</a:t>
            </a:r>
            <a:r>
              <a:rPr lang="en-IN" sz="1200" spc="-5">
                <a:latin typeface="Times New Roman"/>
                <a:ea typeface="+mn-lt"/>
                <a:cs typeface="+mn-lt"/>
              </a:rPr>
              <a:t> introduction of novel drugs in cancer</a:t>
            </a:r>
            <a:endParaRPr lang="en-IN" sz="1200">
              <a:latin typeface="Times New Roman"/>
              <a:cs typeface="Times New Roman"/>
            </a:endParaRPr>
          </a:p>
        </p:txBody>
      </p:sp>
      <p:sp>
        <p:nvSpPr>
          <p:cNvPr id="14" name="TextBox 13">
            <a:extLst>
              <a:ext uri="{FF2B5EF4-FFF2-40B4-BE49-F238E27FC236}">
                <a16:creationId xmlns:a16="http://schemas.microsoft.com/office/drawing/2014/main" id="{FB4B2DEA-2336-47F4-A1E6-E92DBF64F96F}"/>
              </a:ext>
            </a:extLst>
          </p:cNvPr>
          <p:cNvSpPr txBox="1"/>
          <p:nvPr/>
        </p:nvSpPr>
        <p:spPr>
          <a:xfrm>
            <a:off x="370339" y="871020"/>
            <a:ext cx="6084000" cy="307777"/>
          </a:xfrm>
          <a:prstGeom prst="rect">
            <a:avLst/>
          </a:prstGeom>
          <a:solidFill>
            <a:srgbClr val="2E83C3"/>
          </a:solidFill>
        </p:spPr>
        <p:txBody>
          <a:bodyPr wrap="square" rtlCol="0">
            <a:spAutoFit/>
          </a:bodyPr>
          <a:lstStyle/>
          <a:p>
            <a:pPr algn="ctr"/>
            <a:r>
              <a:rPr lang="en-US" sz="1400">
                <a:solidFill>
                  <a:schemeClr val="bg1"/>
                </a:solidFill>
                <a:cs typeface="Times New Roman"/>
              </a:rPr>
              <a:t>OVERVIEW OF ONCOLOGY DIVISION</a:t>
            </a:r>
            <a:endParaRPr lang="en-IN" sz="1400">
              <a:solidFill>
                <a:schemeClr val="bg1"/>
              </a:solidFill>
              <a:cs typeface="Times New Roman"/>
            </a:endParaRPr>
          </a:p>
        </p:txBody>
      </p:sp>
      <p:sp>
        <p:nvSpPr>
          <p:cNvPr id="15" name="Rectangle 14">
            <a:extLst>
              <a:ext uri="{FF2B5EF4-FFF2-40B4-BE49-F238E27FC236}">
                <a16:creationId xmlns:a16="http://schemas.microsoft.com/office/drawing/2014/main" id="{0131B37D-B3CE-4C64-94E0-F796C448B6E6}"/>
              </a:ext>
            </a:extLst>
          </p:cNvPr>
          <p:cNvSpPr/>
          <p:nvPr/>
        </p:nvSpPr>
        <p:spPr>
          <a:xfrm>
            <a:off x="370340" y="3385126"/>
            <a:ext cx="6078079" cy="307389"/>
          </a:xfrm>
          <a:prstGeom prst="rect">
            <a:avLst/>
          </a:prstGeom>
          <a:solidFill>
            <a:srgbClr val="2E83C3"/>
          </a:solidFill>
        </p:spPr>
        <p:txBody>
          <a:bodyPr wrap="square" anchor="ctr">
            <a:spAutoFit/>
          </a:bodyPr>
          <a:lstStyle/>
          <a:p>
            <a:pPr algn="ctr"/>
            <a:r>
              <a:rPr lang="en-US" sz="1400">
                <a:solidFill>
                  <a:schemeClr val="bg1"/>
                </a:solidFill>
                <a:cs typeface="Times New Roman"/>
              </a:rPr>
              <a:t>ONCOLOGY PORTFOLIO</a:t>
            </a:r>
            <a:endParaRPr lang="en-IN" sz="1400">
              <a:solidFill>
                <a:schemeClr val="bg1"/>
              </a:solidFill>
              <a:cs typeface="Times New Roman"/>
            </a:endParaRPr>
          </a:p>
        </p:txBody>
      </p:sp>
      <p:graphicFrame>
        <p:nvGraphicFramePr>
          <p:cNvPr id="17" name="Diagram 16">
            <a:extLst>
              <a:ext uri="{FF2B5EF4-FFF2-40B4-BE49-F238E27FC236}">
                <a16:creationId xmlns:a16="http://schemas.microsoft.com/office/drawing/2014/main" id="{C59E9779-0734-488C-A23F-C366AED80C42}"/>
              </a:ext>
            </a:extLst>
          </p:cNvPr>
          <p:cNvGraphicFramePr/>
          <p:nvPr>
            <p:extLst>
              <p:ext uri="{D42A27DB-BD31-4B8C-83A1-F6EECF244321}">
                <p14:modId xmlns:p14="http://schemas.microsoft.com/office/powerpoint/2010/main" val="400380267"/>
              </p:ext>
            </p:extLst>
          </p:nvPr>
        </p:nvGraphicFramePr>
        <p:xfrm>
          <a:off x="2873561" y="3724630"/>
          <a:ext cx="3222439" cy="2585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Rectangle 18">
            <a:extLst>
              <a:ext uri="{FF2B5EF4-FFF2-40B4-BE49-F238E27FC236}">
                <a16:creationId xmlns:a16="http://schemas.microsoft.com/office/drawing/2014/main" id="{D73DE692-4EBC-4196-8CE5-D4210C8786B1}"/>
              </a:ext>
            </a:extLst>
          </p:cNvPr>
          <p:cNvSpPr/>
          <p:nvPr/>
        </p:nvSpPr>
        <p:spPr>
          <a:xfrm>
            <a:off x="6743074" y="889863"/>
            <a:ext cx="5181600" cy="307777"/>
          </a:xfrm>
          <a:prstGeom prst="rect">
            <a:avLst/>
          </a:prstGeom>
          <a:solidFill>
            <a:srgbClr val="2E83C3"/>
          </a:solidFill>
        </p:spPr>
        <p:txBody>
          <a:bodyPr wrap="square">
            <a:spAutoFit/>
          </a:bodyPr>
          <a:lstStyle/>
          <a:p>
            <a:pPr algn="ctr"/>
            <a:r>
              <a:rPr lang="en-US" sz="1400">
                <a:solidFill>
                  <a:schemeClr val="bg1"/>
                </a:solidFill>
                <a:cs typeface="Times New Roman"/>
              </a:rPr>
              <a:t>ONCOLOGY REVENUE ₹ </a:t>
            </a:r>
            <a:r>
              <a:rPr lang="en-US" sz="1400" err="1">
                <a:solidFill>
                  <a:schemeClr val="bg1"/>
                </a:solidFill>
                <a:cs typeface="Times New Roman"/>
              </a:rPr>
              <a:t>mn</a:t>
            </a:r>
            <a:endParaRPr lang="en-IN" sz="1400">
              <a:solidFill>
                <a:schemeClr val="bg1"/>
              </a:solidFill>
              <a:cs typeface="Times New Roman"/>
            </a:endParaRPr>
          </a:p>
        </p:txBody>
      </p:sp>
      <p:graphicFrame>
        <p:nvGraphicFramePr>
          <p:cNvPr id="16" name="Diagram 15">
            <a:extLst>
              <a:ext uri="{FF2B5EF4-FFF2-40B4-BE49-F238E27FC236}">
                <a16:creationId xmlns:a16="http://schemas.microsoft.com/office/drawing/2014/main" id="{565E62BF-0758-4150-BDA9-3107F0F6CDDE}"/>
              </a:ext>
            </a:extLst>
          </p:cNvPr>
          <p:cNvGraphicFramePr/>
          <p:nvPr>
            <p:extLst>
              <p:ext uri="{D42A27DB-BD31-4B8C-83A1-F6EECF244321}">
                <p14:modId xmlns:p14="http://schemas.microsoft.com/office/powerpoint/2010/main" val="3055848731"/>
              </p:ext>
            </p:extLst>
          </p:nvPr>
        </p:nvGraphicFramePr>
        <p:xfrm>
          <a:off x="6743073" y="3628692"/>
          <a:ext cx="5078585" cy="26812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 name="Picture 19" descr="A picture containing drawing&#10;&#10;Description automatically generated">
            <a:extLst>
              <a:ext uri="{FF2B5EF4-FFF2-40B4-BE49-F238E27FC236}">
                <a16:creationId xmlns:a16="http://schemas.microsoft.com/office/drawing/2014/main" id="{C42B10E8-0BE9-4E03-982D-9C90013C7E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5" name="Slide Number Placeholder 4">
            <a:extLst>
              <a:ext uri="{FF2B5EF4-FFF2-40B4-BE49-F238E27FC236}">
                <a16:creationId xmlns:a16="http://schemas.microsoft.com/office/drawing/2014/main" id="{BD3722E8-6823-431F-B462-9E0D560FC666}"/>
              </a:ext>
            </a:extLst>
          </p:cNvPr>
          <p:cNvSpPr>
            <a:spLocks noGrp="1"/>
          </p:cNvSpPr>
          <p:nvPr>
            <p:ph type="sldNum" sz="quarter" idx="12"/>
          </p:nvPr>
        </p:nvSpPr>
        <p:spPr/>
        <p:txBody>
          <a:bodyPr/>
          <a:lstStyle/>
          <a:p>
            <a:fld id="{E6326F5E-F4A6-44DA-936F-1572DDFAB83B}" type="slidenum">
              <a:rPr lang="en-IN" smtClean="0"/>
              <a:pPr/>
              <a:t>8</a:t>
            </a:fld>
            <a:endParaRPr lang="en-IN"/>
          </a:p>
        </p:txBody>
      </p:sp>
      <p:graphicFrame>
        <p:nvGraphicFramePr>
          <p:cNvPr id="22" name="Chart 21">
            <a:extLst>
              <a:ext uri="{FF2B5EF4-FFF2-40B4-BE49-F238E27FC236}">
                <a16:creationId xmlns:a16="http://schemas.microsoft.com/office/drawing/2014/main" id="{E3925710-19E0-4664-B7CC-C52C8F7B6330}"/>
              </a:ext>
            </a:extLst>
          </p:cNvPr>
          <p:cNvGraphicFramePr>
            <a:graphicFrameLocks/>
          </p:cNvGraphicFramePr>
          <p:nvPr>
            <p:extLst>
              <p:ext uri="{D42A27DB-BD31-4B8C-83A1-F6EECF244321}">
                <p14:modId xmlns:p14="http://schemas.microsoft.com/office/powerpoint/2010/main" val="1044515998"/>
              </p:ext>
            </p:extLst>
          </p:nvPr>
        </p:nvGraphicFramePr>
        <p:xfrm>
          <a:off x="6740423" y="1222140"/>
          <a:ext cx="5181600" cy="2094932"/>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598901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2EAC86-6DB9-449C-9DBF-A29CC114B0E2}"/>
              </a:ext>
            </a:extLst>
          </p:cNvPr>
          <p:cNvSpPr/>
          <p:nvPr/>
        </p:nvSpPr>
        <p:spPr>
          <a:xfrm>
            <a:off x="0" y="723650"/>
            <a:ext cx="7928293" cy="6134350"/>
          </a:xfrm>
          <a:prstGeom prst="rect">
            <a:avLst/>
          </a:prstGeom>
          <a:solidFill>
            <a:srgbClr val="2E83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BFB1677C-51BB-46B7-A366-BB0E03FC1F1A}"/>
              </a:ext>
            </a:extLst>
          </p:cNvPr>
          <p:cNvSpPr>
            <a:spLocks noGrp="1"/>
          </p:cNvSpPr>
          <p:nvPr>
            <p:ph type="title"/>
          </p:nvPr>
        </p:nvSpPr>
        <p:spPr>
          <a:xfrm>
            <a:off x="2780" y="3650"/>
            <a:ext cx="10692000" cy="720000"/>
          </a:xfrm>
          <a:solidFill>
            <a:srgbClr val="2E3192"/>
          </a:solidFill>
        </p:spPr>
        <p:txBody>
          <a:bodyPr anchor="ctr">
            <a:normAutofit/>
          </a:bodyPr>
          <a:lstStyle/>
          <a:p>
            <a:r>
              <a:rPr lang="en-US" sz="2800">
                <a:solidFill>
                  <a:schemeClr val="bg1"/>
                </a:solidFill>
              </a:rPr>
              <a:t>EXPANDING ROW PRESENCE</a:t>
            </a:r>
            <a:endParaRPr lang="en-IN" sz="2800">
              <a:solidFill>
                <a:schemeClr val="bg1"/>
              </a:solidFill>
            </a:endParaRPr>
          </a:p>
        </p:txBody>
      </p:sp>
      <p:grpSp>
        <p:nvGrpSpPr>
          <p:cNvPr id="4" name="Group 3">
            <a:extLst>
              <a:ext uri="{FF2B5EF4-FFF2-40B4-BE49-F238E27FC236}">
                <a16:creationId xmlns:a16="http://schemas.microsoft.com/office/drawing/2014/main" id="{1D85C2F8-E5D0-490C-ADAB-839A65E75CF9}"/>
              </a:ext>
            </a:extLst>
          </p:cNvPr>
          <p:cNvGrpSpPr/>
          <p:nvPr/>
        </p:nvGrpSpPr>
        <p:grpSpPr>
          <a:xfrm>
            <a:off x="464784" y="1331343"/>
            <a:ext cx="7463507" cy="4617464"/>
            <a:chOff x="464784" y="1331343"/>
            <a:chExt cx="7463507" cy="4617464"/>
          </a:xfrm>
        </p:grpSpPr>
        <p:sp>
          <p:nvSpPr>
            <p:cNvPr id="6" name="TextBox 5">
              <a:extLst>
                <a:ext uri="{FF2B5EF4-FFF2-40B4-BE49-F238E27FC236}">
                  <a16:creationId xmlns:a16="http://schemas.microsoft.com/office/drawing/2014/main" id="{8D885AF6-0CDC-4290-A4E5-83098462C75A}"/>
                </a:ext>
              </a:extLst>
            </p:cNvPr>
            <p:cNvSpPr txBox="1"/>
            <p:nvPr/>
          </p:nvSpPr>
          <p:spPr>
            <a:xfrm>
              <a:off x="2721755" y="1332423"/>
              <a:ext cx="4968199" cy="938719"/>
            </a:xfrm>
            <a:prstGeom prst="rect">
              <a:avLst/>
            </a:prstGeom>
            <a:noFill/>
            <a:ln>
              <a:solidFill>
                <a:schemeClr val="accent1">
                  <a:shade val="50000"/>
                </a:schemeClr>
              </a:solidFill>
            </a:ln>
          </p:spPr>
          <p:txBody>
            <a:bodyPr wrap="square" rtlCol="0">
              <a:spAutoFit/>
            </a:bodyPr>
            <a:lstStyle/>
            <a:p>
              <a:r>
                <a:rPr lang="en-US" sz="1100" b="1">
                  <a:solidFill>
                    <a:schemeClr val="bg1"/>
                  </a:solidFill>
                  <a:cs typeface="Times New Roman"/>
                </a:rPr>
                <a:t>     CANADA</a:t>
              </a:r>
            </a:p>
            <a:p>
              <a:pPr marL="210820" marR="133350" indent="-137160" algn="just">
                <a:lnSpc>
                  <a:spcPct val="100000"/>
                </a:lnSpc>
                <a:buClr>
                  <a:srgbClr val="2D3092"/>
                </a:buClr>
                <a:buSzPct val="60000"/>
                <a:buFont typeface="Wingdings"/>
                <a:buChar char=""/>
                <a:tabLst>
                  <a:tab pos="211454" algn="l"/>
                </a:tabLst>
              </a:pPr>
              <a:r>
                <a:rPr lang="en-IN" sz="1100">
                  <a:solidFill>
                    <a:schemeClr val="bg1"/>
                  </a:solidFill>
                  <a:cs typeface="Times New Roman"/>
                </a:rPr>
                <a:t>Strong portfolio with 25+ products including Oncology, cardiovascular </a:t>
              </a:r>
            </a:p>
            <a:p>
              <a:pPr marL="73660" marR="133350" algn="just">
                <a:lnSpc>
                  <a:spcPct val="100000"/>
                </a:lnSpc>
                <a:buClr>
                  <a:srgbClr val="2D3092"/>
                </a:buClr>
                <a:buSzPct val="60000"/>
                <a:tabLst>
                  <a:tab pos="211454" algn="l"/>
                </a:tabLst>
              </a:pPr>
              <a:r>
                <a:rPr lang="en-IN" sz="1100">
                  <a:solidFill>
                    <a:schemeClr val="bg1"/>
                  </a:solidFill>
                  <a:cs typeface="Times New Roman"/>
                </a:rPr>
                <a:t>   and CNS therapies</a:t>
              </a:r>
              <a:endParaRPr lang="en-US" sz="1100">
                <a:solidFill>
                  <a:schemeClr val="bg1"/>
                </a:solidFill>
                <a:cs typeface="Times New Roman"/>
              </a:endParaRPr>
            </a:p>
            <a:p>
              <a:pPr marL="210820" indent="-137160" algn="just">
                <a:buClr>
                  <a:srgbClr val="2D3092"/>
                </a:buClr>
                <a:buSzPct val="60000"/>
                <a:buFont typeface="Wingdings"/>
                <a:buChar char=""/>
                <a:tabLst>
                  <a:tab pos="211454" algn="l"/>
                </a:tabLst>
              </a:pPr>
              <a:r>
                <a:rPr lang="en-IN" sz="1100">
                  <a:solidFill>
                    <a:schemeClr val="bg1"/>
                  </a:solidFill>
                  <a:cs typeface="Times New Roman"/>
                </a:rPr>
                <a:t>22 approvals in place</a:t>
              </a:r>
            </a:p>
            <a:p>
              <a:pPr marL="210820" indent="-137160" algn="just">
                <a:buClr>
                  <a:srgbClr val="2D3092"/>
                </a:buClr>
                <a:buSzPct val="60000"/>
                <a:buFont typeface="Wingdings"/>
                <a:buChar char=""/>
                <a:tabLst>
                  <a:tab pos="211454" algn="l"/>
                </a:tabLst>
              </a:pPr>
              <a:r>
                <a:rPr lang="en-IN" sz="1100">
                  <a:solidFill>
                    <a:schemeClr val="bg1"/>
                  </a:solidFill>
                  <a:cs typeface="Times New Roman"/>
                </a:rPr>
                <a:t>Launched Nat-Lanthanum as the sole generic in the market</a:t>
              </a:r>
            </a:p>
          </p:txBody>
        </p:sp>
        <p:pic>
          <p:nvPicPr>
            <p:cNvPr id="8" name="Graphic 7">
              <a:extLst>
                <a:ext uri="{FF2B5EF4-FFF2-40B4-BE49-F238E27FC236}">
                  <a16:creationId xmlns:a16="http://schemas.microsoft.com/office/drawing/2014/main" id="{90BF8711-7846-4F25-BF3D-752C1C796F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784" y="1331343"/>
              <a:ext cx="2256971" cy="938719"/>
            </a:xfrm>
            <a:prstGeom prst="rect">
              <a:avLst/>
            </a:prstGeom>
          </p:spPr>
        </p:pic>
        <p:sp>
          <p:nvSpPr>
            <p:cNvPr id="9" name="TextBox 8">
              <a:extLst>
                <a:ext uri="{FF2B5EF4-FFF2-40B4-BE49-F238E27FC236}">
                  <a16:creationId xmlns:a16="http://schemas.microsoft.com/office/drawing/2014/main" id="{4EB061FE-228B-4BDF-B2FB-2223AE88B131}"/>
                </a:ext>
              </a:extLst>
            </p:cNvPr>
            <p:cNvSpPr txBox="1"/>
            <p:nvPr/>
          </p:nvSpPr>
          <p:spPr>
            <a:xfrm>
              <a:off x="5651500" y="3292940"/>
              <a:ext cx="914400" cy="914400"/>
            </a:xfrm>
            <a:prstGeom prst="rect">
              <a:avLst/>
            </a:prstGeom>
            <a:noFill/>
          </p:spPr>
          <p:txBody>
            <a:bodyPr wrap="square" rtlCol="0">
              <a:spAutoFit/>
            </a:bodyPr>
            <a:lstStyle/>
            <a:p>
              <a:endParaRPr lang="en-IN"/>
            </a:p>
          </p:txBody>
        </p:sp>
        <p:sp>
          <p:nvSpPr>
            <p:cNvPr id="12" name="TextBox 11">
              <a:extLst>
                <a:ext uri="{FF2B5EF4-FFF2-40B4-BE49-F238E27FC236}">
                  <a16:creationId xmlns:a16="http://schemas.microsoft.com/office/drawing/2014/main" id="{78420766-67E6-4C25-B070-EA43DB4B0B6F}"/>
                </a:ext>
              </a:extLst>
            </p:cNvPr>
            <p:cNvSpPr txBox="1"/>
            <p:nvPr/>
          </p:nvSpPr>
          <p:spPr>
            <a:xfrm>
              <a:off x="2721755" y="2568913"/>
              <a:ext cx="5206536" cy="938719"/>
            </a:xfrm>
            <a:prstGeom prst="rect">
              <a:avLst/>
            </a:prstGeom>
            <a:noFill/>
            <a:ln>
              <a:solidFill>
                <a:schemeClr val="accent1">
                  <a:shade val="50000"/>
                </a:schemeClr>
              </a:solidFill>
            </a:ln>
          </p:spPr>
          <p:txBody>
            <a:bodyPr wrap="square" rtlCol="0">
              <a:spAutoFit/>
            </a:bodyPr>
            <a:lstStyle/>
            <a:p>
              <a:r>
                <a:rPr lang="en-US" sz="1100" b="1">
                  <a:solidFill>
                    <a:schemeClr val="bg1"/>
                  </a:solidFill>
                  <a:cs typeface="Times New Roman"/>
                </a:rPr>
                <a:t>     BRAZIL</a:t>
              </a:r>
            </a:p>
            <a:p>
              <a:endParaRPr lang="en-US" sz="1100" b="1">
                <a:solidFill>
                  <a:schemeClr val="bg1"/>
                </a:solidFill>
                <a:cs typeface="Times New Roman"/>
              </a:endParaRPr>
            </a:p>
            <a:p>
              <a:pPr marL="171450" lvl="0" indent="-171450" algn="just">
                <a:buFont typeface="Wingdings" panose="05000000000000000000" pitchFamily="2" charset="2"/>
                <a:buChar char="§"/>
              </a:pPr>
              <a:r>
                <a:rPr lang="en-IN" sz="1100">
                  <a:solidFill>
                    <a:schemeClr val="bg1"/>
                  </a:solidFill>
                  <a:cs typeface="Times New Roman"/>
                </a:rPr>
                <a:t>Launched the first generic of Oseltamivir in Brazil</a:t>
              </a:r>
            </a:p>
            <a:p>
              <a:pPr marL="171450" lvl="0" indent="-171450" algn="just">
                <a:buFont typeface="Wingdings" panose="05000000000000000000" pitchFamily="2" charset="2"/>
                <a:buChar char="§"/>
              </a:pPr>
              <a:r>
                <a:rPr lang="en-IN" sz="1100">
                  <a:solidFill>
                    <a:schemeClr val="bg1"/>
                  </a:solidFill>
                  <a:cs typeface="Times New Roman"/>
                </a:rPr>
                <a:t>Further evolution of market share of sole generic of </a:t>
              </a:r>
              <a:r>
                <a:rPr lang="en-IN" sz="1100" err="1">
                  <a:solidFill>
                    <a:schemeClr val="bg1"/>
                  </a:solidFill>
                  <a:cs typeface="Times New Roman"/>
                </a:rPr>
                <a:t>Everolimus</a:t>
              </a:r>
              <a:r>
                <a:rPr lang="en-IN" sz="1100">
                  <a:solidFill>
                    <a:schemeClr val="bg1"/>
                  </a:solidFill>
                  <a:cs typeface="Times New Roman"/>
                </a:rPr>
                <a:t> </a:t>
              </a:r>
            </a:p>
            <a:p>
              <a:pPr marL="171450" lvl="0" indent="-171450" algn="just">
                <a:buFont typeface="Wingdings" panose="05000000000000000000" pitchFamily="2" charset="2"/>
                <a:buChar char="§"/>
              </a:pPr>
              <a:r>
                <a:rPr lang="en-IN" sz="1100">
                  <a:solidFill>
                    <a:schemeClr val="bg1"/>
                  </a:solidFill>
                  <a:cs typeface="Times New Roman"/>
                </a:rPr>
                <a:t>Transition to the new QC lab and warehouse at Vitoria, Brazil</a:t>
              </a:r>
            </a:p>
          </p:txBody>
        </p:sp>
        <p:pic>
          <p:nvPicPr>
            <p:cNvPr id="14" name="Picture 13" descr="A close up of graphics&#10;&#10;Description automatically generated">
              <a:extLst>
                <a:ext uri="{FF2B5EF4-FFF2-40B4-BE49-F238E27FC236}">
                  <a16:creationId xmlns:a16="http://schemas.microsoft.com/office/drawing/2014/main" id="{29846625-2B98-4A2F-8D02-EFBC7888C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84" y="2558866"/>
              <a:ext cx="2256971" cy="938719"/>
            </a:xfrm>
            <a:prstGeom prst="rect">
              <a:avLst/>
            </a:prstGeom>
          </p:spPr>
        </p:pic>
        <p:sp>
          <p:nvSpPr>
            <p:cNvPr id="16" name="TextBox 15">
              <a:extLst>
                <a:ext uri="{FF2B5EF4-FFF2-40B4-BE49-F238E27FC236}">
                  <a16:creationId xmlns:a16="http://schemas.microsoft.com/office/drawing/2014/main" id="{33C77D48-B789-4A9E-AC2B-6250659327C8}"/>
                </a:ext>
              </a:extLst>
            </p:cNvPr>
            <p:cNvSpPr txBox="1"/>
            <p:nvPr/>
          </p:nvSpPr>
          <p:spPr>
            <a:xfrm>
              <a:off x="2721755" y="3795356"/>
              <a:ext cx="4968199" cy="872034"/>
            </a:xfrm>
            <a:prstGeom prst="rect">
              <a:avLst/>
            </a:prstGeom>
            <a:noFill/>
            <a:ln>
              <a:solidFill>
                <a:schemeClr val="accent1">
                  <a:shade val="50000"/>
                </a:schemeClr>
              </a:solidFill>
            </a:ln>
          </p:spPr>
          <p:txBody>
            <a:bodyPr wrap="square" rtlCol="0">
              <a:spAutoFit/>
            </a:bodyPr>
            <a:lstStyle/>
            <a:p>
              <a:r>
                <a:rPr lang="en-US" sz="1100" b="1">
                  <a:solidFill>
                    <a:schemeClr val="bg1"/>
                  </a:solidFill>
                  <a:cs typeface="Times New Roman"/>
                </a:rPr>
                <a:t>     PHILIPPINES</a:t>
              </a:r>
            </a:p>
            <a:p>
              <a:pPr marL="210820" marR="170815" indent="-137160">
                <a:lnSpc>
                  <a:spcPct val="100000"/>
                </a:lnSpc>
                <a:spcBef>
                  <a:spcPts val="825"/>
                </a:spcBef>
                <a:buClr>
                  <a:srgbClr val="2D3092"/>
                </a:buClr>
                <a:buSzPct val="60000"/>
                <a:buFont typeface="Wingdings"/>
                <a:buChar char=""/>
                <a:tabLst>
                  <a:tab pos="211454" algn="l"/>
                </a:tabLst>
              </a:pPr>
              <a:r>
                <a:rPr lang="en-IN" sz="1100" spc="-5">
                  <a:solidFill>
                    <a:schemeClr val="bg1"/>
                  </a:solidFill>
                  <a:cs typeface="Times New Roman"/>
                </a:rPr>
                <a:t>Liposomal</a:t>
              </a:r>
              <a:r>
                <a:rPr lang="en-IN" sz="1100"/>
                <a:t> </a:t>
              </a:r>
              <a:r>
                <a:rPr lang="en-IN" sz="1100" spc="-5">
                  <a:solidFill>
                    <a:schemeClr val="bg1"/>
                  </a:solidFill>
                  <a:cs typeface="Times New Roman"/>
                </a:rPr>
                <a:t>Doxorubicin approved and first Natco product to be launched by our subsidiary Natco Lifesciences Philippines Inc</a:t>
              </a:r>
            </a:p>
            <a:p>
              <a:pPr marL="73660" marR="133350" algn="just">
                <a:buClr>
                  <a:srgbClr val="2D3092"/>
                </a:buClr>
                <a:buSzPct val="60000"/>
                <a:tabLst>
                  <a:tab pos="211454" algn="l"/>
                </a:tabLst>
              </a:pPr>
              <a:endParaRPr lang="en-US" sz="1100" spc="-5">
                <a:solidFill>
                  <a:schemeClr val="bg1"/>
                </a:solidFill>
                <a:cs typeface="Times New Roman"/>
              </a:endParaRPr>
            </a:p>
          </p:txBody>
        </p:sp>
        <p:sp>
          <p:nvSpPr>
            <p:cNvPr id="20" name="TextBox 19">
              <a:extLst>
                <a:ext uri="{FF2B5EF4-FFF2-40B4-BE49-F238E27FC236}">
                  <a16:creationId xmlns:a16="http://schemas.microsoft.com/office/drawing/2014/main" id="{01724E59-2BB4-4C74-8E93-E964439D4CC0}"/>
                </a:ext>
              </a:extLst>
            </p:cNvPr>
            <p:cNvSpPr txBox="1"/>
            <p:nvPr/>
          </p:nvSpPr>
          <p:spPr>
            <a:xfrm>
              <a:off x="2721754" y="5020568"/>
              <a:ext cx="4968199" cy="533479"/>
            </a:xfrm>
            <a:prstGeom prst="rect">
              <a:avLst/>
            </a:prstGeom>
            <a:noFill/>
            <a:ln>
              <a:solidFill>
                <a:schemeClr val="accent1">
                  <a:shade val="50000"/>
                </a:schemeClr>
              </a:solidFill>
            </a:ln>
          </p:spPr>
          <p:txBody>
            <a:bodyPr wrap="square" rtlCol="0">
              <a:spAutoFit/>
            </a:bodyPr>
            <a:lstStyle/>
            <a:p>
              <a:r>
                <a:rPr lang="en-US" sz="1100" b="1">
                  <a:solidFill>
                    <a:schemeClr val="bg1"/>
                  </a:solidFill>
                  <a:cs typeface="Times New Roman"/>
                </a:rPr>
                <a:t>     ASIA PACIFIC (including Australia)</a:t>
              </a:r>
            </a:p>
            <a:p>
              <a:pPr marL="210820" marR="170815" indent="-137160">
                <a:lnSpc>
                  <a:spcPct val="100000"/>
                </a:lnSpc>
                <a:spcBef>
                  <a:spcPts val="825"/>
                </a:spcBef>
                <a:buClr>
                  <a:srgbClr val="2D3092"/>
                </a:buClr>
                <a:buSzPct val="60000"/>
                <a:buFont typeface="Wingdings"/>
                <a:buChar char=""/>
                <a:tabLst>
                  <a:tab pos="211454" algn="l"/>
                </a:tabLst>
              </a:pPr>
              <a:r>
                <a:rPr lang="en-US" sz="1100" spc="-5">
                  <a:solidFill>
                    <a:schemeClr val="bg1"/>
                  </a:solidFill>
                  <a:cs typeface="Times New Roman"/>
                </a:rPr>
                <a:t>Presence in Singapore (10 approvals)</a:t>
              </a:r>
              <a:r>
                <a:rPr lang="en-US" sz="1100" spc="-70">
                  <a:solidFill>
                    <a:schemeClr val="bg1"/>
                  </a:solidFill>
                  <a:cs typeface="Times New Roman"/>
                </a:rPr>
                <a:t> </a:t>
              </a:r>
              <a:r>
                <a:rPr lang="en-US" sz="1100" spc="-5">
                  <a:solidFill>
                    <a:schemeClr val="bg1"/>
                  </a:solidFill>
                  <a:cs typeface="Times New Roman"/>
                </a:rPr>
                <a:t>and  Australia</a:t>
              </a:r>
            </a:p>
          </p:txBody>
        </p:sp>
        <p:grpSp>
          <p:nvGrpSpPr>
            <p:cNvPr id="3" name="Group 2">
              <a:extLst>
                <a:ext uri="{FF2B5EF4-FFF2-40B4-BE49-F238E27FC236}">
                  <a16:creationId xmlns:a16="http://schemas.microsoft.com/office/drawing/2014/main" id="{CC6FB97D-58AD-4DF6-890B-5AF153B5B062}"/>
                </a:ext>
              </a:extLst>
            </p:cNvPr>
            <p:cNvGrpSpPr/>
            <p:nvPr/>
          </p:nvGrpSpPr>
          <p:grpSpPr>
            <a:xfrm>
              <a:off x="464784" y="3835049"/>
              <a:ext cx="2256971" cy="2113758"/>
              <a:chOff x="854530" y="4514283"/>
              <a:chExt cx="2168621" cy="2113758"/>
            </a:xfrm>
          </p:grpSpPr>
          <p:pic>
            <p:nvPicPr>
              <p:cNvPr id="22" name="Picture 21" descr="A picture containing drawing&#10;&#10;Description automatically generated">
                <a:extLst>
                  <a:ext uri="{FF2B5EF4-FFF2-40B4-BE49-F238E27FC236}">
                    <a16:creationId xmlns:a16="http://schemas.microsoft.com/office/drawing/2014/main" id="{37C01BDC-25B1-484B-919F-164B3ACB5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854530" y="4514283"/>
                <a:ext cx="2167565" cy="769439"/>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9BBDADD5-82C0-44E4-B7E3-4B20A5E45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530" y="5694615"/>
                <a:ext cx="2168621" cy="381823"/>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D08467A3-F22C-4B93-9D3F-E2C249B99B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586" y="6094976"/>
                <a:ext cx="2167565" cy="533065"/>
              </a:xfrm>
              <a:prstGeom prst="rect">
                <a:avLst/>
              </a:prstGeom>
            </p:spPr>
          </p:pic>
        </p:grpSp>
      </p:grpSp>
      <p:pic>
        <p:nvPicPr>
          <p:cNvPr id="21" name="Picture 20" descr="A picture containing drawing&#10;&#10;Description automatically generated">
            <a:extLst>
              <a:ext uri="{FF2B5EF4-FFF2-40B4-BE49-F238E27FC236}">
                <a16:creationId xmlns:a16="http://schemas.microsoft.com/office/drawing/2014/main" id="{1695410C-FCAB-4F2D-A682-D721C87691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6698" y="56145"/>
            <a:ext cx="1445342" cy="567297"/>
          </a:xfrm>
          <a:prstGeom prst="rect">
            <a:avLst/>
          </a:prstGeom>
        </p:spPr>
      </p:pic>
      <p:sp>
        <p:nvSpPr>
          <p:cNvPr id="5" name="Slide Number Placeholder 4">
            <a:extLst>
              <a:ext uri="{FF2B5EF4-FFF2-40B4-BE49-F238E27FC236}">
                <a16:creationId xmlns:a16="http://schemas.microsoft.com/office/drawing/2014/main" id="{86F53F2A-8925-46D0-A52B-E5360BE05AAF}"/>
              </a:ext>
            </a:extLst>
          </p:cNvPr>
          <p:cNvSpPr>
            <a:spLocks noGrp="1"/>
          </p:cNvSpPr>
          <p:nvPr>
            <p:ph type="sldNum" sz="quarter" idx="12"/>
          </p:nvPr>
        </p:nvSpPr>
        <p:spPr/>
        <p:txBody>
          <a:bodyPr/>
          <a:lstStyle/>
          <a:p>
            <a:fld id="{E6326F5E-F4A6-44DA-936F-1572DDFAB83B}" type="slidenum">
              <a:rPr lang="en-IN" smtClean="0"/>
              <a:pPr/>
              <a:t>9</a:t>
            </a:fld>
            <a:endParaRPr lang="en-IN"/>
          </a:p>
        </p:txBody>
      </p:sp>
      <p:sp>
        <p:nvSpPr>
          <p:cNvPr id="25" name="TextBox 24">
            <a:extLst>
              <a:ext uri="{FF2B5EF4-FFF2-40B4-BE49-F238E27FC236}">
                <a16:creationId xmlns:a16="http://schemas.microsoft.com/office/drawing/2014/main" id="{661DC97F-E287-4D50-BB3F-28DF470114C2}"/>
              </a:ext>
            </a:extLst>
          </p:cNvPr>
          <p:cNvSpPr txBox="1"/>
          <p:nvPr/>
        </p:nvSpPr>
        <p:spPr>
          <a:xfrm>
            <a:off x="7928293" y="2271309"/>
            <a:ext cx="4037263" cy="369332"/>
          </a:xfrm>
          <a:prstGeom prst="rect">
            <a:avLst/>
          </a:prstGeom>
          <a:solidFill>
            <a:srgbClr val="2E83C3"/>
          </a:solidFill>
        </p:spPr>
        <p:txBody>
          <a:bodyPr wrap="square" rtlCol="0">
            <a:spAutoFit/>
          </a:bodyPr>
          <a:lstStyle/>
          <a:p>
            <a:pPr algn="ctr"/>
            <a:r>
              <a:rPr lang="en-US">
                <a:solidFill>
                  <a:schemeClr val="bg1"/>
                </a:solidFill>
              </a:rPr>
              <a:t>SUBSIDIARIES PERFORMANCE ₹ </a:t>
            </a:r>
            <a:r>
              <a:rPr lang="en-US" err="1">
                <a:solidFill>
                  <a:schemeClr val="bg1"/>
                </a:solidFill>
              </a:rPr>
              <a:t>mn</a:t>
            </a:r>
            <a:endParaRPr lang="en-IN">
              <a:solidFill>
                <a:schemeClr val="bg1"/>
              </a:solidFill>
            </a:endParaRPr>
          </a:p>
        </p:txBody>
      </p:sp>
      <p:sp>
        <p:nvSpPr>
          <p:cNvPr id="7" name="TextBox 6">
            <a:extLst>
              <a:ext uri="{FF2B5EF4-FFF2-40B4-BE49-F238E27FC236}">
                <a16:creationId xmlns:a16="http://schemas.microsoft.com/office/drawing/2014/main" id="{411CAFC2-6F79-42DA-9029-AB342E41450E}"/>
              </a:ext>
            </a:extLst>
          </p:cNvPr>
          <p:cNvSpPr txBox="1"/>
          <p:nvPr/>
        </p:nvSpPr>
        <p:spPr>
          <a:xfrm>
            <a:off x="7928293" y="5336500"/>
            <a:ext cx="4037263" cy="600164"/>
          </a:xfrm>
          <a:prstGeom prst="rect">
            <a:avLst/>
          </a:prstGeom>
          <a:noFill/>
        </p:spPr>
        <p:txBody>
          <a:bodyPr wrap="square" rtlCol="0">
            <a:spAutoFit/>
          </a:bodyPr>
          <a:lstStyle/>
          <a:p>
            <a:r>
              <a:rPr lang="en-US" sz="1100"/>
              <a:t>Natco has 7 subsidiaries including one step-down subsidiary. Majority of growth in FY 21 was generated from Canadian subsidiary</a:t>
            </a:r>
            <a:endParaRPr lang="en-IN" sz="1100">
              <a:solidFill>
                <a:srgbClr val="FFC000"/>
              </a:solidFill>
            </a:endParaRPr>
          </a:p>
        </p:txBody>
      </p:sp>
      <p:sp>
        <p:nvSpPr>
          <p:cNvPr id="10" name="TextBox 9">
            <a:extLst>
              <a:ext uri="{FF2B5EF4-FFF2-40B4-BE49-F238E27FC236}">
                <a16:creationId xmlns:a16="http://schemas.microsoft.com/office/drawing/2014/main" id="{351D91E2-4E29-4FF3-8C41-978EB2397BE3}"/>
              </a:ext>
            </a:extLst>
          </p:cNvPr>
          <p:cNvSpPr txBox="1"/>
          <p:nvPr/>
        </p:nvSpPr>
        <p:spPr>
          <a:xfrm>
            <a:off x="9313609" y="5059468"/>
            <a:ext cx="235974" cy="230832"/>
          </a:xfrm>
          <a:prstGeom prst="rect">
            <a:avLst/>
          </a:prstGeom>
          <a:noFill/>
        </p:spPr>
        <p:txBody>
          <a:bodyPr wrap="square" rtlCol="0">
            <a:spAutoFit/>
          </a:bodyPr>
          <a:lstStyle/>
          <a:p>
            <a:r>
              <a:rPr lang="en-US" sz="900"/>
              <a:t>*</a:t>
            </a:r>
            <a:endParaRPr lang="en-IN"/>
          </a:p>
        </p:txBody>
      </p:sp>
      <p:graphicFrame>
        <p:nvGraphicFramePr>
          <p:cNvPr id="26" name="Chart 25">
            <a:extLst>
              <a:ext uri="{FF2B5EF4-FFF2-40B4-BE49-F238E27FC236}">
                <a16:creationId xmlns:a16="http://schemas.microsoft.com/office/drawing/2014/main" id="{35F79466-9ED9-42A6-86A4-77241CA2F4E0}"/>
              </a:ext>
            </a:extLst>
          </p:cNvPr>
          <p:cNvGraphicFramePr>
            <a:graphicFrameLocks/>
          </p:cNvGraphicFramePr>
          <p:nvPr>
            <p:extLst>
              <p:ext uri="{D42A27DB-BD31-4B8C-83A1-F6EECF244321}">
                <p14:modId xmlns:p14="http://schemas.microsoft.com/office/powerpoint/2010/main" val="3749870297"/>
              </p:ext>
            </p:extLst>
          </p:nvPr>
        </p:nvGraphicFramePr>
        <p:xfrm>
          <a:off x="7928292" y="2705010"/>
          <a:ext cx="4037264" cy="258529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602476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4EFAD0C6253D418050ED2B67F3E502" ma:contentTypeVersion="2" ma:contentTypeDescription="Create a new document." ma:contentTypeScope="" ma:versionID="195a51944ea16b84622d143d12a04965">
  <xsd:schema xmlns:xsd="http://www.w3.org/2001/XMLSchema" xmlns:xs="http://www.w3.org/2001/XMLSchema" xmlns:p="http://schemas.microsoft.com/office/2006/metadata/properties" xmlns:ns2="73f610ff-7f60-40f2-a2fc-27ae166003a4" targetNamespace="http://schemas.microsoft.com/office/2006/metadata/properties" ma:root="true" ma:fieldsID="2abdc08e6fac0f8235246777cc8d9baa" ns2:_="">
    <xsd:import namespace="73f610ff-7f60-40f2-a2fc-27ae166003a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f610ff-7f60-40f2-a2fc-27ae166003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81920F-AD63-4F1B-9D82-5E9EAD5CDDDA}">
  <ds:schemaRefs>
    <ds:schemaRef ds:uri="73f610ff-7f60-40f2-a2fc-27ae166003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30B40F-CE0C-4B12-AD8E-E60F29E3CF13}">
  <ds:schemaRefs>
    <ds:schemaRef ds:uri="73f610ff-7f60-40f2-a2fc-27ae166003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2F6FB51-746A-412C-8FBA-988387E5C1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5</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Facet</vt:lpstr>
      <vt:lpstr>PowerPoint Presentation</vt:lpstr>
      <vt:lpstr>DISCLAIMER/IMPORTANT DISCLOSURE</vt:lpstr>
      <vt:lpstr>PowerPoint Presentation</vt:lpstr>
      <vt:lpstr>PERFORMANCE AT A GLANCE</vt:lpstr>
      <vt:lpstr>KEY BUSINESS SEGMENTS - PHARMA</vt:lpstr>
      <vt:lpstr>PowerPoint Presentation</vt:lpstr>
      <vt:lpstr>STRONG GROWTH IN DOMESTIC BUSINESS</vt:lpstr>
      <vt:lpstr>STRONG MARKET POSITION IN DOMESTIC ONCOLOGY SEGMENT</vt:lpstr>
      <vt:lpstr>EXPANDING ROW PRESENCE</vt:lpstr>
      <vt:lpstr>API FACILITIES</vt:lpstr>
      <vt:lpstr>PowerPoint Presentation</vt:lpstr>
      <vt:lpstr>FORMULATION FACILITIES</vt:lpstr>
      <vt:lpstr> CROP HEALTH SCIENCES</vt:lpstr>
      <vt:lpstr>KEY MANAGEMENT</vt:lpstr>
      <vt:lpstr>CONSOLIDATED FINANCIALS</vt:lpstr>
      <vt:lpstr>QUARTERLY FINANCIAL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Mallikarjuna Thatipalli</dc:creator>
  <cp:revision>12</cp:revision>
  <cp:lastPrinted>2021-07-06T04:52:13Z</cp:lastPrinted>
  <dcterms:created xsi:type="dcterms:W3CDTF">2020-04-02T11:28:48Z</dcterms:created>
  <dcterms:modified xsi:type="dcterms:W3CDTF">2021-08-16T04:13:22Z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0x0101007E4EFAD0C6253D418050ED2B67F3E502</vt:lpwstr>
  </property>
</Properties>
</file>