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5" r:id="rId4"/>
    <p:sldId id="259" r:id="rId5"/>
    <p:sldId id="260" r:id="rId6"/>
    <p:sldId id="261" r:id="rId7"/>
    <p:sldId id="277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906000" cy="6858000" type="A4"/>
  <p:notesSz cx="9940925" cy="6808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>
      <p:cViewPr varScale="1">
        <p:scale>
          <a:sx n="69" d="100"/>
          <a:sy n="69" d="100"/>
        </p:scale>
        <p:origin x="124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20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1598" y="0"/>
            <a:ext cx="4307734" cy="3420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4C4FE-8C84-44A7-AEA2-64A63CC55309}" type="datetimeFigureOut">
              <a:rPr lang="en-IN" smtClean="0"/>
              <a:t>19/02/2019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9938" y="850900"/>
            <a:ext cx="3321050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093" y="3276730"/>
            <a:ext cx="7952740" cy="26809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66773"/>
            <a:ext cx="4307734" cy="3420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1598" y="6466773"/>
            <a:ext cx="4307734" cy="3420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06BAF-160F-4053-B92A-E6A9EF465CA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8070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06BAF-160F-4053-B92A-E6A9EF465CAC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0523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06BAF-160F-4053-B92A-E6A9EF465CAC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043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522"/>
            <a:ext cx="9905999" cy="68564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523"/>
            <a:ext cx="9907524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111995" y="198120"/>
            <a:ext cx="725424" cy="283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906000" h="6858000">
                <a:moveTo>
                  <a:pt x="9906000" y="6857998"/>
                </a:moveTo>
                <a:lnTo>
                  <a:pt x="9906000" y="0"/>
                </a:lnTo>
                <a:lnTo>
                  <a:pt x="0" y="0"/>
                </a:lnTo>
                <a:lnTo>
                  <a:pt x="0" y="6857998"/>
                </a:lnTo>
                <a:lnTo>
                  <a:pt x="9906000" y="6857998"/>
                </a:lnTo>
                <a:close/>
              </a:path>
            </a:pathLst>
          </a:custGeom>
          <a:solidFill>
            <a:srgbClr val="FFF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3290315"/>
            <a:ext cx="9906000" cy="35676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0"/>
            <a:ext cx="4125595" cy="4723130"/>
          </a:xfrm>
          <a:custGeom>
            <a:avLst/>
            <a:gdLst/>
            <a:ahLst/>
            <a:cxnLst/>
            <a:rect l="l" t="t" r="r" b="b"/>
            <a:pathLst>
              <a:path w="4125595" h="4723130">
                <a:moveTo>
                  <a:pt x="4125467" y="0"/>
                </a:moveTo>
                <a:lnTo>
                  <a:pt x="0" y="0"/>
                </a:lnTo>
                <a:lnTo>
                  <a:pt x="0" y="4722876"/>
                </a:lnTo>
                <a:lnTo>
                  <a:pt x="4125467" y="0"/>
                </a:lnTo>
                <a:close/>
              </a:path>
            </a:pathLst>
          </a:custGeom>
          <a:solidFill>
            <a:srgbClr val="697BAC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0" y="2560320"/>
            <a:ext cx="3747135" cy="4297680"/>
          </a:xfrm>
          <a:custGeom>
            <a:avLst/>
            <a:gdLst/>
            <a:ahLst/>
            <a:cxnLst/>
            <a:rect l="l" t="t" r="r" b="b"/>
            <a:pathLst>
              <a:path w="3747135" h="4297680">
                <a:moveTo>
                  <a:pt x="0" y="0"/>
                </a:moveTo>
                <a:lnTo>
                  <a:pt x="0" y="4297677"/>
                </a:lnTo>
                <a:lnTo>
                  <a:pt x="3746654" y="4297677"/>
                </a:lnTo>
                <a:lnTo>
                  <a:pt x="0" y="0"/>
                </a:lnTo>
                <a:close/>
              </a:path>
            </a:pathLst>
          </a:custGeom>
          <a:solidFill>
            <a:srgbClr val="3B8EF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55447" y="240791"/>
            <a:ext cx="2144268" cy="8412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522"/>
            <a:ext cx="9905999" cy="68564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6452" y="159258"/>
            <a:ext cx="7621270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3108" y="2084031"/>
            <a:ext cx="5613400" cy="440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2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3.png"/><Relationship Id="rId7" Type="http://schemas.openxmlformats.org/officeDocument/2006/relationships/image" Target="../media/image4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11" Type="http://schemas.openxmlformats.org/officeDocument/2006/relationships/image" Target="../media/image52.jpg"/><Relationship Id="rId5" Type="http://schemas.openxmlformats.org/officeDocument/2006/relationships/image" Target="../media/image46.jpg"/><Relationship Id="rId10" Type="http://schemas.openxmlformats.org/officeDocument/2006/relationships/image" Target="../media/image51.png"/><Relationship Id="rId4" Type="http://schemas.openxmlformats.org/officeDocument/2006/relationships/image" Target="../media/image45.jpg"/><Relationship Id="rId9" Type="http://schemas.openxmlformats.org/officeDocument/2006/relationships/image" Target="../media/image50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jpg"/><Relationship Id="rId18" Type="http://schemas.openxmlformats.org/officeDocument/2006/relationships/image" Target="../media/image67.png"/><Relationship Id="rId3" Type="http://schemas.openxmlformats.org/officeDocument/2006/relationships/image" Target="../media/image3.png"/><Relationship Id="rId21" Type="http://schemas.openxmlformats.org/officeDocument/2006/relationships/image" Target="../media/image70.jpg"/><Relationship Id="rId7" Type="http://schemas.openxmlformats.org/officeDocument/2006/relationships/image" Target="../media/image56.jpg"/><Relationship Id="rId12" Type="http://schemas.openxmlformats.org/officeDocument/2006/relationships/image" Target="../media/image61.png"/><Relationship Id="rId17" Type="http://schemas.openxmlformats.org/officeDocument/2006/relationships/image" Target="../media/image66.jpg"/><Relationship Id="rId2" Type="http://schemas.openxmlformats.org/officeDocument/2006/relationships/image" Target="../media/image2.png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jpg"/><Relationship Id="rId5" Type="http://schemas.openxmlformats.org/officeDocument/2006/relationships/image" Target="../media/image54.jpg"/><Relationship Id="rId15" Type="http://schemas.openxmlformats.org/officeDocument/2006/relationships/image" Target="../media/image64.jpg"/><Relationship Id="rId10" Type="http://schemas.openxmlformats.org/officeDocument/2006/relationships/image" Target="../media/image59.png"/><Relationship Id="rId19" Type="http://schemas.openxmlformats.org/officeDocument/2006/relationships/image" Target="../media/image68.jpg"/><Relationship Id="rId4" Type="http://schemas.openxmlformats.org/officeDocument/2006/relationships/image" Target="../media/image53.png"/><Relationship Id="rId9" Type="http://schemas.openxmlformats.org/officeDocument/2006/relationships/image" Target="../media/image58.jpg"/><Relationship Id="rId1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3.png"/><Relationship Id="rId7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image" Target="../media/image18.png"/><Relationship Id="rId5" Type="http://schemas.openxmlformats.org/officeDocument/2006/relationships/image" Target="../media/image12.jpg"/><Relationship Id="rId10" Type="http://schemas.openxmlformats.org/officeDocument/2006/relationships/image" Target="../media/image17.png"/><Relationship Id="rId4" Type="http://schemas.openxmlformats.org/officeDocument/2006/relationships/image" Target="../media/image11.jp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968" y="3767454"/>
            <a:ext cx="46589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INVESTOR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45" dirty="0">
                <a:solidFill>
                  <a:srgbClr val="FFFFFF"/>
                </a:solidFill>
                <a:latin typeface="Arial"/>
                <a:cs typeface="Arial"/>
              </a:rPr>
              <a:t>PRESENTATION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9163" y="4206240"/>
            <a:ext cx="9709404" cy="736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32968" y="4436490"/>
            <a:ext cx="2434032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 smtClean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lang="en-IN" sz="1600" spc="-10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lang="en-US" sz="160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FFFFFF"/>
                </a:solidFill>
                <a:latin typeface="Arial"/>
                <a:cs typeface="Arial"/>
              </a:rPr>
              <a:t>FY19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IN" sz="1600" spc="-5" dirty="0" smtClean="0">
                <a:solidFill>
                  <a:srgbClr val="FFFFFF"/>
                </a:solidFill>
                <a:latin typeface="Arial"/>
                <a:cs typeface="Arial"/>
              </a:rPr>
              <a:t>February </a:t>
            </a:r>
            <a:r>
              <a:rPr sz="1600" spc="-5" dirty="0" smtClean="0">
                <a:solidFill>
                  <a:srgbClr val="FFFFFF"/>
                </a:solidFill>
                <a:latin typeface="Arial"/>
                <a:cs typeface="Arial"/>
              </a:rPr>
              <a:t>201</a:t>
            </a:r>
            <a:r>
              <a:rPr lang="en-US" sz="1600" spc="-5" dirty="0" smtClean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3"/>
            <a:ext cx="990752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9100" y="0"/>
            <a:ext cx="8633460" cy="826135"/>
          </a:xfrm>
          <a:custGeom>
            <a:avLst/>
            <a:gdLst/>
            <a:ahLst/>
            <a:cxnLst/>
            <a:rect l="l" t="t" r="r" b="b"/>
            <a:pathLst>
              <a:path w="8633460" h="826135">
                <a:moveTo>
                  <a:pt x="0" y="826008"/>
                </a:moveTo>
                <a:lnTo>
                  <a:pt x="8633460" y="826008"/>
                </a:lnTo>
                <a:lnTo>
                  <a:pt x="8633460" y="0"/>
                </a:lnTo>
                <a:lnTo>
                  <a:pt x="0" y="0"/>
                </a:lnTo>
                <a:lnTo>
                  <a:pt x="0" y="826008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32264" y="6540245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>
                <a:moveTo>
                  <a:pt x="0" y="0"/>
                </a:moveTo>
                <a:lnTo>
                  <a:pt x="175640" y="0"/>
                </a:lnTo>
              </a:path>
            </a:pathLst>
          </a:custGeom>
          <a:ln w="19812">
            <a:solidFill>
              <a:srgbClr val="7CB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9100" y="6540245"/>
            <a:ext cx="8742045" cy="0"/>
          </a:xfrm>
          <a:custGeom>
            <a:avLst/>
            <a:gdLst/>
            <a:ahLst/>
            <a:cxnLst/>
            <a:rect l="l" t="t" r="r" b="b"/>
            <a:pathLst>
              <a:path w="8742045">
                <a:moveTo>
                  <a:pt x="0" y="0"/>
                </a:moveTo>
                <a:lnTo>
                  <a:pt x="8741664" y="0"/>
                </a:lnTo>
              </a:path>
            </a:pathLst>
          </a:custGeom>
          <a:ln w="19812">
            <a:solidFill>
              <a:srgbClr val="7CB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19100" cy="6858000"/>
          </a:xfrm>
          <a:custGeom>
            <a:avLst/>
            <a:gdLst/>
            <a:ahLst/>
            <a:cxnLst/>
            <a:rect l="l" t="t" r="r" b="b"/>
            <a:pathLst>
              <a:path w="419100" h="6858000">
                <a:moveTo>
                  <a:pt x="0" y="6858000"/>
                </a:moveTo>
                <a:lnTo>
                  <a:pt x="419100" y="6858000"/>
                </a:lnTo>
                <a:lnTo>
                  <a:pt x="4191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3B8E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11995" y="198120"/>
            <a:ext cx="725424" cy="283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76452" y="70230"/>
            <a:ext cx="7154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Expanding Domestic Presence </a:t>
            </a:r>
            <a:r>
              <a:rPr spc="5" dirty="0"/>
              <a:t>with </a:t>
            </a:r>
            <a:r>
              <a:rPr spc="-5" dirty="0"/>
              <a:t>CnD</a:t>
            </a:r>
            <a:r>
              <a:rPr spc="-10" dirty="0"/>
              <a:t> </a:t>
            </a:r>
            <a:r>
              <a:rPr dirty="0"/>
              <a:t>Division</a:t>
            </a:r>
          </a:p>
        </p:txBody>
      </p:sp>
      <p:sp>
        <p:nvSpPr>
          <p:cNvPr id="9" name="object 9"/>
          <p:cNvSpPr/>
          <p:nvPr/>
        </p:nvSpPr>
        <p:spPr>
          <a:xfrm>
            <a:off x="9160764" y="6394703"/>
            <a:ext cx="571500" cy="288290"/>
          </a:xfrm>
          <a:custGeom>
            <a:avLst/>
            <a:gdLst/>
            <a:ahLst/>
            <a:cxnLst/>
            <a:rect l="l" t="t" r="r" b="b"/>
            <a:pathLst>
              <a:path w="571500" h="288290">
                <a:moveTo>
                  <a:pt x="0" y="288036"/>
                </a:moveTo>
                <a:lnTo>
                  <a:pt x="571500" y="288036"/>
                </a:lnTo>
                <a:lnTo>
                  <a:pt x="571500" y="0"/>
                </a:lnTo>
                <a:lnTo>
                  <a:pt x="0" y="0"/>
                </a:lnTo>
                <a:lnTo>
                  <a:pt x="0" y="288036"/>
                </a:lnTo>
                <a:close/>
              </a:path>
            </a:pathLst>
          </a:custGeom>
          <a:solidFill>
            <a:srgbClr val="7CB4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365360" y="6447840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1687" y="929639"/>
            <a:ext cx="9191625" cy="378460"/>
          </a:xfrm>
          <a:prstGeom prst="rect">
            <a:avLst/>
          </a:prstGeom>
          <a:solidFill>
            <a:srgbClr val="7CB4F7"/>
          </a:solidFill>
          <a:ln w="9144">
            <a:solidFill>
              <a:srgbClr val="D9D9D9"/>
            </a:solidFill>
          </a:ln>
        </p:spPr>
        <p:txBody>
          <a:bodyPr vert="horz" wrap="square" lIns="0" tIns="10160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80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Cardiology and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Diabetology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03320" y="3997452"/>
            <a:ext cx="3159252" cy="1005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15695" y="1427988"/>
            <a:ext cx="9116695" cy="1353820"/>
          </a:xfrm>
          <a:prstGeom prst="rect">
            <a:avLst/>
          </a:prstGeom>
          <a:ln w="9144">
            <a:solidFill>
              <a:srgbClr val="BEBEBE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Times New Roman"/>
              <a:cs typeface="Times New Roman"/>
            </a:endParaRPr>
          </a:p>
          <a:p>
            <a:pPr marL="228600" indent="-137160">
              <a:lnSpc>
                <a:spcPct val="100000"/>
              </a:lnSpc>
              <a:buClr>
                <a:srgbClr val="053978"/>
              </a:buClr>
              <a:buSzPct val="60000"/>
              <a:buFont typeface="Wingdings"/>
              <a:buChar char=""/>
              <a:tabLst>
                <a:tab pos="229235" algn="l"/>
              </a:tabLst>
            </a:pPr>
            <a:r>
              <a:rPr sz="1000" spc="-5" dirty="0">
                <a:latin typeface="Arial"/>
                <a:cs typeface="Arial"/>
              </a:rPr>
              <a:t>Launched Cardiology and Diabetology (CnD) division in early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2017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53978"/>
              </a:buClr>
              <a:buFont typeface="Wingdings"/>
              <a:buChar char=""/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53978"/>
              </a:buClr>
              <a:buFont typeface="Wingdings"/>
              <a:buChar char=""/>
            </a:pPr>
            <a:endParaRPr sz="850">
              <a:latin typeface="Times New Roman"/>
              <a:cs typeface="Times New Roman"/>
            </a:endParaRPr>
          </a:p>
          <a:p>
            <a:pPr marL="228600" indent="-137160">
              <a:lnSpc>
                <a:spcPct val="100000"/>
              </a:lnSpc>
              <a:buClr>
                <a:srgbClr val="053978"/>
              </a:buClr>
              <a:buSzPct val="60000"/>
              <a:buFont typeface="Wingdings"/>
              <a:buChar char=""/>
              <a:tabLst>
                <a:tab pos="229235" algn="l"/>
              </a:tabLst>
            </a:pPr>
            <a:r>
              <a:rPr sz="1000" spc="-5" dirty="0">
                <a:latin typeface="Arial"/>
                <a:cs typeface="Arial"/>
              </a:rPr>
              <a:t>First to launch Argatroban injection and Dabigatran in India </a:t>
            </a:r>
            <a:r>
              <a:rPr sz="1000" dirty="0">
                <a:latin typeface="Arial"/>
                <a:cs typeface="Arial"/>
              </a:rPr>
              <a:t>for </a:t>
            </a:r>
            <a:r>
              <a:rPr sz="1000" spc="-5" dirty="0">
                <a:latin typeface="Arial"/>
                <a:cs typeface="Arial"/>
              </a:rPr>
              <a:t>treatment of patients </a:t>
            </a:r>
            <a:r>
              <a:rPr sz="1000" spc="-10" dirty="0">
                <a:latin typeface="Arial"/>
                <a:cs typeface="Arial"/>
              </a:rPr>
              <a:t>with </a:t>
            </a:r>
            <a:r>
              <a:rPr sz="1000" spc="-5" dirty="0">
                <a:latin typeface="Arial"/>
                <a:cs typeface="Arial"/>
              </a:rPr>
              <a:t>thrombosis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syndrome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53978"/>
              </a:buClr>
              <a:buFont typeface="Wingdings"/>
              <a:buChar char=""/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53978"/>
              </a:buClr>
              <a:buFont typeface="Wingdings"/>
              <a:buChar char=""/>
            </a:pPr>
            <a:endParaRPr sz="900">
              <a:latin typeface="Times New Roman"/>
              <a:cs typeface="Times New Roman"/>
            </a:endParaRPr>
          </a:p>
          <a:p>
            <a:pPr marL="228600" indent="-137160">
              <a:lnSpc>
                <a:spcPct val="100000"/>
              </a:lnSpc>
              <a:buClr>
                <a:srgbClr val="053978"/>
              </a:buClr>
              <a:buSzPct val="60000"/>
              <a:buFont typeface="Wingdings"/>
              <a:buChar char=""/>
              <a:tabLst>
                <a:tab pos="229235" algn="l"/>
              </a:tabLst>
            </a:pPr>
            <a:r>
              <a:rPr sz="1000" spc="-5" dirty="0">
                <a:latin typeface="Arial"/>
                <a:cs typeface="Arial"/>
              </a:rPr>
              <a:t>Focus </a:t>
            </a:r>
            <a:r>
              <a:rPr sz="1000" spc="-10" dirty="0">
                <a:latin typeface="Arial"/>
                <a:cs typeface="Arial"/>
              </a:rPr>
              <a:t>will </a:t>
            </a:r>
            <a:r>
              <a:rPr sz="1000" spc="-5" dirty="0">
                <a:latin typeface="Arial"/>
                <a:cs typeface="Arial"/>
              </a:rPr>
              <a:t>be on niche molecules </a:t>
            </a:r>
            <a:r>
              <a:rPr sz="1000" spc="-10" dirty="0">
                <a:latin typeface="Arial"/>
                <a:cs typeface="Arial"/>
              </a:rPr>
              <a:t>with </a:t>
            </a:r>
            <a:r>
              <a:rPr sz="1000" spc="-5" dirty="0">
                <a:latin typeface="Arial"/>
                <a:cs typeface="Arial"/>
              </a:rPr>
              <a:t>high barriers to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entry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513332" y="4736591"/>
            <a:ext cx="3069336" cy="1350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41947" y="2913888"/>
            <a:ext cx="3358896" cy="15285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1080" y="2903220"/>
            <a:ext cx="2738627" cy="15788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76415" y="4920996"/>
            <a:ext cx="1923288" cy="11658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3"/>
            <a:ext cx="990752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9100" y="0"/>
            <a:ext cx="8633460" cy="826135"/>
          </a:xfrm>
          <a:custGeom>
            <a:avLst/>
            <a:gdLst/>
            <a:ahLst/>
            <a:cxnLst/>
            <a:rect l="l" t="t" r="r" b="b"/>
            <a:pathLst>
              <a:path w="8633460" h="826135">
                <a:moveTo>
                  <a:pt x="0" y="826008"/>
                </a:moveTo>
                <a:lnTo>
                  <a:pt x="8633460" y="826008"/>
                </a:lnTo>
                <a:lnTo>
                  <a:pt x="8633460" y="0"/>
                </a:lnTo>
                <a:lnTo>
                  <a:pt x="0" y="0"/>
                </a:lnTo>
                <a:lnTo>
                  <a:pt x="0" y="826008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32264" y="6540245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>
                <a:moveTo>
                  <a:pt x="0" y="0"/>
                </a:moveTo>
                <a:lnTo>
                  <a:pt x="175640" y="0"/>
                </a:lnTo>
              </a:path>
            </a:pathLst>
          </a:custGeom>
          <a:ln w="19812">
            <a:solidFill>
              <a:srgbClr val="7CB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9100" y="6540245"/>
            <a:ext cx="8742045" cy="0"/>
          </a:xfrm>
          <a:custGeom>
            <a:avLst/>
            <a:gdLst/>
            <a:ahLst/>
            <a:cxnLst/>
            <a:rect l="l" t="t" r="r" b="b"/>
            <a:pathLst>
              <a:path w="8742045">
                <a:moveTo>
                  <a:pt x="0" y="0"/>
                </a:moveTo>
                <a:lnTo>
                  <a:pt x="8741664" y="0"/>
                </a:lnTo>
              </a:path>
            </a:pathLst>
          </a:custGeom>
          <a:ln w="19812">
            <a:solidFill>
              <a:srgbClr val="7CB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19100" cy="6858000"/>
          </a:xfrm>
          <a:custGeom>
            <a:avLst/>
            <a:gdLst/>
            <a:ahLst/>
            <a:cxnLst/>
            <a:rect l="l" t="t" r="r" b="b"/>
            <a:pathLst>
              <a:path w="419100" h="6858000">
                <a:moveTo>
                  <a:pt x="0" y="6858000"/>
                </a:moveTo>
                <a:lnTo>
                  <a:pt x="419100" y="6858000"/>
                </a:lnTo>
                <a:lnTo>
                  <a:pt x="4191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3B8E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11995" y="198120"/>
            <a:ext cx="725424" cy="283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76452" y="159258"/>
            <a:ext cx="3797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Expanding RoW</a:t>
            </a:r>
            <a:r>
              <a:rPr spc="-50" dirty="0"/>
              <a:t> </a:t>
            </a:r>
            <a:r>
              <a:rPr spc="-5" dirty="0"/>
              <a:t>Presence</a:t>
            </a:r>
          </a:p>
        </p:txBody>
      </p:sp>
      <p:sp>
        <p:nvSpPr>
          <p:cNvPr id="9" name="object 9"/>
          <p:cNvSpPr/>
          <p:nvPr/>
        </p:nvSpPr>
        <p:spPr>
          <a:xfrm>
            <a:off x="9160764" y="6394703"/>
            <a:ext cx="571500" cy="288290"/>
          </a:xfrm>
          <a:custGeom>
            <a:avLst/>
            <a:gdLst/>
            <a:ahLst/>
            <a:cxnLst/>
            <a:rect l="l" t="t" r="r" b="b"/>
            <a:pathLst>
              <a:path w="571500" h="288290">
                <a:moveTo>
                  <a:pt x="0" y="288036"/>
                </a:moveTo>
                <a:lnTo>
                  <a:pt x="571500" y="288036"/>
                </a:lnTo>
                <a:lnTo>
                  <a:pt x="571500" y="0"/>
                </a:lnTo>
                <a:lnTo>
                  <a:pt x="0" y="0"/>
                </a:lnTo>
                <a:lnTo>
                  <a:pt x="0" y="288036"/>
                </a:lnTo>
                <a:close/>
              </a:path>
            </a:pathLst>
          </a:custGeom>
          <a:solidFill>
            <a:srgbClr val="7CB4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365360" y="6447840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8388" y="1132332"/>
            <a:ext cx="8231505" cy="379730"/>
          </a:xfrm>
          <a:prstGeom prst="rect">
            <a:avLst/>
          </a:prstGeom>
          <a:solidFill>
            <a:srgbClr val="7CB4F7"/>
          </a:solidFill>
          <a:ln w="9144">
            <a:solidFill>
              <a:srgbClr val="D9D9D9"/>
            </a:solidFill>
          </a:ln>
        </p:spPr>
        <p:txBody>
          <a:bodyPr vert="horz" wrap="square" lIns="0" tIns="93980" rIns="0" bIns="0" rtlCol="0">
            <a:spAutoFit/>
          </a:bodyPr>
          <a:lstStyle/>
          <a:p>
            <a:pPr marL="2349500">
              <a:lnSpc>
                <a:spcPct val="100000"/>
              </a:lnSpc>
              <a:spcBef>
                <a:spcPts val="74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Focus on Canada, Brazil and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other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RoW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markets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52855" y="1677923"/>
            <a:ext cx="5577840" cy="3275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400800" y="4055364"/>
            <a:ext cx="2662555" cy="294640"/>
          </a:xfrm>
          <a:prstGeom prst="rect">
            <a:avLst/>
          </a:prstGeom>
          <a:solidFill>
            <a:srgbClr val="7CB4F7"/>
          </a:solidFill>
          <a:ln w="9144">
            <a:solidFill>
              <a:srgbClr val="D9D9D9"/>
            </a:solidFill>
          </a:ln>
        </p:spPr>
        <p:txBody>
          <a:bodyPr vert="horz" wrap="square" lIns="0" tIns="60325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475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Europe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00800" y="4349496"/>
            <a:ext cx="2662555" cy="690880"/>
          </a:xfrm>
          <a:prstGeom prst="rect">
            <a:avLst/>
          </a:prstGeom>
          <a:ln w="9144">
            <a:solidFill>
              <a:srgbClr val="D9D9D9"/>
            </a:solidFill>
          </a:ln>
        </p:spPr>
        <p:txBody>
          <a:bodyPr vert="horz" wrap="square" lIns="0" tIns="71120" rIns="0" bIns="0" rtlCol="0">
            <a:spAutoFit/>
          </a:bodyPr>
          <a:lstStyle/>
          <a:p>
            <a:pPr marL="210820" marR="276225" indent="-137160">
              <a:lnSpc>
                <a:spcPct val="100000"/>
              </a:lnSpc>
              <a:spcBef>
                <a:spcPts val="560"/>
              </a:spcBef>
              <a:buClr>
                <a:srgbClr val="2D3092"/>
              </a:buClr>
              <a:buSzPct val="60000"/>
              <a:buFont typeface="Wingdings"/>
              <a:buChar char=""/>
              <a:tabLst>
                <a:tab pos="211454" algn="l"/>
              </a:tabLst>
            </a:pPr>
            <a:r>
              <a:rPr sz="1000" spc="-5" dirty="0">
                <a:latin typeface="Arial"/>
                <a:cs typeface="Arial"/>
              </a:rPr>
              <a:t>Distribution arrangements </a:t>
            </a:r>
            <a:r>
              <a:rPr sz="1000" spc="-10" dirty="0">
                <a:latin typeface="Arial"/>
                <a:cs typeface="Arial"/>
              </a:rPr>
              <a:t>with </a:t>
            </a:r>
            <a:r>
              <a:rPr sz="1000" spc="-5" dirty="0">
                <a:latin typeface="Arial"/>
                <a:cs typeface="Arial"/>
              </a:rPr>
              <a:t>our  business partner to sell our products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in  Eastern Europe, UK and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Germany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00800" y="2616707"/>
            <a:ext cx="2662555" cy="294640"/>
          </a:xfrm>
          <a:prstGeom prst="rect">
            <a:avLst/>
          </a:prstGeom>
          <a:solidFill>
            <a:srgbClr val="7CB4F7"/>
          </a:solidFill>
          <a:ln w="9144">
            <a:solidFill>
              <a:srgbClr val="D9D9D9"/>
            </a:solidFill>
          </a:ln>
        </p:spPr>
        <p:txBody>
          <a:bodyPr vert="horz" wrap="square" lIns="0" tIns="59690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470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Hep-C driven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markets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00800" y="2910839"/>
            <a:ext cx="2662555" cy="632460"/>
          </a:xfrm>
          <a:prstGeom prst="rect">
            <a:avLst/>
          </a:prstGeom>
          <a:ln w="9144">
            <a:solidFill>
              <a:srgbClr val="D9D9D9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210820" marR="68580" indent="-137160">
              <a:lnSpc>
                <a:spcPct val="100000"/>
              </a:lnSpc>
              <a:spcBef>
                <a:spcPts val="550"/>
              </a:spcBef>
              <a:buClr>
                <a:srgbClr val="2D3092"/>
              </a:buClr>
              <a:buSzPct val="60000"/>
              <a:buFont typeface="Wingdings"/>
              <a:buChar char=""/>
              <a:tabLst>
                <a:tab pos="211454" algn="l"/>
              </a:tabLst>
            </a:pPr>
            <a:r>
              <a:rPr sz="1000" spc="-5" dirty="0">
                <a:latin typeface="Arial"/>
                <a:cs typeface="Arial"/>
              </a:rPr>
              <a:t>Received approvals and import permits </a:t>
            </a:r>
            <a:r>
              <a:rPr sz="1000" dirty="0">
                <a:latin typeface="Arial"/>
                <a:cs typeface="Arial"/>
              </a:rPr>
              <a:t>for  </a:t>
            </a:r>
            <a:r>
              <a:rPr sz="1000" spc="-5" dirty="0">
                <a:latin typeface="Arial"/>
                <a:cs typeface="Arial"/>
              </a:rPr>
              <a:t>14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countries</a:t>
            </a:r>
            <a:r>
              <a:rPr sz="975" baseline="25641" dirty="0">
                <a:latin typeface="Arial"/>
                <a:cs typeface="Arial"/>
              </a:rPr>
              <a:t>(1)</a:t>
            </a:r>
            <a:endParaRPr sz="975" baseline="25641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3326" y="6584695"/>
            <a:ext cx="12211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Arial"/>
                <a:cs typeface="Arial"/>
              </a:rPr>
              <a:t>(1) Including</a:t>
            </a:r>
            <a:r>
              <a:rPr sz="600" spc="-2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India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600" dirty="0">
                <a:latin typeface="Arial"/>
                <a:cs typeface="Arial"/>
              </a:rPr>
              <a:t>Note: All data as of </a:t>
            </a:r>
            <a:r>
              <a:rPr sz="600" spc="-5" dirty="0">
                <a:latin typeface="Arial"/>
                <a:cs typeface="Arial"/>
              </a:rPr>
              <a:t>March </a:t>
            </a:r>
            <a:r>
              <a:rPr sz="600" dirty="0">
                <a:latin typeface="Arial"/>
                <a:cs typeface="Arial"/>
              </a:rPr>
              <a:t>31,</a:t>
            </a:r>
            <a:r>
              <a:rPr sz="600" spc="-8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2018</a:t>
            </a:r>
            <a:endParaRPr sz="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395983" y="2386583"/>
            <a:ext cx="656843" cy="323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9324" y="2401823"/>
            <a:ext cx="550163" cy="2164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25039" y="3907535"/>
            <a:ext cx="656844" cy="323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78379" y="3922776"/>
            <a:ext cx="550163" cy="2164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20640" y="4149852"/>
            <a:ext cx="656843" cy="323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73979" y="4165091"/>
            <a:ext cx="550163" cy="2164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53128" y="3083051"/>
            <a:ext cx="658368" cy="323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06467" y="3098292"/>
            <a:ext cx="551688" cy="2164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18388" y="2919983"/>
            <a:ext cx="2415540" cy="935990"/>
          </a:xfrm>
          <a:prstGeom prst="rect">
            <a:avLst/>
          </a:prstGeom>
          <a:solidFill>
            <a:srgbClr val="FFFFFF">
              <a:alpha val="50195"/>
            </a:srgbClr>
          </a:solidFill>
          <a:ln w="9144">
            <a:solidFill>
              <a:srgbClr val="D9D9D9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210185" marR="196215" indent="-137160">
              <a:lnSpc>
                <a:spcPct val="100000"/>
              </a:lnSpc>
              <a:spcBef>
                <a:spcPts val="550"/>
              </a:spcBef>
              <a:buClr>
                <a:srgbClr val="2D3092"/>
              </a:buClr>
              <a:buSzPct val="60000"/>
              <a:buFont typeface="Wingdings"/>
              <a:buChar char=""/>
              <a:tabLst>
                <a:tab pos="210820" algn="l"/>
              </a:tabLst>
            </a:pPr>
            <a:r>
              <a:rPr sz="1000" spc="-5" dirty="0">
                <a:latin typeface="Arial"/>
                <a:cs typeface="Arial"/>
              </a:rPr>
              <a:t>Launched Oseltamivir (generic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drug  of </a:t>
            </a:r>
            <a:r>
              <a:rPr sz="1000" dirty="0">
                <a:latin typeface="Arial"/>
                <a:cs typeface="Arial"/>
              </a:rPr>
              <a:t>Tamiflu) (30mg, 45mg,</a:t>
            </a:r>
            <a:r>
              <a:rPr sz="1000" spc="-1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75mg)</a:t>
            </a:r>
            <a:endParaRPr sz="1000">
              <a:latin typeface="Arial"/>
              <a:cs typeface="Arial"/>
            </a:endParaRPr>
          </a:p>
          <a:p>
            <a:pPr marL="210185" indent="-137160">
              <a:lnSpc>
                <a:spcPct val="100000"/>
              </a:lnSpc>
              <a:buClr>
                <a:srgbClr val="2D3092"/>
              </a:buClr>
              <a:buSzPct val="60000"/>
              <a:buFont typeface="Wingdings"/>
              <a:buChar char=""/>
              <a:tabLst>
                <a:tab pos="210820" algn="l"/>
              </a:tabLst>
            </a:pPr>
            <a:r>
              <a:rPr sz="1000" spc="-5" dirty="0">
                <a:latin typeface="Arial"/>
                <a:cs typeface="Arial"/>
              </a:rPr>
              <a:t>13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approvals</a:t>
            </a:r>
            <a:endParaRPr sz="1000">
              <a:latin typeface="Arial"/>
              <a:cs typeface="Arial"/>
            </a:endParaRPr>
          </a:p>
          <a:p>
            <a:pPr marL="210185" marR="104139" indent="-137160">
              <a:lnSpc>
                <a:spcPct val="100000"/>
              </a:lnSpc>
              <a:buClr>
                <a:srgbClr val="2D3092"/>
              </a:buClr>
              <a:buSzPct val="60000"/>
              <a:buFont typeface="Wingdings"/>
              <a:buChar char=""/>
              <a:tabLst>
                <a:tab pos="210820" algn="l"/>
              </a:tabLst>
            </a:pPr>
            <a:r>
              <a:rPr sz="1000" spc="-5" dirty="0">
                <a:latin typeface="Arial"/>
                <a:cs typeface="Arial"/>
              </a:rPr>
              <a:t>Successful listings in </a:t>
            </a:r>
            <a:r>
              <a:rPr sz="1000" dirty="0">
                <a:latin typeface="Arial"/>
                <a:cs typeface="Arial"/>
              </a:rPr>
              <a:t>major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provinces  and retail chains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52855" y="2668523"/>
            <a:ext cx="2440305" cy="243840"/>
          </a:xfrm>
          <a:custGeom>
            <a:avLst/>
            <a:gdLst/>
            <a:ahLst/>
            <a:cxnLst/>
            <a:rect l="l" t="t" r="r" b="b"/>
            <a:pathLst>
              <a:path w="2440305" h="243839">
                <a:moveTo>
                  <a:pt x="1643761" y="0"/>
                </a:moveTo>
                <a:lnTo>
                  <a:pt x="796163" y="0"/>
                </a:lnTo>
                <a:lnTo>
                  <a:pt x="0" y="243839"/>
                </a:lnTo>
                <a:lnTo>
                  <a:pt x="2439924" y="243839"/>
                </a:lnTo>
                <a:lnTo>
                  <a:pt x="1643761" y="0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2855" y="2668523"/>
            <a:ext cx="2440305" cy="243840"/>
          </a:xfrm>
          <a:custGeom>
            <a:avLst/>
            <a:gdLst/>
            <a:ahLst/>
            <a:cxnLst/>
            <a:rect l="l" t="t" r="r" b="b"/>
            <a:pathLst>
              <a:path w="2440305" h="243839">
                <a:moveTo>
                  <a:pt x="0" y="243839"/>
                </a:moveTo>
                <a:lnTo>
                  <a:pt x="796163" y="0"/>
                </a:lnTo>
                <a:lnTo>
                  <a:pt x="1643761" y="0"/>
                </a:lnTo>
                <a:lnTo>
                  <a:pt x="2439924" y="243839"/>
                </a:lnTo>
                <a:lnTo>
                  <a:pt x="0" y="243839"/>
                </a:lnTo>
                <a:close/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752980" y="2732608"/>
            <a:ext cx="43942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anada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20952" y="4401311"/>
            <a:ext cx="2060575" cy="1077595"/>
          </a:xfrm>
          <a:prstGeom prst="rect">
            <a:avLst/>
          </a:prstGeom>
          <a:ln w="9144">
            <a:solidFill>
              <a:srgbClr val="D9D9D9"/>
            </a:solidFill>
          </a:ln>
        </p:spPr>
        <p:txBody>
          <a:bodyPr vert="horz" wrap="square" lIns="0" tIns="71120" rIns="0" bIns="0" rtlCol="0">
            <a:spAutoFit/>
          </a:bodyPr>
          <a:lstStyle/>
          <a:p>
            <a:pPr marL="210820" marR="368300" indent="-137160">
              <a:lnSpc>
                <a:spcPct val="100000"/>
              </a:lnSpc>
              <a:spcBef>
                <a:spcPts val="560"/>
              </a:spcBef>
              <a:buClr>
                <a:srgbClr val="2D3092"/>
              </a:buClr>
              <a:buSzPct val="60000"/>
              <a:buFont typeface="Wingdings"/>
              <a:buChar char=""/>
              <a:tabLst>
                <a:tab pos="211454" algn="l"/>
              </a:tabLst>
            </a:pPr>
            <a:r>
              <a:rPr sz="1000" dirty="0">
                <a:latin typeface="Arial"/>
                <a:cs typeface="Arial"/>
              </a:rPr>
              <a:t>Commenced </a:t>
            </a:r>
            <a:r>
              <a:rPr sz="1000" spc="-5" dirty="0">
                <a:latin typeface="Arial"/>
                <a:cs typeface="Arial"/>
              </a:rPr>
              <a:t>operations</a:t>
            </a:r>
            <a:r>
              <a:rPr sz="1000" spc="-1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in  </a:t>
            </a:r>
            <a:r>
              <a:rPr sz="1000" spc="-10" dirty="0">
                <a:latin typeface="Arial"/>
                <a:cs typeface="Arial"/>
              </a:rPr>
              <a:t>2011</a:t>
            </a:r>
            <a:endParaRPr sz="1000">
              <a:latin typeface="Arial"/>
              <a:cs typeface="Arial"/>
            </a:endParaRPr>
          </a:p>
          <a:p>
            <a:pPr marL="210820" marR="556260" indent="-137160">
              <a:lnSpc>
                <a:spcPct val="100000"/>
              </a:lnSpc>
              <a:buClr>
                <a:srgbClr val="2D3092"/>
              </a:buClr>
              <a:buSzPct val="60000"/>
              <a:buFont typeface="Wingdings"/>
              <a:buChar char=""/>
              <a:tabLst>
                <a:tab pos="211454" algn="l"/>
              </a:tabLst>
            </a:pPr>
            <a:r>
              <a:rPr sz="1000" spc="-5" dirty="0">
                <a:latin typeface="Arial"/>
                <a:cs typeface="Arial"/>
              </a:rPr>
              <a:t>Filed multiple</a:t>
            </a:r>
            <a:r>
              <a:rPr sz="1000" spc="-7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oncology  products</a:t>
            </a:r>
            <a:endParaRPr sz="1000">
              <a:latin typeface="Arial"/>
              <a:cs typeface="Arial"/>
            </a:endParaRPr>
          </a:p>
          <a:p>
            <a:pPr marL="210820" marR="168910" indent="-137160">
              <a:lnSpc>
                <a:spcPct val="100000"/>
              </a:lnSpc>
              <a:buClr>
                <a:srgbClr val="2D3092"/>
              </a:buClr>
              <a:buSzPct val="60000"/>
              <a:buFont typeface="Wingdings"/>
              <a:buChar char=""/>
              <a:tabLst>
                <a:tab pos="211454" algn="l"/>
              </a:tabLst>
            </a:pPr>
            <a:r>
              <a:rPr sz="1000" spc="-5" dirty="0">
                <a:latin typeface="Arial"/>
                <a:cs typeface="Arial"/>
              </a:rPr>
              <a:t>Received </a:t>
            </a:r>
            <a:r>
              <a:rPr sz="1000" spc="5" dirty="0">
                <a:latin typeface="Arial"/>
                <a:cs typeface="Arial"/>
              </a:rPr>
              <a:t>1</a:t>
            </a:r>
            <a:r>
              <a:rPr sz="975" spc="7" baseline="25641" dirty="0">
                <a:latin typeface="Arial"/>
                <a:cs typeface="Arial"/>
              </a:rPr>
              <a:t>st </a:t>
            </a:r>
            <a:r>
              <a:rPr sz="1000" spc="-5" dirty="0">
                <a:latin typeface="Arial"/>
                <a:cs typeface="Arial"/>
              </a:rPr>
              <a:t>product approval  </a:t>
            </a:r>
            <a:r>
              <a:rPr sz="1000" dirty="0">
                <a:latin typeface="Arial"/>
                <a:cs typeface="Arial"/>
              </a:rPr>
              <a:t>for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Letrozole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520952" y="4149852"/>
            <a:ext cx="2060575" cy="243840"/>
          </a:xfrm>
          <a:custGeom>
            <a:avLst/>
            <a:gdLst/>
            <a:ahLst/>
            <a:cxnLst/>
            <a:rect l="l" t="t" r="r" b="b"/>
            <a:pathLst>
              <a:path w="2060575" h="243839">
                <a:moveTo>
                  <a:pt x="1264285" y="0"/>
                </a:moveTo>
                <a:lnTo>
                  <a:pt x="796162" y="0"/>
                </a:lnTo>
                <a:lnTo>
                  <a:pt x="0" y="243840"/>
                </a:lnTo>
                <a:lnTo>
                  <a:pt x="2060448" y="243840"/>
                </a:lnTo>
                <a:lnTo>
                  <a:pt x="1264285" y="0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20952" y="4149852"/>
            <a:ext cx="2060575" cy="243840"/>
          </a:xfrm>
          <a:custGeom>
            <a:avLst/>
            <a:gdLst/>
            <a:ahLst/>
            <a:cxnLst/>
            <a:rect l="l" t="t" r="r" b="b"/>
            <a:pathLst>
              <a:path w="2060575" h="243839">
                <a:moveTo>
                  <a:pt x="0" y="243840"/>
                </a:moveTo>
                <a:lnTo>
                  <a:pt x="796162" y="0"/>
                </a:lnTo>
                <a:lnTo>
                  <a:pt x="1264285" y="0"/>
                </a:lnTo>
                <a:lnTo>
                  <a:pt x="2060448" y="243840"/>
                </a:lnTo>
                <a:lnTo>
                  <a:pt x="0" y="243840"/>
                </a:lnTo>
                <a:close/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382139" y="4220336"/>
            <a:ext cx="337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endParaRPr sz="9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444240" y="3601211"/>
            <a:ext cx="2684145" cy="520065"/>
          </a:xfrm>
          <a:prstGeom prst="rect">
            <a:avLst/>
          </a:prstGeom>
          <a:solidFill>
            <a:srgbClr val="FFFFFF">
              <a:alpha val="50195"/>
            </a:srgbClr>
          </a:solidFill>
          <a:ln w="9144">
            <a:solidFill>
              <a:srgbClr val="D9D9D9"/>
            </a:solidFill>
          </a:ln>
        </p:spPr>
        <p:txBody>
          <a:bodyPr vert="horz" wrap="square" lIns="0" tIns="104775" rIns="0" bIns="0" rtlCol="0">
            <a:spAutoFit/>
          </a:bodyPr>
          <a:lstStyle/>
          <a:p>
            <a:pPr marL="210820" marR="170815" indent="-137160">
              <a:lnSpc>
                <a:spcPct val="100000"/>
              </a:lnSpc>
              <a:spcBef>
                <a:spcPts val="825"/>
              </a:spcBef>
              <a:buClr>
                <a:srgbClr val="2D3092"/>
              </a:buClr>
              <a:buSzPct val="60000"/>
              <a:buFont typeface="Wingdings"/>
              <a:buChar char=""/>
              <a:tabLst>
                <a:tab pos="211454" algn="l"/>
              </a:tabLst>
            </a:pPr>
            <a:r>
              <a:rPr sz="1000" spc="-5" dirty="0">
                <a:latin typeface="Arial"/>
                <a:cs typeface="Arial"/>
              </a:rPr>
              <a:t>Presence in Singapore (8 approvals)</a:t>
            </a:r>
            <a:r>
              <a:rPr sz="1000" spc="-7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and  Australia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444240" y="3326891"/>
            <a:ext cx="2685415" cy="279400"/>
          </a:xfrm>
          <a:custGeom>
            <a:avLst/>
            <a:gdLst/>
            <a:ahLst/>
            <a:cxnLst/>
            <a:rect l="l" t="t" r="r" b="b"/>
            <a:pathLst>
              <a:path w="2685415" h="279400">
                <a:moveTo>
                  <a:pt x="1774698" y="0"/>
                </a:moveTo>
                <a:lnTo>
                  <a:pt x="910589" y="0"/>
                </a:lnTo>
                <a:lnTo>
                  <a:pt x="0" y="278892"/>
                </a:lnTo>
                <a:lnTo>
                  <a:pt x="2685288" y="278892"/>
                </a:lnTo>
                <a:lnTo>
                  <a:pt x="1774698" y="0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44240" y="3326891"/>
            <a:ext cx="2685415" cy="279400"/>
          </a:xfrm>
          <a:custGeom>
            <a:avLst/>
            <a:gdLst/>
            <a:ahLst/>
            <a:cxnLst/>
            <a:rect l="l" t="t" r="r" b="b"/>
            <a:pathLst>
              <a:path w="2685415" h="279400">
                <a:moveTo>
                  <a:pt x="0" y="278892"/>
                </a:moveTo>
                <a:lnTo>
                  <a:pt x="910589" y="0"/>
                </a:lnTo>
                <a:lnTo>
                  <a:pt x="1774698" y="0"/>
                </a:lnTo>
                <a:lnTo>
                  <a:pt x="2685288" y="278892"/>
                </a:lnTo>
                <a:lnTo>
                  <a:pt x="0" y="278892"/>
                </a:lnTo>
                <a:close/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230370" y="3317494"/>
            <a:ext cx="1129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987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Asia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Pacific  (Including</a:t>
            </a:r>
            <a:r>
              <a:rPr sz="9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Australia)</a:t>
            </a:r>
            <a:endParaRPr sz="9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3"/>
            <a:ext cx="990752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9100" y="0"/>
            <a:ext cx="8633460" cy="826135"/>
          </a:xfrm>
          <a:custGeom>
            <a:avLst/>
            <a:gdLst/>
            <a:ahLst/>
            <a:cxnLst/>
            <a:rect l="l" t="t" r="r" b="b"/>
            <a:pathLst>
              <a:path w="8633460" h="826135">
                <a:moveTo>
                  <a:pt x="0" y="826008"/>
                </a:moveTo>
                <a:lnTo>
                  <a:pt x="8633460" y="826008"/>
                </a:lnTo>
                <a:lnTo>
                  <a:pt x="8633460" y="0"/>
                </a:lnTo>
                <a:lnTo>
                  <a:pt x="0" y="0"/>
                </a:lnTo>
                <a:lnTo>
                  <a:pt x="0" y="826008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32264" y="6540245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>
                <a:moveTo>
                  <a:pt x="0" y="0"/>
                </a:moveTo>
                <a:lnTo>
                  <a:pt x="175640" y="0"/>
                </a:lnTo>
              </a:path>
            </a:pathLst>
          </a:custGeom>
          <a:ln w="19812">
            <a:solidFill>
              <a:srgbClr val="7CB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9100" y="6540245"/>
            <a:ext cx="8742045" cy="0"/>
          </a:xfrm>
          <a:custGeom>
            <a:avLst/>
            <a:gdLst/>
            <a:ahLst/>
            <a:cxnLst/>
            <a:rect l="l" t="t" r="r" b="b"/>
            <a:pathLst>
              <a:path w="8742045">
                <a:moveTo>
                  <a:pt x="0" y="0"/>
                </a:moveTo>
                <a:lnTo>
                  <a:pt x="8741664" y="0"/>
                </a:lnTo>
              </a:path>
            </a:pathLst>
          </a:custGeom>
          <a:ln w="19812">
            <a:solidFill>
              <a:srgbClr val="7CB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19100" cy="6858000"/>
          </a:xfrm>
          <a:custGeom>
            <a:avLst/>
            <a:gdLst/>
            <a:ahLst/>
            <a:cxnLst/>
            <a:rect l="l" t="t" r="r" b="b"/>
            <a:pathLst>
              <a:path w="419100" h="6858000">
                <a:moveTo>
                  <a:pt x="0" y="6858000"/>
                </a:moveTo>
                <a:lnTo>
                  <a:pt x="419100" y="6858000"/>
                </a:lnTo>
                <a:lnTo>
                  <a:pt x="4191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3B8E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11995" y="198120"/>
            <a:ext cx="725424" cy="283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76452" y="19304"/>
            <a:ext cx="79165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In-House API Development </a:t>
            </a:r>
            <a:r>
              <a:rPr spc="5" dirty="0"/>
              <a:t>with </a:t>
            </a:r>
            <a:r>
              <a:rPr spc="-20" dirty="0"/>
              <a:t>Vertical </a:t>
            </a:r>
            <a:r>
              <a:rPr dirty="0"/>
              <a:t>Integration</a:t>
            </a:r>
            <a:r>
              <a:rPr spc="-140" dirty="0"/>
              <a:t> </a:t>
            </a:r>
            <a:r>
              <a:rPr dirty="0"/>
              <a:t>for  </a:t>
            </a:r>
            <a:r>
              <a:rPr spc="-5" dirty="0"/>
              <a:t>Key </a:t>
            </a:r>
            <a:r>
              <a:rPr dirty="0"/>
              <a:t>Formulation</a:t>
            </a:r>
            <a:r>
              <a:rPr spc="-30" dirty="0"/>
              <a:t> </a:t>
            </a:r>
            <a:r>
              <a:rPr spc="-5" dirty="0"/>
              <a:t>Products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18744" y="970788"/>
            <a:ext cx="4320540" cy="2755900"/>
          </a:xfrm>
          <a:prstGeom prst="rect">
            <a:avLst/>
          </a:prstGeom>
          <a:ln w="9144">
            <a:solidFill>
              <a:srgbClr val="D9D9D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210820" marR="238760" indent="-137160">
              <a:lnSpc>
                <a:spcPct val="100000"/>
              </a:lnSpc>
              <a:buClr>
                <a:srgbClr val="2D3092"/>
              </a:buClr>
              <a:buSzPct val="60000"/>
              <a:buFont typeface="Wingdings"/>
              <a:buChar char=""/>
              <a:tabLst>
                <a:tab pos="211454" algn="l"/>
              </a:tabLst>
            </a:pPr>
            <a:r>
              <a:rPr sz="1000" spc="-5" dirty="0">
                <a:latin typeface="Arial"/>
                <a:cs typeface="Arial"/>
              </a:rPr>
              <a:t>Strategically important business – </a:t>
            </a:r>
            <a:r>
              <a:rPr sz="1000" spc="-10" dirty="0">
                <a:latin typeface="Arial"/>
                <a:cs typeface="Arial"/>
              </a:rPr>
              <a:t>develops </a:t>
            </a:r>
            <a:r>
              <a:rPr sz="1000" spc="-5" dirty="0">
                <a:latin typeface="Arial"/>
                <a:cs typeface="Arial"/>
              </a:rPr>
              <a:t>APIs primarily </a:t>
            </a:r>
            <a:r>
              <a:rPr sz="1000" dirty="0">
                <a:latin typeface="Arial"/>
                <a:cs typeface="Arial"/>
              </a:rPr>
              <a:t>for </a:t>
            </a:r>
            <a:r>
              <a:rPr sz="1000" spc="-5" dirty="0">
                <a:latin typeface="Arial"/>
                <a:cs typeface="Arial"/>
              </a:rPr>
              <a:t>captive  consumption of its FDF portfolio as </a:t>
            </a:r>
            <a:r>
              <a:rPr sz="1000" spc="-10" dirty="0">
                <a:latin typeface="Arial"/>
                <a:cs typeface="Arial"/>
              </a:rPr>
              <a:t>well </a:t>
            </a:r>
            <a:r>
              <a:rPr sz="1000" spc="-5" dirty="0">
                <a:latin typeface="Arial"/>
                <a:cs typeface="Arial"/>
              </a:rPr>
              <a:t>as third party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sales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2D3092"/>
              </a:buClr>
              <a:buFont typeface="Wingdings"/>
              <a:buChar char=""/>
            </a:pPr>
            <a:endParaRPr sz="1000">
              <a:latin typeface="Times New Roman"/>
              <a:cs typeface="Times New Roman"/>
            </a:endParaRPr>
          </a:p>
          <a:p>
            <a:pPr marL="210820" indent="-137160">
              <a:lnSpc>
                <a:spcPct val="100000"/>
              </a:lnSpc>
              <a:buClr>
                <a:srgbClr val="2D3092"/>
              </a:buClr>
              <a:buSzPct val="60000"/>
              <a:buFont typeface="Wingdings"/>
              <a:buChar char=""/>
              <a:tabLst>
                <a:tab pos="211454" algn="l"/>
              </a:tabLst>
            </a:pPr>
            <a:r>
              <a:rPr sz="1000" spc="-5" dirty="0">
                <a:latin typeface="Arial"/>
                <a:cs typeface="Arial"/>
              </a:rPr>
              <a:t>Portfolio of 42 US </a:t>
            </a:r>
            <a:r>
              <a:rPr sz="1000" dirty="0">
                <a:latin typeface="Arial"/>
                <a:cs typeface="Arial"/>
              </a:rPr>
              <a:t>DMFs</a:t>
            </a:r>
            <a:r>
              <a:rPr sz="975" baseline="25641" dirty="0">
                <a:latin typeface="Arial"/>
                <a:cs typeface="Arial"/>
              </a:rPr>
              <a:t>(1) </a:t>
            </a:r>
            <a:r>
              <a:rPr sz="1000" spc="-10" dirty="0">
                <a:latin typeface="Arial"/>
                <a:cs typeface="Arial"/>
              </a:rPr>
              <a:t>with with </a:t>
            </a:r>
            <a:r>
              <a:rPr sz="1000" spc="-5" dirty="0">
                <a:latin typeface="Arial"/>
                <a:cs typeface="Arial"/>
              </a:rPr>
              <a:t>niche products under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development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2D3092"/>
              </a:buClr>
              <a:buFont typeface="Wingdings"/>
              <a:buChar char=""/>
            </a:pPr>
            <a:endParaRPr sz="1000">
              <a:latin typeface="Times New Roman"/>
              <a:cs typeface="Times New Roman"/>
            </a:endParaRPr>
          </a:p>
          <a:p>
            <a:pPr marL="210820" indent="-137160">
              <a:lnSpc>
                <a:spcPct val="100000"/>
              </a:lnSpc>
              <a:buClr>
                <a:srgbClr val="2D3092"/>
              </a:buClr>
              <a:buSzPct val="60000"/>
              <a:buFont typeface="Wingdings"/>
              <a:buChar char=""/>
              <a:tabLst>
                <a:tab pos="211454" algn="l"/>
              </a:tabLst>
            </a:pPr>
            <a:r>
              <a:rPr sz="1000" spc="-5" dirty="0">
                <a:latin typeface="Arial"/>
                <a:cs typeface="Arial"/>
              </a:rPr>
              <a:t>Focuses on complex molecules in oncology and CNS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segments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2D3092"/>
              </a:buClr>
              <a:buFont typeface="Wingdings"/>
              <a:buChar char=""/>
            </a:pPr>
            <a:endParaRPr sz="1000">
              <a:latin typeface="Times New Roman"/>
              <a:cs typeface="Times New Roman"/>
            </a:endParaRPr>
          </a:p>
          <a:p>
            <a:pPr marL="378460" marR="424180" indent="-170815">
              <a:lnSpc>
                <a:spcPct val="100000"/>
              </a:lnSpc>
            </a:pPr>
            <a:r>
              <a:rPr sz="600" dirty="0">
                <a:solidFill>
                  <a:srgbClr val="2D3092"/>
                </a:solidFill>
                <a:latin typeface="Arial"/>
                <a:cs typeface="Arial"/>
              </a:rPr>
              <a:t>− </a:t>
            </a:r>
            <a:r>
              <a:rPr sz="1000" spc="-5" dirty="0">
                <a:latin typeface="Arial"/>
                <a:cs typeface="Arial"/>
              </a:rPr>
              <a:t>Other therapeutic areas of </a:t>
            </a:r>
            <a:r>
              <a:rPr sz="1000" dirty="0">
                <a:latin typeface="Arial"/>
                <a:cs typeface="Arial"/>
              </a:rPr>
              <a:t>focus </a:t>
            </a:r>
            <a:r>
              <a:rPr sz="1000" spc="-5" dirty="0">
                <a:latin typeface="Arial"/>
                <a:cs typeface="Arial"/>
              </a:rPr>
              <a:t>includes Anti-asthmatic, Anti-  depressant, Anti-migraine, Anti-osteoporosis and G I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Disorders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210820" marR="133350" indent="-137160">
              <a:lnSpc>
                <a:spcPct val="100000"/>
              </a:lnSpc>
              <a:buClr>
                <a:srgbClr val="2D3092"/>
              </a:buClr>
              <a:buSzPct val="60000"/>
              <a:buFont typeface="Wingdings"/>
              <a:buChar char=""/>
              <a:tabLst>
                <a:tab pos="211454" algn="l"/>
              </a:tabLst>
            </a:pPr>
            <a:r>
              <a:rPr sz="1000" spc="-5" dirty="0">
                <a:latin typeface="Arial"/>
                <a:cs typeface="Arial"/>
              </a:rPr>
              <a:t>Exports are focused on the US, EU, Canada, Latin America and South-  East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Asia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2D3092"/>
              </a:buClr>
              <a:buFont typeface="Wingdings"/>
              <a:buChar char=""/>
            </a:pPr>
            <a:endParaRPr sz="1000">
              <a:latin typeface="Times New Roman"/>
              <a:cs typeface="Times New Roman"/>
            </a:endParaRPr>
          </a:p>
          <a:p>
            <a:pPr marL="210820" indent="-137160">
              <a:lnSpc>
                <a:spcPct val="100000"/>
              </a:lnSpc>
              <a:buClr>
                <a:srgbClr val="2D3092"/>
              </a:buClr>
              <a:buSzPct val="60000"/>
              <a:buFont typeface="Wingdings"/>
              <a:buChar char=""/>
              <a:tabLst>
                <a:tab pos="211454" algn="l"/>
              </a:tabLst>
            </a:pPr>
            <a:r>
              <a:rPr sz="1000" spc="-5" dirty="0">
                <a:latin typeface="Arial"/>
                <a:cs typeface="Arial"/>
              </a:rPr>
              <a:t>Vertical integration </a:t>
            </a:r>
            <a:r>
              <a:rPr sz="1000" dirty="0">
                <a:latin typeface="Arial"/>
                <a:cs typeface="Arial"/>
              </a:rPr>
              <a:t>for </a:t>
            </a:r>
            <a:r>
              <a:rPr sz="1000" spc="-5" dirty="0">
                <a:latin typeface="Arial"/>
                <a:cs typeface="Arial"/>
              </a:rPr>
              <a:t>several APIs a </a:t>
            </a:r>
            <a:r>
              <a:rPr sz="1000" dirty="0">
                <a:latin typeface="Arial"/>
                <a:cs typeface="Arial"/>
              </a:rPr>
              <a:t>key </a:t>
            </a:r>
            <a:r>
              <a:rPr sz="1000" spc="-5" dirty="0">
                <a:latin typeface="Arial"/>
                <a:cs typeface="Arial"/>
              </a:rPr>
              <a:t>competitive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advantage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6363" y="3863340"/>
            <a:ext cx="4311650" cy="363855"/>
          </a:xfrm>
          <a:prstGeom prst="rect">
            <a:avLst/>
          </a:prstGeom>
          <a:solidFill>
            <a:srgbClr val="7CB4F7"/>
          </a:solidFill>
        </p:spPr>
        <p:txBody>
          <a:bodyPr vert="horz" wrap="square" lIns="0" tIns="889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API</a:t>
            </a:r>
            <a:r>
              <a:rPr sz="11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Strengths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21791" y="4242815"/>
            <a:ext cx="4320540" cy="1656714"/>
          </a:xfrm>
          <a:custGeom>
            <a:avLst/>
            <a:gdLst/>
            <a:ahLst/>
            <a:cxnLst/>
            <a:rect l="l" t="t" r="r" b="b"/>
            <a:pathLst>
              <a:path w="4320540" h="1656714">
                <a:moveTo>
                  <a:pt x="0" y="1656588"/>
                </a:moveTo>
                <a:lnTo>
                  <a:pt x="4320540" y="1656588"/>
                </a:lnTo>
                <a:lnTo>
                  <a:pt x="4320540" y="0"/>
                </a:lnTo>
                <a:lnTo>
                  <a:pt x="0" y="0"/>
                </a:lnTo>
                <a:lnTo>
                  <a:pt x="0" y="1656588"/>
                </a:lnTo>
                <a:close/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26363" y="4350258"/>
            <a:ext cx="4311650" cy="1396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6375" indent="-137160">
              <a:lnSpc>
                <a:spcPct val="100000"/>
              </a:lnSpc>
              <a:spcBef>
                <a:spcPts val="95"/>
              </a:spcBef>
              <a:buClr>
                <a:srgbClr val="2D3092"/>
              </a:buClr>
              <a:buSzPct val="60000"/>
              <a:buFont typeface="Wingdings"/>
              <a:buChar char=""/>
              <a:tabLst>
                <a:tab pos="207010" algn="l"/>
              </a:tabLst>
            </a:pPr>
            <a:r>
              <a:rPr sz="1000" spc="-5" dirty="0">
                <a:latin typeface="Arial"/>
                <a:cs typeface="Arial"/>
              </a:rPr>
              <a:t>Complex multi-step </a:t>
            </a:r>
            <a:r>
              <a:rPr sz="1000" spc="-10" dirty="0">
                <a:latin typeface="Arial"/>
                <a:cs typeface="Arial"/>
              </a:rPr>
              <a:t>synthesis </a:t>
            </a:r>
            <a:r>
              <a:rPr sz="1000" spc="-5" dirty="0">
                <a:latin typeface="Arial"/>
                <a:cs typeface="Arial"/>
              </a:rPr>
              <a:t>&amp;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scale-up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2D3092"/>
              </a:buClr>
              <a:buFont typeface="Wingdings"/>
              <a:buChar char=""/>
            </a:pPr>
            <a:endParaRPr sz="1000">
              <a:latin typeface="Times New Roman"/>
              <a:cs typeface="Times New Roman"/>
            </a:endParaRPr>
          </a:p>
          <a:p>
            <a:pPr marL="206375" indent="-137160">
              <a:lnSpc>
                <a:spcPct val="100000"/>
              </a:lnSpc>
              <a:buClr>
                <a:srgbClr val="2D3092"/>
              </a:buClr>
              <a:buSzPct val="60000"/>
              <a:buFont typeface="Wingdings"/>
              <a:buChar char=""/>
              <a:tabLst>
                <a:tab pos="207010" algn="l"/>
              </a:tabLst>
            </a:pPr>
            <a:r>
              <a:rPr sz="1000" spc="-5" dirty="0">
                <a:latin typeface="Arial"/>
                <a:cs typeface="Arial"/>
              </a:rPr>
              <a:t>Semi-synthetic fusion technologies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2D3092"/>
              </a:buClr>
              <a:buFont typeface="Wingdings"/>
              <a:buChar char=""/>
            </a:pPr>
            <a:endParaRPr sz="1000">
              <a:latin typeface="Times New Roman"/>
              <a:cs typeface="Times New Roman"/>
            </a:endParaRPr>
          </a:p>
          <a:p>
            <a:pPr marL="203200">
              <a:lnSpc>
                <a:spcPct val="100000"/>
              </a:lnSpc>
            </a:pPr>
            <a:r>
              <a:rPr sz="600" dirty="0">
                <a:solidFill>
                  <a:srgbClr val="2D3092"/>
                </a:solidFill>
                <a:latin typeface="Arial"/>
                <a:cs typeface="Arial"/>
              </a:rPr>
              <a:t>− </a:t>
            </a:r>
            <a:r>
              <a:rPr sz="1000" spc="-5" dirty="0">
                <a:latin typeface="Arial"/>
                <a:cs typeface="Arial"/>
              </a:rPr>
              <a:t>Fermentation / Biotech / </a:t>
            </a:r>
            <a:r>
              <a:rPr sz="1000" spc="-10" dirty="0">
                <a:latin typeface="Arial"/>
                <a:cs typeface="Arial"/>
              </a:rPr>
              <a:t>Synthetic </a:t>
            </a:r>
            <a:r>
              <a:rPr sz="1000" spc="-5" dirty="0">
                <a:latin typeface="Arial"/>
                <a:cs typeface="Arial"/>
              </a:rPr>
              <a:t>/ Separation technologies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206375" indent="-137160">
              <a:lnSpc>
                <a:spcPct val="100000"/>
              </a:lnSpc>
              <a:buClr>
                <a:srgbClr val="2D3092"/>
              </a:buClr>
              <a:buSzPct val="60000"/>
              <a:buFont typeface="Wingdings"/>
              <a:buChar char=""/>
              <a:tabLst>
                <a:tab pos="207010" algn="l"/>
              </a:tabLst>
            </a:pPr>
            <a:r>
              <a:rPr sz="1000" spc="-5" dirty="0">
                <a:latin typeface="Arial"/>
                <a:cs typeface="Arial"/>
              </a:rPr>
              <a:t>Containment / High potency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APIs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2D3092"/>
              </a:buClr>
              <a:buFont typeface="Wingdings"/>
              <a:buChar char=""/>
            </a:pPr>
            <a:endParaRPr sz="1000">
              <a:latin typeface="Times New Roman"/>
              <a:cs typeface="Times New Roman"/>
            </a:endParaRPr>
          </a:p>
          <a:p>
            <a:pPr marL="206375" indent="-137160">
              <a:lnSpc>
                <a:spcPct val="100000"/>
              </a:lnSpc>
              <a:buClr>
                <a:srgbClr val="2D3092"/>
              </a:buClr>
              <a:buSzPct val="60000"/>
              <a:buFont typeface="Wingdings"/>
              <a:buChar char=""/>
              <a:tabLst>
                <a:tab pos="207010" algn="l"/>
              </a:tabLst>
            </a:pPr>
            <a:r>
              <a:rPr sz="1000" spc="-5" dirty="0">
                <a:latin typeface="Arial"/>
                <a:cs typeface="Arial"/>
              </a:rPr>
              <a:t>Peptide </a:t>
            </a:r>
            <a:r>
              <a:rPr sz="1000" spc="-10" dirty="0">
                <a:latin typeface="Arial"/>
                <a:cs typeface="Arial"/>
              </a:rPr>
              <a:t>(Solid </a:t>
            </a:r>
            <a:r>
              <a:rPr sz="1000" spc="-5" dirty="0">
                <a:latin typeface="Arial"/>
                <a:cs typeface="Arial"/>
              </a:rPr>
              <a:t>phase)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pharmaceuticals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160764" y="6394703"/>
            <a:ext cx="571500" cy="288290"/>
          </a:xfrm>
          <a:custGeom>
            <a:avLst/>
            <a:gdLst/>
            <a:ahLst/>
            <a:cxnLst/>
            <a:rect l="l" t="t" r="r" b="b"/>
            <a:pathLst>
              <a:path w="571500" h="288290">
                <a:moveTo>
                  <a:pt x="0" y="288036"/>
                </a:moveTo>
                <a:lnTo>
                  <a:pt x="571500" y="288036"/>
                </a:lnTo>
                <a:lnTo>
                  <a:pt x="571500" y="0"/>
                </a:lnTo>
                <a:lnTo>
                  <a:pt x="0" y="0"/>
                </a:lnTo>
                <a:lnTo>
                  <a:pt x="0" y="288036"/>
                </a:lnTo>
                <a:close/>
              </a:path>
            </a:pathLst>
          </a:custGeom>
          <a:solidFill>
            <a:srgbClr val="7CB4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365360" y="6447840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5695" y="6041135"/>
            <a:ext cx="9116695" cy="303530"/>
          </a:xfrm>
          <a:prstGeom prst="rect">
            <a:avLst/>
          </a:prstGeom>
          <a:solidFill>
            <a:srgbClr val="697494"/>
          </a:solidFill>
        </p:spPr>
        <p:txBody>
          <a:bodyPr vert="horz" wrap="square" lIns="0" tIns="65405" rIns="0" bIns="0" rtlCol="0">
            <a:spAutoFit/>
          </a:bodyPr>
          <a:lstStyle/>
          <a:p>
            <a:pPr marL="2669540">
              <a:lnSpc>
                <a:spcPct val="100000"/>
              </a:lnSpc>
              <a:spcBef>
                <a:spcPts val="51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Expansion plans to augment 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API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manufacturing</a:t>
            </a:r>
            <a:r>
              <a:rPr sz="11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capacity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5260975" y="969517"/>
          <a:ext cx="4315458" cy="4912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7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3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3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9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Mekaguda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Facility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7CB4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79730">
                        <a:lnSpc>
                          <a:spcPct val="100000"/>
                        </a:lnSpc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Chennai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Facility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7CB4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06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Chemistry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Skills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045C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35585" indent="-137160">
                        <a:lnSpc>
                          <a:spcPct val="100000"/>
                        </a:lnSpc>
                        <a:buClr>
                          <a:srgbClr val="2D3092"/>
                        </a:buClr>
                        <a:buSzPct val="60000"/>
                        <a:buFont typeface="Wingdings"/>
                        <a:buChar char=""/>
                        <a:tabLst>
                          <a:tab pos="235585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Complex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chemistry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35585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peptides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D9D9D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35585" marR="297815" indent="-137160">
                        <a:lnSpc>
                          <a:spcPct val="100000"/>
                        </a:lnSpc>
                        <a:spcBef>
                          <a:spcPts val="905"/>
                        </a:spcBef>
                        <a:buClr>
                          <a:srgbClr val="2D3092"/>
                        </a:buClr>
                        <a:buSzPct val="60000"/>
                        <a:buFont typeface="Wingdings"/>
                        <a:buChar char=""/>
                        <a:tabLst>
                          <a:tab pos="236220" algn="l"/>
                        </a:tabLst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Cytotoxic API’s and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Biotechnology</a:t>
                      </a:r>
                      <a:r>
                        <a:rPr sz="10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based  products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35585" indent="-137160">
                        <a:lnSpc>
                          <a:spcPct val="100000"/>
                        </a:lnSpc>
                        <a:spcBef>
                          <a:spcPts val="505"/>
                        </a:spcBef>
                        <a:buClr>
                          <a:srgbClr val="2D3092"/>
                        </a:buClr>
                        <a:buSzPct val="60000"/>
                        <a:buFont typeface="Wingdings"/>
                        <a:buChar char=""/>
                        <a:tabLst>
                          <a:tab pos="236220" algn="l"/>
                        </a:tabLst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Synthetic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chemistry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D9D9D9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06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98425" marR="119380">
                        <a:lnSpc>
                          <a:spcPct val="100000"/>
                        </a:lnSpc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Key 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gul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tory 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Approvals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045C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35585" marR="137795" indent="-137160">
                        <a:lnSpc>
                          <a:spcPct val="100000"/>
                        </a:lnSpc>
                        <a:buClr>
                          <a:srgbClr val="2D3092"/>
                        </a:buClr>
                        <a:buSzPct val="60000"/>
                        <a:buFont typeface="Wingdings"/>
                        <a:buChar char=""/>
                        <a:tabLst>
                          <a:tab pos="235585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GMP, USFDA,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German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Health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Authority,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PMDA  (Japan), Cofepris  (Mexico)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D9D9D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35585" indent="-137160">
                        <a:lnSpc>
                          <a:spcPct val="100000"/>
                        </a:lnSpc>
                        <a:buClr>
                          <a:srgbClr val="2D3092"/>
                        </a:buClr>
                        <a:buSzPct val="60000"/>
                        <a:buFont typeface="Wingdings"/>
                        <a:buChar char=""/>
                        <a:tabLst>
                          <a:tab pos="236220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GMP,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USFDA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D9D9D9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06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Last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FDA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Audit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045C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35585" marR="133985" indent="-137160" algn="just">
                        <a:lnSpc>
                          <a:spcPct val="100000"/>
                        </a:lnSpc>
                        <a:buClr>
                          <a:srgbClr val="2D3092"/>
                        </a:buClr>
                        <a:buSzPct val="60000"/>
                        <a:buFont typeface="Wingdings"/>
                        <a:buChar char=""/>
                        <a:tabLst>
                          <a:tab pos="235585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US FDA audit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Zero  observations</a:t>
                      </a:r>
                      <a:r>
                        <a:rPr sz="10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completed  in February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2018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35585" indent="-137160">
                        <a:lnSpc>
                          <a:spcPct val="100000"/>
                        </a:lnSpc>
                        <a:spcBef>
                          <a:spcPts val="5"/>
                        </a:spcBef>
                        <a:buClr>
                          <a:srgbClr val="2D3092"/>
                        </a:buClr>
                        <a:buSzPct val="60000"/>
                        <a:buFont typeface="Wingdings"/>
                        <a:buChar char=""/>
                        <a:tabLst>
                          <a:tab pos="236220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US FDA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audit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EIR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3558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Received August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2016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6832092" y="1516380"/>
            <a:ext cx="1004316" cy="627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60008" y="1517903"/>
            <a:ext cx="816863" cy="6294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432292" y="1517903"/>
            <a:ext cx="1150620" cy="6278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71459" y="1516380"/>
            <a:ext cx="836676" cy="6294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03326" y="6584695"/>
            <a:ext cx="8642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Arial"/>
                <a:cs typeface="Arial"/>
              </a:rPr>
              <a:t>(1) </a:t>
            </a:r>
            <a:r>
              <a:rPr sz="600" spc="-5" dirty="0">
                <a:latin typeface="Arial"/>
                <a:cs typeface="Arial"/>
              </a:rPr>
              <a:t>As </a:t>
            </a:r>
            <a:r>
              <a:rPr sz="600" dirty="0">
                <a:latin typeface="Arial"/>
                <a:cs typeface="Arial"/>
              </a:rPr>
              <a:t>of </a:t>
            </a:r>
            <a:r>
              <a:rPr sz="600" spc="-5" dirty="0">
                <a:latin typeface="Arial"/>
                <a:cs typeface="Arial"/>
              </a:rPr>
              <a:t>March </a:t>
            </a:r>
            <a:r>
              <a:rPr sz="600" dirty="0">
                <a:latin typeface="Arial"/>
                <a:cs typeface="Arial"/>
              </a:rPr>
              <a:t>31,</a:t>
            </a:r>
            <a:r>
              <a:rPr sz="600" spc="-6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2018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3"/>
            <a:ext cx="990752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9100" y="0"/>
            <a:ext cx="8633460" cy="826135"/>
          </a:xfrm>
          <a:custGeom>
            <a:avLst/>
            <a:gdLst/>
            <a:ahLst/>
            <a:cxnLst/>
            <a:rect l="l" t="t" r="r" b="b"/>
            <a:pathLst>
              <a:path w="8633460" h="826135">
                <a:moveTo>
                  <a:pt x="0" y="826008"/>
                </a:moveTo>
                <a:lnTo>
                  <a:pt x="8633460" y="826008"/>
                </a:lnTo>
                <a:lnTo>
                  <a:pt x="8633460" y="0"/>
                </a:lnTo>
                <a:lnTo>
                  <a:pt x="0" y="0"/>
                </a:lnTo>
                <a:lnTo>
                  <a:pt x="0" y="826008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32264" y="6540245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>
                <a:moveTo>
                  <a:pt x="0" y="0"/>
                </a:moveTo>
                <a:lnTo>
                  <a:pt x="175640" y="0"/>
                </a:lnTo>
              </a:path>
            </a:pathLst>
          </a:custGeom>
          <a:ln w="19812">
            <a:solidFill>
              <a:srgbClr val="7CB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9100" y="6540245"/>
            <a:ext cx="8742045" cy="0"/>
          </a:xfrm>
          <a:custGeom>
            <a:avLst/>
            <a:gdLst/>
            <a:ahLst/>
            <a:cxnLst/>
            <a:rect l="l" t="t" r="r" b="b"/>
            <a:pathLst>
              <a:path w="8742045">
                <a:moveTo>
                  <a:pt x="0" y="0"/>
                </a:moveTo>
                <a:lnTo>
                  <a:pt x="8741664" y="0"/>
                </a:lnTo>
              </a:path>
            </a:pathLst>
          </a:custGeom>
          <a:ln w="19812">
            <a:solidFill>
              <a:srgbClr val="7CB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19100" cy="6858000"/>
          </a:xfrm>
          <a:custGeom>
            <a:avLst/>
            <a:gdLst/>
            <a:ahLst/>
            <a:cxnLst/>
            <a:rect l="l" t="t" r="r" b="b"/>
            <a:pathLst>
              <a:path w="419100" h="6858000">
                <a:moveTo>
                  <a:pt x="0" y="6858000"/>
                </a:moveTo>
                <a:lnTo>
                  <a:pt x="419100" y="6858000"/>
                </a:lnTo>
                <a:lnTo>
                  <a:pt x="4191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3B8E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11995" y="198120"/>
            <a:ext cx="725424" cy="283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76452" y="159258"/>
            <a:ext cx="5499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Research &amp; Development</a:t>
            </a:r>
            <a:r>
              <a:rPr spc="65" dirty="0"/>
              <a:t> </a:t>
            </a:r>
            <a:r>
              <a:rPr spc="-5" dirty="0"/>
              <a:t>Capabilities</a:t>
            </a:r>
          </a:p>
        </p:txBody>
      </p:sp>
      <p:sp>
        <p:nvSpPr>
          <p:cNvPr id="9" name="object 9"/>
          <p:cNvSpPr/>
          <p:nvPr/>
        </p:nvSpPr>
        <p:spPr>
          <a:xfrm>
            <a:off x="9160764" y="6394703"/>
            <a:ext cx="571500" cy="288290"/>
          </a:xfrm>
          <a:custGeom>
            <a:avLst/>
            <a:gdLst/>
            <a:ahLst/>
            <a:cxnLst/>
            <a:rect l="l" t="t" r="r" b="b"/>
            <a:pathLst>
              <a:path w="571500" h="288290">
                <a:moveTo>
                  <a:pt x="0" y="288036"/>
                </a:moveTo>
                <a:lnTo>
                  <a:pt x="571500" y="288036"/>
                </a:lnTo>
                <a:lnTo>
                  <a:pt x="571500" y="0"/>
                </a:lnTo>
                <a:lnTo>
                  <a:pt x="0" y="0"/>
                </a:lnTo>
                <a:lnTo>
                  <a:pt x="0" y="288036"/>
                </a:lnTo>
                <a:close/>
              </a:path>
            </a:pathLst>
          </a:custGeom>
          <a:solidFill>
            <a:srgbClr val="7CB4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365360" y="6447840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13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27760" y="3180588"/>
            <a:ext cx="403860" cy="123825"/>
          </a:xfrm>
          <a:custGeom>
            <a:avLst/>
            <a:gdLst/>
            <a:ahLst/>
            <a:cxnLst/>
            <a:rect l="l" t="t" r="r" b="b"/>
            <a:pathLst>
              <a:path w="403859" h="123825">
                <a:moveTo>
                  <a:pt x="403859" y="0"/>
                </a:moveTo>
                <a:lnTo>
                  <a:pt x="0" y="0"/>
                </a:lnTo>
                <a:lnTo>
                  <a:pt x="0" y="123444"/>
                </a:lnTo>
                <a:lnTo>
                  <a:pt x="403859" y="123444"/>
                </a:lnTo>
                <a:lnTo>
                  <a:pt x="403859" y="0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86939" y="3148583"/>
            <a:ext cx="405765" cy="155575"/>
          </a:xfrm>
          <a:custGeom>
            <a:avLst/>
            <a:gdLst/>
            <a:ahLst/>
            <a:cxnLst/>
            <a:rect l="l" t="t" r="r" b="b"/>
            <a:pathLst>
              <a:path w="405764" h="155575">
                <a:moveTo>
                  <a:pt x="405384" y="0"/>
                </a:moveTo>
                <a:lnTo>
                  <a:pt x="0" y="0"/>
                </a:lnTo>
                <a:lnTo>
                  <a:pt x="0" y="155448"/>
                </a:lnTo>
                <a:lnTo>
                  <a:pt x="405384" y="155448"/>
                </a:lnTo>
                <a:lnTo>
                  <a:pt x="405384" y="0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46120" y="3092195"/>
            <a:ext cx="405765" cy="212090"/>
          </a:xfrm>
          <a:custGeom>
            <a:avLst/>
            <a:gdLst/>
            <a:ahLst/>
            <a:cxnLst/>
            <a:rect l="l" t="t" r="r" b="b"/>
            <a:pathLst>
              <a:path w="405764" h="212089">
                <a:moveTo>
                  <a:pt x="405383" y="0"/>
                </a:moveTo>
                <a:lnTo>
                  <a:pt x="0" y="0"/>
                </a:lnTo>
                <a:lnTo>
                  <a:pt x="0" y="211836"/>
                </a:lnTo>
                <a:lnTo>
                  <a:pt x="405383" y="211836"/>
                </a:lnTo>
                <a:lnTo>
                  <a:pt x="405383" y="0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06823" y="2936748"/>
            <a:ext cx="403860" cy="367665"/>
          </a:xfrm>
          <a:custGeom>
            <a:avLst/>
            <a:gdLst/>
            <a:ahLst/>
            <a:cxnLst/>
            <a:rect l="l" t="t" r="r" b="b"/>
            <a:pathLst>
              <a:path w="403860" h="367664">
                <a:moveTo>
                  <a:pt x="403860" y="0"/>
                </a:moveTo>
                <a:lnTo>
                  <a:pt x="0" y="0"/>
                </a:lnTo>
                <a:lnTo>
                  <a:pt x="0" y="367284"/>
                </a:lnTo>
                <a:lnTo>
                  <a:pt x="403860" y="367284"/>
                </a:lnTo>
                <a:lnTo>
                  <a:pt x="403860" y="0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66003" y="2799588"/>
            <a:ext cx="405765" cy="504825"/>
          </a:xfrm>
          <a:custGeom>
            <a:avLst/>
            <a:gdLst/>
            <a:ahLst/>
            <a:cxnLst/>
            <a:rect l="l" t="t" r="r" b="b"/>
            <a:pathLst>
              <a:path w="405764" h="504825">
                <a:moveTo>
                  <a:pt x="405384" y="0"/>
                </a:moveTo>
                <a:lnTo>
                  <a:pt x="0" y="0"/>
                </a:lnTo>
                <a:lnTo>
                  <a:pt x="0" y="504444"/>
                </a:lnTo>
                <a:lnTo>
                  <a:pt x="405384" y="504444"/>
                </a:lnTo>
                <a:lnTo>
                  <a:pt x="405384" y="0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0100" y="3304032"/>
            <a:ext cx="5297805" cy="0"/>
          </a:xfrm>
          <a:custGeom>
            <a:avLst/>
            <a:gdLst/>
            <a:ahLst/>
            <a:cxnLst/>
            <a:rect l="l" t="t" r="r" b="b"/>
            <a:pathLst>
              <a:path w="5297805">
                <a:moveTo>
                  <a:pt x="0" y="0"/>
                </a:moveTo>
                <a:lnTo>
                  <a:pt x="52974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0100" y="3304032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05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59279" y="3304032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05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18460" y="3304032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05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79164" y="3304032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05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38344" y="3304032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05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97523" y="3304032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05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83680" y="932688"/>
            <a:ext cx="368935" cy="5462270"/>
          </a:xfrm>
          <a:custGeom>
            <a:avLst/>
            <a:gdLst/>
            <a:ahLst/>
            <a:cxnLst/>
            <a:rect l="l" t="t" r="r" b="b"/>
            <a:pathLst>
              <a:path w="368934" h="5462270">
                <a:moveTo>
                  <a:pt x="0" y="0"/>
                </a:moveTo>
                <a:lnTo>
                  <a:pt x="0" y="5462016"/>
                </a:lnTo>
                <a:lnTo>
                  <a:pt x="368808" y="2731008"/>
                </a:lnTo>
                <a:lnTo>
                  <a:pt x="0" y="0"/>
                </a:lnTo>
                <a:close/>
              </a:path>
            </a:pathLst>
          </a:custGeom>
          <a:solidFill>
            <a:srgbClr val="094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14031" y="1086611"/>
            <a:ext cx="2600325" cy="658495"/>
          </a:xfrm>
          <a:custGeom>
            <a:avLst/>
            <a:gdLst/>
            <a:ahLst/>
            <a:cxnLst/>
            <a:rect l="l" t="t" r="r" b="b"/>
            <a:pathLst>
              <a:path w="2600325" h="658494">
                <a:moveTo>
                  <a:pt x="2270760" y="0"/>
                </a:moveTo>
                <a:lnTo>
                  <a:pt x="329184" y="0"/>
                </a:lnTo>
                <a:lnTo>
                  <a:pt x="280525" y="3567"/>
                </a:lnTo>
                <a:lnTo>
                  <a:pt x="234089" y="13932"/>
                </a:lnTo>
                <a:lnTo>
                  <a:pt x="190382" y="30585"/>
                </a:lnTo>
                <a:lnTo>
                  <a:pt x="149913" y="53018"/>
                </a:lnTo>
                <a:lnTo>
                  <a:pt x="113190" y="80722"/>
                </a:lnTo>
                <a:lnTo>
                  <a:pt x="80722" y="113190"/>
                </a:lnTo>
                <a:lnTo>
                  <a:pt x="53018" y="149913"/>
                </a:lnTo>
                <a:lnTo>
                  <a:pt x="30585" y="190382"/>
                </a:lnTo>
                <a:lnTo>
                  <a:pt x="13932" y="234089"/>
                </a:lnTo>
                <a:lnTo>
                  <a:pt x="3567" y="280525"/>
                </a:lnTo>
                <a:lnTo>
                  <a:pt x="0" y="329184"/>
                </a:lnTo>
                <a:lnTo>
                  <a:pt x="3567" y="377842"/>
                </a:lnTo>
                <a:lnTo>
                  <a:pt x="13932" y="424278"/>
                </a:lnTo>
                <a:lnTo>
                  <a:pt x="30585" y="467985"/>
                </a:lnTo>
                <a:lnTo>
                  <a:pt x="53018" y="508454"/>
                </a:lnTo>
                <a:lnTo>
                  <a:pt x="80722" y="545177"/>
                </a:lnTo>
                <a:lnTo>
                  <a:pt x="113190" y="577645"/>
                </a:lnTo>
                <a:lnTo>
                  <a:pt x="149913" y="605349"/>
                </a:lnTo>
                <a:lnTo>
                  <a:pt x="190382" y="627782"/>
                </a:lnTo>
                <a:lnTo>
                  <a:pt x="234089" y="644435"/>
                </a:lnTo>
                <a:lnTo>
                  <a:pt x="280525" y="654800"/>
                </a:lnTo>
                <a:lnTo>
                  <a:pt x="329184" y="658367"/>
                </a:lnTo>
                <a:lnTo>
                  <a:pt x="2270760" y="658367"/>
                </a:lnTo>
                <a:lnTo>
                  <a:pt x="2319418" y="654800"/>
                </a:lnTo>
                <a:lnTo>
                  <a:pt x="2365854" y="644435"/>
                </a:lnTo>
                <a:lnTo>
                  <a:pt x="2409561" y="627782"/>
                </a:lnTo>
                <a:lnTo>
                  <a:pt x="2450030" y="605349"/>
                </a:lnTo>
                <a:lnTo>
                  <a:pt x="2486753" y="577645"/>
                </a:lnTo>
                <a:lnTo>
                  <a:pt x="2519221" y="545177"/>
                </a:lnTo>
                <a:lnTo>
                  <a:pt x="2546925" y="508454"/>
                </a:lnTo>
                <a:lnTo>
                  <a:pt x="2569358" y="467985"/>
                </a:lnTo>
                <a:lnTo>
                  <a:pt x="2586011" y="424278"/>
                </a:lnTo>
                <a:lnTo>
                  <a:pt x="2596376" y="377842"/>
                </a:lnTo>
                <a:lnTo>
                  <a:pt x="2599944" y="329184"/>
                </a:lnTo>
                <a:lnTo>
                  <a:pt x="2596376" y="280525"/>
                </a:lnTo>
                <a:lnTo>
                  <a:pt x="2586011" y="234089"/>
                </a:lnTo>
                <a:lnTo>
                  <a:pt x="2569358" y="190382"/>
                </a:lnTo>
                <a:lnTo>
                  <a:pt x="2546925" y="149913"/>
                </a:lnTo>
                <a:lnTo>
                  <a:pt x="2519221" y="113190"/>
                </a:lnTo>
                <a:lnTo>
                  <a:pt x="2486753" y="80722"/>
                </a:lnTo>
                <a:lnTo>
                  <a:pt x="2450030" y="53018"/>
                </a:lnTo>
                <a:lnTo>
                  <a:pt x="2409561" y="30585"/>
                </a:lnTo>
                <a:lnTo>
                  <a:pt x="2365854" y="13932"/>
                </a:lnTo>
                <a:lnTo>
                  <a:pt x="2319418" y="3567"/>
                </a:lnTo>
                <a:lnTo>
                  <a:pt x="2270760" y="0"/>
                </a:lnTo>
                <a:close/>
              </a:path>
            </a:pathLst>
          </a:custGeom>
          <a:solidFill>
            <a:srgbClr val="7CB4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14031" y="1086611"/>
            <a:ext cx="2600325" cy="658495"/>
          </a:xfrm>
          <a:custGeom>
            <a:avLst/>
            <a:gdLst/>
            <a:ahLst/>
            <a:cxnLst/>
            <a:rect l="l" t="t" r="r" b="b"/>
            <a:pathLst>
              <a:path w="2600325" h="658494">
                <a:moveTo>
                  <a:pt x="0" y="329184"/>
                </a:moveTo>
                <a:lnTo>
                  <a:pt x="3567" y="280525"/>
                </a:lnTo>
                <a:lnTo>
                  <a:pt x="13932" y="234089"/>
                </a:lnTo>
                <a:lnTo>
                  <a:pt x="30585" y="190382"/>
                </a:lnTo>
                <a:lnTo>
                  <a:pt x="53018" y="149913"/>
                </a:lnTo>
                <a:lnTo>
                  <a:pt x="80722" y="113190"/>
                </a:lnTo>
                <a:lnTo>
                  <a:pt x="113190" y="80722"/>
                </a:lnTo>
                <a:lnTo>
                  <a:pt x="149913" y="53018"/>
                </a:lnTo>
                <a:lnTo>
                  <a:pt x="190382" y="30585"/>
                </a:lnTo>
                <a:lnTo>
                  <a:pt x="234089" y="13932"/>
                </a:lnTo>
                <a:lnTo>
                  <a:pt x="280525" y="3567"/>
                </a:lnTo>
                <a:lnTo>
                  <a:pt x="329184" y="0"/>
                </a:lnTo>
                <a:lnTo>
                  <a:pt x="2270760" y="0"/>
                </a:lnTo>
                <a:lnTo>
                  <a:pt x="2319418" y="3567"/>
                </a:lnTo>
                <a:lnTo>
                  <a:pt x="2365854" y="13932"/>
                </a:lnTo>
                <a:lnTo>
                  <a:pt x="2409561" y="30585"/>
                </a:lnTo>
                <a:lnTo>
                  <a:pt x="2450030" y="53018"/>
                </a:lnTo>
                <a:lnTo>
                  <a:pt x="2486753" y="80722"/>
                </a:lnTo>
                <a:lnTo>
                  <a:pt x="2519221" y="113190"/>
                </a:lnTo>
                <a:lnTo>
                  <a:pt x="2546925" y="149913"/>
                </a:lnTo>
                <a:lnTo>
                  <a:pt x="2569358" y="190382"/>
                </a:lnTo>
                <a:lnTo>
                  <a:pt x="2586011" y="234089"/>
                </a:lnTo>
                <a:lnTo>
                  <a:pt x="2596376" y="280525"/>
                </a:lnTo>
                <a:lnTo>
                  <a:pt x="2599944" y="329184"/>
                </a:lnTo>
                <a:lnTo>
                  <a:pt x="2596376" y="377842"/>
                </a:lnTo>
                <a:lnTo>
                  <a:pt x="2586011" y="424278"/>
                </a:lnTo>
                <a:lnTo>
                  <a:pt x="2569358" y="467985"/>
                </a:lnTo>
                <a:lnTo>
                  <a:pt x="2546925" y="508454"/>
                </a:lnTo>
                <a:lnTo>
                  <a:pt x="2519221" y="545177"/>
                </a:lnTo>
                <a:lnTo>
                  <a:pt x="2486753" y="577645"/>
                </a:lnTo>
                <a:lnTo>
                  <a:pt x="2450030" y="605349"/>
                </a:lnTo>
                <a:lnTo>
                  <a:pt x="2409561" y="627782"/>
                </a:lnTo>
                <a:lnTo>
                  <a:pt x="2365854" y="644435"/>
                </a:lnTo>
                <a:lnTo>
                  <a:pt x="2319418" y="654800"/>
                </a:lnTo>
                <a:lnTo>
                  <a:pt x="2270760" y="658367"/>
                </a:lnTo>
                <a:lnTo>
                  <a:pt x="329184" y="658367"/>
                </a:lnTo>
                <a:lnTo>
                  <a:pt x="280525" y="654800"/>
                </a:lnTo>
                <a:lnTo>
                  <a:pt x="234089" y="644435"/>
                </a:lnTo>
                <a:lnTo>
                  <a:pt x="190382" y="627782"/>
                </a:lnTo>
                <a:lnTo>
                  <a:pt x="149913" y="605349"/>
                </a:lnTo>
                <a:lnTo>
                  <a:pt x="113190" y="577645"/>
                </a:lnTo>
                <a:lnTo>
                  <a:pt x="80722" y="545177"/>
                </a:lnTo>
                <a:lnTo>
                  <a:pt x="53018" y="508454"/>
                </a:lnTo>
                <a:lnTo>
                  <a:pt x="30585" y="467985"/>
                </a:lnTo>
                <a:lnTo>
                  <a:pt x="13932" y="424278"/>
                </a:lnTo>
                <a:lnTo>
                  <a:pt x="3567" y="377842"/>
                </a:lnTo>
                <a:lnTo>
                  <a:pt x="0" y="329184"/>
                </a:lnTo>
                <a:close/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617714" y="1277492"/>
            <a:ext cx="15932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29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ANDAs</a:t>
            </a:r>
            <a:r>
              <a:rPr sz="11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Approved</a:t>
            </a:r>
            <a:r>
              <a:rPr sz="1050" b="1" spc="-7" baseline="27777" dirty="0">
                <a:solidFill>
                  <a:srgbClr val="FFFFFF"/>
                </a:solidFill>
                <a:latin typeface="Arial"/>
                <a:cs typeface="Arial"/>
              </a:rPr>
              <a:t>(2)</a:t>
            </a:r>
            <a:endParaRPr sz="1050" baseline="27777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132319" y="2804160"/>
            <a:ext cx="2600325" cy="657225"/>
          </a:xfrm>
          <a:custGeom>
            <a:avLst/>
            <a:gdLst/>
            <a:ahLst/>
            <a:cxnLst/>
            <a:rect l="l" t="t" r="r" b="b"/>
            <a:pathLst>
              <a:path w="2600325" h="657225">
                <a:moveTo>
                  <a:pt x="2271522" y="0"/>
                </a:moveTo>
                <a:lnTo>
                  <a:pt x="328422" y="0"/>
                </a:lnTo>
                <a:lnTo>
                  <a:pt x="279896" y="3561"/>
                </a:lnTo>
                <a:lnTo>
                  <a:pt x="233579" y="13907"/>
                </a:lnTo>
                <a:lnTo>
                  <a:pt x="189979" y="30528"/>
                </a:lnTo>
                <a:lnTo>
                  <a:pt x="149604" y="52917"/>
                </a:lnTo>
                <a:lnTo>
                  <a:pt x="112963" y="80565"/>
                </a:lnTo>
                <a:lnTo>
                  <a:pt x="80565" y="112963"/>
                </a:lnTo>
                <a:lnTo>
                  <a:pt x="52917" y="149604"/>
                </a:lnTo>
                <a:lnTo>
                  <a:pt x="30528" y="189979"/>
                </a:lnTo>
                <a:lnTo>
                  <a:pt x="13907" y="233579"/>
                </a:lnTo>
                <a:lnTo>
                  <a:pt x="3561" y="279896"/>
                </a:lnTo>
                <a:lnTo>
                  <a:pt x="0" y="328422"/>
                </a:lnTo>
                <a:lnTo>
                  <a:pt x="3561" y="376947"/>
                </a:lnTo>
                <a:lnTo>
                  <a:pt x="13907" y="423264"/>
                </a:lnTo>
                <a:lnTo>
                  <a:pt x="30528" y="466864"/>
                </a:lnTo>
                <a:lnTo>
                  <a:pt x="52917" y="507239"/>
                </a:lnTo>
                <a:lnTo>
                  <a:pt x="80565" y="543880"/>
                </a:lnTo>
                <a:lnTo>
                  <a:pt x="112963" y="576278"/>
                </a:lnTo>
                <a:lnTo>
                  <a:pt x="149604" y="603926"/>
                </a:lnTo>
                <a:lnTo>
                  <a:pt x="189979" y="626315"/>
                </a:lnTo>
                <a:lnTo>
                  <a:pt x="233579" y="642936"/>
                </a:lnTo>
                <a:lnTo>
                  <a:pt x="279896" y="653282"/>
                </a:lnTo>
                <a:lnTo>
                  <a:pt x="328422" y="656843"/>
                </a:lnTo>
                <a:lnTo>
                  <a:pt x="2271522" y="656843"/>
                </a:lnTo>
                <a:lnTo>
                  <a:pt x="2320047" y="653282"/>
                </a:lnTo>
                <a:lnTo>
                  <a:pt x="2366364" y="642936"/>
                </a:lnTo>
                <a:lnTo>
                  <a:pt x="2409964" y="626315"/>
                </a:lnTo>
                <a:lnTo>
                  <a:pt x="2450339" y="603926"/>
                </a:lnTo>
                <a:lnTo>
                  <a:pt x="2486980" y="576278"/>
                </a:lnTo>
                <a:lnTo>
                  <a:pt x="2519378" y="543880"/>
                </a:lnTo>
                <a:lnTo>
                  <a:pt x="2547026" y="507239"/>
                </a:lnTo>
                <a:lnTo>
                  <a:pt x="2569415" y="466864"/>
                </a:lnTo>
                <a:lnTo>
                  <a:pt x="2586036" y="423264"/>
                </a:lnTo>
                <a:lnTo>
                  <a:pt x="2596382" y="376947"/>
                </a:lnTo>
                <a:lnTo>
                  <a:pt x="2599944" y="328422"/>
                </a:lnTo>
                <a:lnTo>
                  <a:pt x="2596382" y="279896"/>
                </a:lnTo>
                <a:lnTo>
                  <a:pt x="2586036" y="233579"/>
                </a:lnTo>
                <a:lnTo>
                  <a:pt x="2569415" y="189979"/>
                </a:lnTo>
                <a:lnTo>
                  <a:pt x="2547026" y="149604"/>
                </a:lnTo>
                <a:lnTo>
                  <a:pt x="2519378" y="112963"/>
                </a:lnTo>
                <a:lnTo>
                  <a:pt x="2486980" y="80565"/>
                </a:lnTo>
                <a:lnTo>
                  <a:pt x="2450339" y="52917"/>
                </a:lnTo>
                <a:lnTo>
                  <a:pt x="2409964" y="30528"/>
                </a:lnTo>
                <a:lnTo>
                  <a:pt x="2366364" y="13907"/>
                </a:lnTo>
                <a:lnTo>
                  <a:pt x="2320047" y="3561"/>
                </a:lnTo>
                <a:lnTo>
                  <a:pt x="2271522" y="0"/>
                </a:lnTo>
                <a:close/>
              </a:path>
            </a:pathLst>
          </a:custGeom>
          <a:solidFill>
            <a:srgbClr val="7CB4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132319" y="2804160"/>
            <a:ext cx="2600325" cy="657225"/>
          </a:xfrm>
          <a:custGeom>
            <a:avLst/>
            <a:gdLst/>
            <a:ahLst/>
            <a:cxnLst/>
            <a:rect l="l" t="t" r="r" b="b"/>
            <a:pathLst>
              <a:path w="2600325" h="657225">
                <a:moveTo>
                  <a:pt x="0" y="328422"/>
                </a:moveTo>
                <a:lnTo>
                  <a:pt x="3561" y="279896"/>
                </a:lnTo>
                <a:lnTo>
                  <a:pt x="13907" y="233579"/>
                </a:lnTo>
                <a:lnTo>
                  <a:pt x="30528" y="189979"/>
                </a:lnTo>
                <a:lnTo>
                  <a:pt x="52917" y="149604"/>
                </a:lnTo>
                <a:lnTo>
                  <a:pt x="80565" y="112963"/>
                </a:lnTo>
                <a:lnTo>
                  <a:pt x="112963" y="80565"/>
                </a:lnTo>
                <a:lnTo>
                  <a:pt x="149604" y="52917"/>
                </a:lnTo>
                <a:lnTo>
                  <a:pt x="189979" y="30528"/>
                </a:lnTo>
                <a:lnTo>
                  <a:pt x="233579" y="13907"/>
                </a:lnTo>
                <a:lnTo>
                  <a:pt x="279896" y="3561"/>
                </a:lnTo>
                <a:lnTo>
                  <a:pt x="328422" y="0"/>
                </a:lnTo>
                <a:lnTo>
                  <a:pt x="2271522" y="0"/>
                </a:lnTo>
                <a:lnTo>
                  <a:pt x="2320047" y="3561"/>
                </a:lnTo>
                <a:lnTo>
                  <a:pt x="2366364" y="13907"/>
                </a:lnTo>
                <a:lnTo>
                  <a:pt x="2409964" y="30528"/>
                </a:lnTo>
                <a:lnTo>
                  <a:pt x="2450339" y="52917"/>
                </a:lnTo>
                <a:lnTo>
                  <a:pt x="2486980" y="80565"/>
                </a:lnTo>
                <a:lnTo>
                  <a:pt x="2519378" y="112963"/>
                </a:lnTo>
                <a:lnTo>
                  <a:pt x="2547026" y="149604"/>
                </a:lnTo>
                <a:lnTo>
                  <a:pt x="2569415" y="189979"/>
                </a:lnTo>
                <a:lnTo>
                  <a:pt x="2586036" y="233579"/>
                </a:lnTo>
                <a:lnTo>
                  <a:pt x="2596382" y="279896"/>
                </a:lnTo>
                <a:lnTo>
                  <a:pt x="2599944" y="328422"/>
                </a:lnTo>
                <a:lnTo>
                  <a:pt x="2596382" y="376947"/>
                </a:lnTo>
                <a:lnTo>
                  <a:pt x="2586036" y="423264"/>
                </a:lnTo>
                <a:lnTo>
                  <a:pt x="2569415" y="466864"/>
                </a:lnTo>
                <a:lnTo>
                  <a:pt x="2547026" y="507239"/>
                </a:lnTo>
                <a:lnTo>
                  <a:pt x="2519378" y="543880"/>
                </a:lnTo>
                <a:lnTo>
                  <a:pt x="2486980" y="576278"/>
                </a:lnTo>
                <a:lnTo>
                  <a:pt x="2450339" y="603926"/>
                </a:lnTo>
                <a:lnTo>
                  <a:pt x="2409964" y="626315"/>
                </a:lnTo>
                <a:lnTo>
                  <a:pt x="2366364" y="642936"/>
                </a:lnTo>
                <a:lnTo>
                  <a:pt x="2320047" y="653282"/>
                </a:lnTo>
                <a:lnTo>
                  <a:pt x="2271522" y="656843"/>
                </a:lnTo>
                <a:lnTo>
                  <a:pt x="328422" y="656843"/>
                </a:lnTo>
                <a:lnTo>
                  <a:pt x="279896" y="653282"/>
                </a:lnTo>
                <a:lnTo>
                  <a:pt x="233579" y="642936"/>
                </a:lnTo>
                <a:lnTo>
                  <a:pt x="189979" y="626315"/>
                </a:lnTo>
                <a:lnTo>
                  <a:pt x="149604" y="603926"/>
                </a:lnTo>
                <a:lnTo>
                  <a:pt x="112963" y="576278"/>
                </a:lnTo>
                <a:lnTo>
                  <a:pt x="80565" y="543880"/>
                </a:lnTo>
                <a:lnTo>
                  <a:pt x="52917" y="507239"/>
                </a:lnTo>
                <a:lnTo>
                  <a:pt x="30528" y="466864"/>
                </a:lnTo>
                <a:lnTo>
                  <a:pt x="13907" y="423264"/>
                </a:lnTo>
                <a:lnTo>
                  <a:pt x="3561" y="376947"/>
                </a:lnTo>
                <a:lnTo>
                  <a:pt x="0" y="328422"/>
                </a:lnTo>
                <a:close/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741666" y="2993517"/>
            <a:ext cx="13830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42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US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DMFs</a:t>
            </a:r>
            <a:r>
              <a:rPr sz="1100" b="1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Arial"/>
                <a:cs typeface="Arial"/>
              </a:rPr>
              <a:t>Filed</a:t>
            </a:r>
            <a:r>
              <a:rPr sz="1050" b="1" spc="7" baseline="27777" dirty="0">
                <a:solidFill>
                  <a:srgbClr val="FFFFFF"/>
                </a:solidFill>
                <a:latin typeface="Arial"/>
                <a:cs typeface="Arial"/>
              </a:rPr>
              <a:t>(2)</a:t>
            </a:r>
            <a:endParaRPr sz="1050" baseline="27777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251192" y="5332476"/>
            <a:ext cx="2326005" cy="838200"/>
          </a:xfrm>
          <a:prstGeom prst="rect">
            <a:avLst/>
          </a:prstGeom>
          <a:solidFill>
            <a:srgbClr val="3B8EF1"/>
          </a:solidFill>
          <a:ln w="9144">
            <a:solidFill>
              <a:srgbClr val="D9D9D9"/>
            </a:solidFill>
          </a:ln>
        </p:spPr>
        <p:txBody>
          <a:bodyPr vert="horz" wrap="square" lIns="0" tIns="141605" rIns="0" bIns="0" rtlCol="0">
            <a:spAutoFit/>
          </a:bodyPr>
          <a:lstStyle/>
          <a:p>
            <a:pPr marL="257175" marR="245745" algn="ctr">
              <a:lnSpc>
                <a:spcPct val="100000"/>
              </a:lnSpc>
              <a:spcBef>
                <a:spcPts val="1115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Several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International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and  Indian patents filed and 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granted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06653" y="6558178"/>
            <a:ext cx="47815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Arial"/>
                <a:cs typeface="Arial"/>
              </a:rPr>
              <a:t>FY2014 and FY2015 numbers have been prepared under IGAAP, whereas FY2016 and </a:t>
            </a:r>
            <a:r>
              <a:rPr sz="600" dirty="0">
                <a:latin typeface="Arial"/>
                <a:cs typeface="Arial"/>
              </a:rPr>
              <a:t>FY2017 </a:t>
            </a:r>
            <a:r>
              <a:rPr sz="600" spc="-5" dirty="0">
                <a:latin typeface="Arial"/>
                <a:cs typeface="Arial"/>
              </a:rPr>
              <a:t>numbers</a:t>
            </a:r>
            <a:r>
              <a:rPr sz="600" spc="5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have been prepared under </a:t>
            </a:r>
            <a:r>
              <a:rPr sz="600" dirty="0">
                <a:latin typeface="Arial"/>
                <a:cs typeface="Arial"/>
              </a:rPr>
              <a:t>Ind </a:t>
            </a:r>
            <a:r>
              <a:rPr sz="600" spc="-5" dirty="0">
                <a:latin typeface="Arial"/>
                <a:cs typeface="Arial"/>
              </a:rPr>
              <a:t>AS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600" dirty="0">
                <a:latin typeface="Arial"/>
                <a:cs typeface="Arial"/>
              </a:rPr>
              <a:t>(1) </a:t>
            </a:r>
            <a:r>
              <a:rPr sz="600" spc="-5" dirty="0">
                <a:latin typeface="Arial"/>
                <a:cs typeface="Arial"/>
              </a:rPr>
              <a:t>As </a:t>
            </a:r>
            <a:r>
              <a:rPr sz="600" dirty="0">
                <a:latin typeface="Arial"/>
                <a:cs typeface="Arial"/>
              </a:rPr>
              <a:t>of </a:t>
            </a:r>
            <a:r>
              <a:rPr sz="600" spc="-5" dirty="0">
                <a:latin typeface="Arial"/>
                <a:cs typeface="Arial"/>
              </a:rPr>
              <a:t>March </a:t>
            </a:r>
            <a:r>
              <a:rPr sz="600" dirty="0">
                <a:latin typeface="Arial"/>
                <a:cs typeface="Arial"/>
              </a:rPr>
              <a:t>31,</a:t>
            </a:r>
            <a:r>
              <a:rPr sz="600" spc="-5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2018.</a:t>
            </a:r>
            <a:endParaRPr sz="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06653" y="6741058"/>
            <a:ext cx="291973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Arial"/>
                <a:cs typeface="Arial"/>
              </a:rPr>
              <a:t>(2) </a:t>
            </a:r>
            <a:r>
              <a:rPr sz="600" spc="-5" dirty="0">
                <a:latin typeface="Arial"/>
                <a:cs typeface="Arial"/>
              </a:rPr>
              <a:t>As </a:t>
            </a:r>
            <a:r>
              <a:rPr sz="600" dirty="0">
                <a:latin typeface="Arial"/>
                <a:cs typeface="Arial"/>
              </a:rPr>
              <a:t>of </a:t>
            </a:r>
            <a:r>
              <a:rPr sz="600" spc="-5" dirty="0">
                <a:latin typeface="Arial"/>
                <a:cs typeface="Arial"/>
              </a:rPr>
              <a:t>March </a:t>
            </a:r>
            <a:r>
              <a:rPr sz="600" dirty="0">
                <a:latin typeface="Arial"/>
                <a:cs typeface="Arial"/>
              </a:rPr>
              <a:t>31, </a:t>
            </a:r>
            <a:r>
              <a:rPr sz="600" spc="-5" dirty="0">
                <a:latin typeface="Arial"/>
                <a:cs typeface="Arial"/>
              </a:rPr>
              <a:t>2018. Approval </a:t>
            </a:r>
            <a:r>
              <a:rPr sz="600" dirty="0">
                <a:latin typeface="Arial"/>
                <a:cs typeface="Arial"/>
              </a:rPr>
              <a:t>received either by Natco or its </a:t>
            </a:r>
            <a:r>
              <a:rPr sz="600" spc="-5" dirty="0">
                <a:latin typeface="Arial"/>
                <a:cs typeface="Arial"/>
              </a:rPr>
              <a:t>marketing</a:t>
            </a:r>
            <a:r>
              <a:rPr sz="600" spc="-3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partner</a:t>
            </a:r>
            <a:endParaRPr sz="6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121663" y="2331720"/>
            <a:ext cx="486409" cy="226060"/>
          </a:xfrm>
          <a:custGeom>
            <a:avLst/>
            <a:gdLst/>
            <a:ahLst/>
            <a:cxnLst/>
            <a:rect l="l" t="t" r="r" b="b"/>
            <a:pathLst>
              <a:path w="486409" h="226060">
                <a:moveTo>
                  <a:pt x="243078" y="0"/>
                </a:moveTo>
                <a:lnTo>
                  <a:pt x="178457" y="4032"/>
                </a:lnTo>
                <a:lnTo>
                  <a:pt x="120390" y="15409"/>
                </a:lnTo>
                <a:lnTo>
                  <a:pt x="71194" y="33051"/>
                </a:lnTo>
                <a:lnTo>
                  <a:pt x="33186" y="55879"/>
                </a:lnTo>
                <a:lnTo>
                  <a:pt x="0" y="112775"/>
                </a:lnTo>
                <a:lnTo>
                  <a:pt x="8682" y="142737"/>
                </a:lnTo>
                <a:lnTo>
                  <a:pt x="71194" y="192500"/>
                </a:lnTo>
                <a:lnTo>
                  <a:pt x="120390" y="210142"/>
                </a:lnTo>
                <a:lnTo>
                  <a:pt x="178457" y="221519"/>
                </a:lnTo>
                <a:lnTo>
                  <a:pt x="243078" y="225551"/>
                </a:lnTo>
                <a:lnTo>
                  <a:pt x="307694" y="221519"/>
                </a:lnTo>
                <a:lnTo>
                  <a:pt x="365760" y="210142"/>
                </a:lnTo>
                <a:lnTo>
                  <a:pt x="414956" y="192500"/>
                </a:lnTo>
                <a:lnTo>
                  <a:pt x="452966" y="169672"/>
                </a:lnTo>
                <a:lnTo>
                  <a:pt x="486156" y="112775"/>
                </a:lnTo>
                <a:lnTo>
                  <a:pt x="477472" y="82814"/>
                </a:lnTo>
                <a:lnTo>
                  <a:pt x="414956" y="33051"/>
                </a:lnTo>
                <a:lnTo>
                  <a:pt x="365760" y="15409"/>
                </a:lnTo>
                <a:lnTo>
                  <a:pt x="307694" y="4032"/>
                </a:lnTo>
                <a:lnTo>
                  <a:pt x="243078" y="0"/>
                </a:lnTo>
                <a:close/>
              </a:path>
            </a:pathLst>
          </a:custGeom>
          <a:solidFill>
            <a:srgbClr val="BBD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21663" y="2331720"/>
            <a:ext cx="486409" cy="226060"/>
          </a:xfrm>
          <a:custGeom>
            <a:avLst/>
            <a:gdLst/>
            <a:ahLst/>
            <a:cxnLst/>
            <a:rect l="l" t="t" r="r" b="b"/>
            <a:pathLst>
              <a:path w="486409" h="226060">
                <a:moveTo>
                  <a:pt x="0" y="112775"/>
                </a:moveTo>
                <a:lnTo>
                  <a:pt x="33186" y="55879"/>
                </a:lnTo>
                <a:lnTo>
                  <a:pt x="71194" y="33051"/>
                </a:lnTo>
                <a:lnTo>
                  <a:pt x="120390" y="15409"/>
                </a:lnTo>
                <a:lnTo>
                  <a:pt x="178457" y="4032"/>
                </a:lnTo>
                <a:lnTo>
                  <a:pt x="243078" y="0"/>
                </a:lnTo>
                <a:lnTo>
                  <a:pt x="307694" y="4032"/>
                </a:lnTo>
                <a:lnTo>
                  <a:pt x="365760" y="15409"/>
                </a:lnTo>
                <a:lnTo>
                  <a:pt x="414956" y="33051"/>
                </a:lnTo>
                <a:lnTo>
                  <a:pt x="452966" y="55879"/>
                </a:lnTo>
                <a:lnTo>
                  <a:pt x="486156" y="112775"/>
                </a:lnTo>
                <a:lnTo>
                  <a:pt x="477472" y="142737"/>
                </a:lnTo>
                <a:lnTo>
                  <a:pt x="414956" y="192500"/>
                </a:lnTo>
                <a:lnTo>
                  <a:pt x="365760" y="210142"/>
                </a:lnTo>
                <a:lnTo>
                  <a:pt x="307694" y="221519"/>
                </a:lnTo>
                <a:lnTo>
                  <a:pt x="243078" y="225551"/>
                </a:lnTo>
                <a:lnTo>
                  <a:pt x="178457" y="221519"/>
                </a:lnTo>
                <a:lnTo>
                  <a:pt x="120390" y="210142"/>
                </a:lnTo>
                <a:lnTo>
                  <a:pt x="71194" y="192500"/>
                </a:lnTo>
                <a:lnTo>
                  <a:pt x="33186" y="169672"/>
                </a:lnTo>
                <a:lnTo>
                  <a:pt x="0" y="112775"/>
                </a:lnTo>
                <a:close/>
              </a:path>
            </a:pathLst>
          </a:custGeom>
          <a:ln w="9143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150364" y="2321051"/>
            <a:ext cx="487680" cy="227329"/>
          </a:xfrm>
          <a:custGeom>
            <a:avLst/>
            <a:gdLst/>
            <a:ahLst/>
            <a:cxnLst/>
            <a:rect l="l" t="t" r="r" b="b"/>
            <a:pathLst>
              <a:path w="487680" h="227330">
                <a:moveTo>
                  <a:pt x="243840" y="0"/>
                </a:moveTo>
                <a:lnTo>
                  <a:pt x="179034" y="4053"/>
                </a:lnTo>
                <a:lnTo>
                  <a:pt x="120791" y="15494"/>
                </a:lnTo>
                <a:lnTo>
                  <a:pt x="71437" y="33242"/>
                </a:lnTo>
                <a:lnTo>
                  <a:pt x="33302" y="56218"/>
                </a:lnTo>
                <a:lnTo>
                  <a:pt x="0" y="113537"/>
                </a:lnTo>
                <a:lnTo>
                  <a:pt x="8713" y="143732"/>
                </a:lnTo>
                <a:lnTo>
                  <a:pt x="71437" y="193833"/>
                </a:lnTo>
                <a:lnTo>
                  <a:pt x="120791" y="211582"/>
                </a:lnTo>
                <a:lnTo>
                  <a:pt x="179034" y="223022"/>
                </a:lnTo>
                <a:lnTo>
                  <a:pt x="243840" y="227075"/>
                </a:lnTo>
                <a:lnTo>
                  <a:pt x="308645" y="223022"/>
                </a:lnTo>
                <a:lnTo>
                  <a:pt x="366888" y="211582"/>
                </a:lnTo>
                <a:lnTo>
                  <a:pt x="416242" y="193833"/>
                </a:lnTo>
                <a:lnTo>
                  <a:pt x="454377" y="170857"/>
                </a:lnTo>
                <a:lnTo>
                  <a:pt x="487680" y="113537"/>
                </a:lnTo>
                <a:lnTo>
                  <a:pt x="478966" y="83343"/>
                </a:lnTo>
                <a:lnTo>
                  <a:pt x="416242" y="33242"/>
                </a:lnTo>
                <a:lnTo>
                  <a:pt x="366888" y="15494"/>
                </a:lnTo>
                <a:lnTo>
                  <a:pt x="308645" y="4053"/>
                </a:lnTo>
                <a:lnTo>
                  <a:pt x="243840" y="0"/>
                </a:lnTo>
                <a:close/>
              </a:path>
            </a:pathLst>
          </a:custGeom>
          <a:solidFill>
            <a:srgbClr val="BBD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150364" y="2321051"/>
            <a:ext cx="487680" cy="227329"/>
          </a:xfrm>
          <a:custGeom>
            <a:avLst/>
            <a:gdLst/>
            <a:ahLst/>
            <a:cxnLst/>
            <a:rect l="l" t="t" r="r" b="b"/>
            <a:pathLst>
              <a:path w="487680" h="227330">
                <a:moveTo>
                  <a:pt x="0" y="113537"/>
                </a:moveTo>
                <a:lnTo>
                  <a:pt x="33302" y="56218"/>
                </a:lnTo>
                <a:lnTo>
                  <a:pt x="71437" y="33242"/>
                </a:lnTo>
                <a:lnTo>
                  <a:pt x="120791" y="15494"/>
                </a:lnTo>
                <a:lnTo>
                  <a:pt x="179034" y="4053"/>
                </a:lnTo>
                <a:lnTo>
                  <a:pt x="243840" y="0"/>
                </a:lnTo>
                <a:lnTo>
                  <a:pt x="308645" y="4053"/>
                </a:lnTo>
                <a:lnTo>
                  <a:pt x="366888" y="15493"/>
                </a:lnTo>
                <a:lnTo>
                  <a:pt x="416242" y="33242"/>
                </a:lnTo>
                <a:lnTo>
                  <a:pt x="454377" y="56218"/>
                </a:lnTo>
                <a:lnTo>
                  <a:pt x="487680" y="113537"/>
                </a:lnTo>
                <a:lnTo>
                  <a:pt x="478966" y="143732"/>
                </a:lnTo>
                <a:lnTo>
                  <a:pt x="416242" y="193833"/>
                </a:lnTo>
                <a:lnTo>
                  <a:pt x="366888" y="211581"/>
                </a:lnTo>
                <a:lnTo>
                  <a:pt x="308645" y="223022"/>
                </a:lnTo>
                <a:lnTo>
                  <a:pt x="243840" y="227075"/>
                </a:lnTo>
                <a:lnTo>
                  <a:pt x="179034" y="223022"/>
                </a:lnTo>
                <a:lnTo>
                  <a:pt x="120791" y="211582"/>
                </a:lnTo>
                <a:lnTo>
                  <a:pt x="71437" y="193833"/>
                </a:lnTo>
                <a:lnTo>
                  <a:pt x="33302" y="170857"/>
                </a:lnTo>
                <a:lnTo>
                  <a:pt x="0" y="113537"/>
                </a:lnTo>
                <a:close/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186683" y="2305811"/>
            <a:ext cx="487680" cy="227329"/>
          </a:xfrm>
          <a:custGeom>
            <a:avLst/>
            <a:gdLst/>
            <a:ahLst/>
            <a:cxnLst/>
            <a:rect l="l" t="t" r="r" b="b"/>
            <a:pathLst>
              <a:path w="487679" h="227330">
                <a:moveTo>
                  <a:pt x="243840" y="0"/>
                </a:moveTo>
                <a:lnTo>
                  <a:pt x="179034" y="4053"/>
                </a:lnTo>
                <a:lnTo>
                  <a:pt x="120791" y="15494"/>
                </a:lnTo>
                <a:lnTo>
                  <a:pt x="71437" y="33242"/>
                </a:lnTo>
                <a:lnTo>
                  <a:pt x="33302" y="56218"/>
                </a:lnTo>
                <a:lnTo>
                  <a:pt x="0" y="113537"/>
                </a:lnTo>
                <a:lnTo>
                  <a:pt x="8713" y="143732"/>
                </a:lnTo>
                <a:lnTo>
                  <a:pt x="71437" y="193833"/>
                </a:lnTo>
                <a:lnTo>
                  <a:pt x="120791" y="211582"/>
                </a:lnTo>
                <a:lnTo>
                  <a:pt x="179034" y="223022"/>
                </a:lnTo>
                <a:lnTo>
                  <a:pt x="243840" y="227075"/>
                </a:lnTo>
                <a:lnTo>
                  <a:pt x="308645" y="223022"/>
                </a:lnTo>
                <a:lnTo>
                  <a:pt x="366888" y="211582"/>
                </a:lnTo>
                <a:lnTo>
                  <a:pt x="416242" y="193833"/>
                </a:lnTo>
                <a:lnTo>
                  <a:pt x="454377" y="170857"/>
                </a:lnTo>
                <a:lnTo>
                  <a:pt x="487680" y="113537"/>
                </a:lnTo>
                <a:lnTo>
                  <a:pt x="478966" y="83343"/>
                </a:lnTo>
                <a:lnTo>
                  <a:pt x="416242" y="33242"/>
                </a:lnTo>
                <a:lnTo>
                  <a:pt x="366888" y="15494"/>
                </a:lnTo>
                <a:lnTo>
                  <a:pt x="308645" y="4053"/>
                </a:lnTo>
                <a:lnTo>
                  <a:pt x="243840" y="0"/>
                </a:lnTo>
                <a:close/>
              </a:path>
            </a:pathLst>
          </a:custGeom>
          <a:solidFill>
            <a:srgbClr val="BBD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186683" y="2305811"/>
            <a:ext cx="487680" cy="227329"/>
          </a:xfrm>
          <a:custGeom>
            <a:avLst/>
            <a:gdLst/>
            <a:ahLst/>
            <a:cxnLst/>
            <a:rect l="l" t="t" r="r" b="b"/>
            <a:pathLst>
              <a:path w="487679" h="227330">
                <a:moveTo>
                  <a:pt x="0" y="113537"/>
                </a:moveTo>
                <a:lnTo>
                  <a:pt x="33302" y="56218"/>
                </a:lnTo>
                <a:lnTo>
                  <a:pt x="71437" y="33242"/>
                </a:lnTo>
                <a:lnTo>
                  <a:pt x="120791" y="15494"/>
                </a:lnTo>
                <a:lnTo>
                  <a:pt x="179034" y="4053"/>
                </a:lnTo>
                <a:lnTo>
                  <a:pt x="243840" y="0"/>
                </a:lnTo>
                <a:lnTo>
                  <a:pt x="308645" y="4053"/>
                </a:lnTo>
                <a:lnTo>
                  <a:pt x="366888" y="15493"/>
                </a:lnTo>
                <a:lnTo>
                  <a:pt x="416242" y="33242"/>
                </a:lnTo>
                <a:lnTo>
                  <a:pt x="454377" y="56218"/>
                </a:lnTo>
                <a:lnTo>
                  <a:pt x="487680" y="113537"/>
                </a:lnTo>
                <a:lnTo>
                  <a:pt x="478966" y="143732"/>
                </a:lnTo>
                <a:lnTo>
                  <a:pt x="416242" y="193833"/>
                </a:lnTo>
                <a:lnTo>
                  <a:pt x="366888" y="211581"/>
                </a:lnTo>
                <a:lnTo>
                  <a:pt x="308645" y="223022"/>
                </a:lnTo>
                <a:lnTo>
                  <a:pt x="243840" y="227075"/>
                </a:lnTo>
                <a:lnTo>
                  <a:pt x="179034" y="223022"/>
                </a:lnTo>
                <a:lnTo>
                  <a:pt x="120791" y="211582"/>
                </a:lnTo>
                <a:lnTo>
                  <a:pt x="71437" y="193833"/>
                </a:lnTo>
                <a:lnTo>
                  <a:pt x="33302" y="170857"/>
                </a:lnTo>
                <a:lnTo>
                  <a:pt x="0" y="113537"/>
                </a:lnTo>
                <a:close/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62628" y="2313432"/>
            <a:ext cx="487680" cy="227329"/>
          </a:xfrm>
          <a:custGeom>
            <a:avLst/>
            <a:gdLst/>
            <a:ahLst/>
            <a:cxnLst/>
            <a:rect l="l" t="t" r="r" b="b"/>
            <a:pathLst>
              <a:path w="487679" h="227330">
                <a:moveTo>
                  <a:pt x="243839" y="0"/>
                </a:moveTo>
                <a:lnTo>
                  <a:pt x="179034" y="4053"/>
                </a:lnTo>
                <a:lnTo>
                  <a:pt x="120791" y="15494"/>
                </a:lnTo>
                <a:lnTo>
                  <a:pt x="71437" y="33242"/>
                </a:lnTo>
                <a:lnTo>
                  <a:pt x="33302" y="56218"/>
                </a:lnTo>
                <a:lnTo>
                  <a:pt x="0" y="113537"/>
                </a:lnTo>
                <a:lnTo>
                  <a:pt x="8713" y="143732"/>
                </a:lnTo>
                <a:lnTo>
                  <a:pt x="71437" y="193833"/>
                </a:lnTo>
                <a:lnTo>
                  <a:pt x="120791" y="211582"/>
                </a:lnTo>
                <a:lnTo>
                  <a:pt x="179034" y="223022"/>
                </a:lnTo>
                <a:lnTo>
                  <a:pt x="243839" y="227075"/>
                </a:lnTo>
                <a:lnTo>
                  <a:pt x="308645" y="223022"/>
                </a:lnTo>
                <a:lnTo>
                  <a:pt x="366888" y="211582"/>
                </a:lnTo>
                <a:lnTo>
                  <a:pt x="416242" y="193833"/>
                </a:lnTo>
                <a:lnTo>
                  <a:pt x="454377" y="170857"/>
                </a:lnTo>
                <a:lnTo>
                  <a:pt x="487680" y="113537"/>
                </a:lnTo>
                <a:lnTo>
                  <a:pt x="478966" y="83343"/>
                </a:lnTo>
                <a:lnTo>
                  <a:pt x="416242" y="33242"/>
                </a:lnTo>
                <a:lnTo>
                  <a:pt x="366888" y="15494"/>
                </a:lnTo>
                <a:lnTo>
                  <a:pt x="308645" y="4053"/>
                </a:lnTo>
                <a:lnTo>
                  <a:pt x="243839" y="0"/>
                </a:lnTo>
                <a:close/>
              </a:path>
            </a:pathLst>
          </a:custGeom>
          <a:solidFill>
            <a:srgbClr val="BBD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262628" y="2313432"/>
            <a:ext cx="487680" cy="227329"/>
          </a:xfrm>
          <a:custGeom>
            <a:avLst/>
            <a:gdLst/>
            <a:ahLst/>
            <a:cxnLst/>
            <a:rect l="l" t="t" r="r" b="b"/>
            <a:pathLst>
              <a:path w="487679" h="227330">
                <a:moveTo>
                  <a:pt x="0" y="113537"/>
                </a:moveTo>
                <a:lnTo>
                  <a:pt x="33302" y="56218"/>
                </a:lnTo>
                <a:lnTo>
                  <a:pt x="71437" y="33242"/>
                </a:lnTo>
                <a:lnTo>
                  <a:pt x="120791" y="15494"/>
                </a:lnTo>
                <a:lnTo>
                  <a:pt x="179034" y="4053"/>
                </a:lnTo>
                <a:lnTo>
                  <a:pt x="243839" y="0"/>
                </a:lnTo>
                <a:lnTo>
                  <a:pt x="308645" y="4053"/>
                </a:lnTo>
                <a:lnTo>
                  <a:pt x="366888" y="15493"/>
                </a:lnTo>
                <a:lnTo>
                  <a:pt x="416242" y="33242"/>
                </a:lnTo>
                <a:lnTo>
                  <a:pt x="454377" y="56218"/>
                </a:lnTo>
                <a:lnTo>
                  <a:pt x="487680" y="113537"/>
                </a:lnTo>
                <a:lnTo>
                  <a:pt x="478966" y="143732"/>
                </a:lnTo>
                <a:lnTo>
                  <a:pt x="416242" y="193833"/>
                </a:lnTo>
                <a:lnTo>
                  <a:pt x="366888" y="211581"/>
                </a:lnTo>
                <a:lnTo>
                  <a:pt x="308645" y="223022"/>
                </a:lnTo>
                <a:lnTo>
                  <a:pt x="243839" y="227075"/>
                </a:lnTo>
                <a:lnTo>
                  <a:pt x="179034" y="223022"/>
                </a:lnTo>
                <a:lnTo>
                  <a:pt x="120791" y="211582"/>
                </a:lnTo>
                <a:lnTo>
                  <a:pt x="71437" y="193833"/>
                </a:lnTo>
                <a:lnTo>
                  <a:pt x="33302" y="170857"/>
                </a:lnTo>
                <a:lnTo>
                  <a:pt x="0" y="113537"/>
                </a:lnTo>
                <a:close/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629655" y="6591300"/>
            <a:ext cx="487680" cy="227329"/>
          </a:xfrm>
          <a:custGeom>
            <a:avLst/>
            <a:gdLst/>
            <a:ahLst/>
            <a:cxnLst/>
            <a:rect l="l" t="t" r="r" b="b"/>
            <a:pathLst>
              <a:path w="487679" h="227329">
                <a:moveTo>
                  <a:pt x="243840" y="0"/>
                </a:moveTo>
                <a:lnTo>
                  <a:pt x="179034" y="4056"/>
                </a:lnTo>
                <a:lnTo>
                  <a:pt x="120791" y="15502"/>
                </a:lnTo>
                <a:lnTo>
                  <a:pt x="71437" y="33256"/>
                </a:lnTo>
                <a:lnTo>
                  <a:pt x="33302" y="56235"/>
                </a:lnTo>
                <a:lnTo>
                  <a:pt x="0" y="113538"/>
                </a:lnTo>
                <a:lnTo>
                  <a:pt x="8713" y="143720"/>
                </a:lnTo>
                <a:lnTo>
                  <a:pt x="71437" y="193820"/>
                </a:lnTo>
                <a:lnTo>
                  <a:pt x="120791" y="211573"/>
                </a:lnTo>
                <a:lnTo>
                  <a:pt x="179034" y="223019"/>
                </a:lnTo>
                <a:lnTo>
                  <a:pt x="243840" y="227074"/>
                </a:lnTo>
                <a:lnTo>
                  <a:pt x="308645" y="223019"/>
                </a:lnTo>
                <a:lnTo>
                  <a:pt x="366888" y="211573"/>
                </a:lnTo>
                <a:lnTo>
                  <a:pt x="416242" y="193820"/>
                </a:lnTo>
                <a:lnTo>
                  <a:pt x="454377" y="170842"/>
                </a:lnTo>
                <a:lnTo>
                  <a:pt x="487680" y="113538"/>
                </a:lnTo>
                <a:lnTo>
                  <a:pt x="478966" y="83356"/>
                </a:lnTo>
                <a:lnTo>
                  <a:pt x="416242" y="33256"/>
                </a:lnTo>
                <a:lnTo>
                  <a:pt x="366888" y="15502"/>
                </a:lnTo>
                <a:lnTo>
                  <a:pt x="308645" y="4056"/>
                </a:lnTo>
                <a:lnTo>
                  <a:pt x="243840" y="0"/>
                </a:lnTo>
                <a:close/>
              </a:path>
            </a:pathLst>
          </a:custGeom>
          <a:solidFill>
            <a:srgbClr val="BBD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629655" y="6591300"/>
            <a:ext cx="487680" cy="227329"/>
          </a:xfrm>
          <a:custGeom>
            <a:avLst/>
            <a:gdLst/>
            <a:ahLst/>
            <a:cxnLst/>
            <a:rect l="l" t="t" r="r" b="b"/>
            <a:pathLst>
              <a:path w="487679" h="227329">
                <a:moveTo>
                  <a:pt x="0" y="113538"/>
                </a:moveTo>
                <a:lnTo>
                  <a:pt x="33302" y="56235"/>
                </a:lnTo>
                <a:lnTo>
                  <a:pt x="71437" y="33256"/>
                </a:lnTo>
                <a:lnTo>
                  <a:pt x="120791" y="15502"/>
                </a:lnTo>
                <a:lnTo>
                  <a:pt x="179034" y="4056"/>
                </a:lnTo>
                <a:lnTo>
                  <a:pt x="243840" y="0"/>
                </a:lnTo>
                <a:lnTo>
                  <a:pt x="308645" y="4056"/>
                </a:lnTo>
                <a:lnTo>
                  <a:pt x="366888" y="15502"/>
                </a:lnTo>
                <a:lnTo>
                  <a:pt x="416242" y="33256"/>
                </a:lnTo>
                <a:lnTo>
                  <a:pt x="454377" y="56235"/>
                </a:lnTo>
                <a:lnTo>
                  <a:pt x="487680" y="113538"/>
                </a:lnTo>
                <a:lnTo>
                  <a:pt x="478966" y="143720"/>
                </a:lnTo>
                <a:lnTo>
                  <a:pt x="416242" y="193820"/>
                </a:lnTo>
                <a:lnTo>
                  <a:pt x="366888" y="211573"/>
                </a:lnTo>
                <a:lnTo>
                  <a:pt x="308645" y="223019"/>
                </a:lnTo>
                <a:lnTo>
                  <a:pt x="243840" y="227074"/>
                </a:lnTo>
                <a:lnTo>
                  <a:pt x="179034" y="223019"/>
                </a:lnTo>
                <a:lnTo>
                  <a:pt x="120791" y="211573"/>
                </a:lnTo>
                <a:lnTo>
                  <a:pt x="71437" y="193820"/>
                </a:lnTo>
                <a:lnTo>
                  <a:pt x="33302" y="170842"/>
                </a:lnTo>
                <a:lnTo>
                  <a:pt x="0" y="113538"/>
                </a:lnTo>
                <a:close/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833109" y="6628586"/>
            <a:ext cx="8255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Arial"/>
                <a:cs typeface="Arial"/>
              </a:rPr>
              <a:t>#</a:t>
            </a:r>
            <a:endParaRPr sz="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201536" y="6637731"/>
            <a:ext cx="12052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% </a:t>
            </a:r>
            <a:r>
              <a:rPr sz="800" spc="-5" dirty="0">
                <a:latin typeface="Arial"/>
                <a:cs typeface="Arial"/>
              </a:rPr>
              <a:t>of standalone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revenues</a:t>
            </a:r>
            <a:endParaRPr sz="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14172" y="6231635"/>
            <a:ext cx="5745480" cy="251460"/>
          </a:xfrm>
          <a:prstGeom prst="rect">
            <a:avLst/>
          </a:prstGeom>
          <a:solidFill>
            <a:srgbClr val="697494"/>
          </a:solidFill>
        </p:spPr>
        <p:txBody>
          <a:bodyPr vert="horz" wrap="square" lIns="0" tIns="38735" rIns="0" bIns="0" rtlCol="0">
            <a:spAutoFit/>
          </a:bodyPr>
          <a:lstStyle/>
          <a:p>
            <a:pPr marL="1278890">
              <a:lnSpc>
                <a:spcPct val="100000"/>
              </a:lnSpc>
              <a:spcBef>
                <a:spcPts val="305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Over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35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R&amp;D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laboratories in 2 research</a:t>
            </a:r>
            <a:r>
              <a:rPr sz="11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facilities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52983" y="6035446"/>
            <a:ext cx="141541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Arial"/>
                <a:cs typeface="Arial"/>
              </a:rPr>
              <a:t>Note: </a:t>
            </a:r>
            <a:r>
              <a:rPr sz="600" spc="-5" dirty="0">
                <a:latin typeface="Arial"/>
                <a:cs typeface="Arial"/>
              </a:rPr>
              <a:t>Rounded </a:t>
            </a:r>
            <a:r>
              <a:rPr sz="600" dirty="0">
                <a:latin typeface="Arial"/>
                <a:cs typeface="Arial"/>
              </a:rPr>
              <a:t>off to the nearest</a:t>
            </a:r>
            <a:r>
              <a:rPr sz="600" spc="-6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decimal</a:t>
            </a:r>
            <a:endParaRPr sz="6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000627" y="6054953"/>
            <a:ext cx="141668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Arial"/>
                <a:cs typeface="Arial"/>
              </a:rPr>
              <a:t>Note: Rounded off to the nearest</a:t>
            </a:r>
            <a:r>
              <a:rPr sz="600" spc="-8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decimal</a:t>
            </a:r>
            <a:endParaRPr sz="6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146035" y="1946148"/>
            <a:ext cx="2600325" cy="658495"/>
          </a:xfrm>
          <a:custGeom>
            <a:avLst/>
            <a:gdLst/>
            <a:ahLst/>
            <a:cxnLst/>
            <a:rect l="l" t="t" r="r" b="b"/>
            <a:pathLst>
              <a:path w="2600325" h="658494">
                <a:moveTo>
                  <a:pt x="2270760" y="0"/>
                </a:moveTo>
                <a:lnTo>
                  <a:pt x="329184" y="0"/>
                </a:lnTo>
                <a:lnTo>
                  <a:pt x="280525" y="3567"/>
                </a:lnTo>
                <a:lnTo>
                  <a:pt x="234089" y="13932"/>
                </a:lnTo>
                <a:lnTo>
                  <a:pt x="190382" y="30585"/>
                </a:lnTo>
                <a:lnTo>
                  <a:pt x="149913" y="53018"/>
                </a:lnTo>
                <a:lnTo>
                  <a:pt x="113190" y="80722"/>
                </a:lnTo>
                <a:lnTo>
                  <a:pt x="80722" y="113190"/>
                </a:lnTo>
                <a:lnTo>
                  <a:pt x="53018" y="149913"/>
                </a:lnTo>
                <a:lnTo>
                  <a:pt x="30585" y="190382"/>
                </a:lnTo>
                <a:lnTo>
                  <a:pt x="13932" y="234089"/>
                </a:lnTo>
                <a:lnTo>
                  <a:pt x="3567" y="280525"/>
                </a:lnTo>
                <a:lnTo>
                  <a:pt x="0" y="329184"/>
                </a:lnTo>
                <a:lnTo>
                  <a:pt x="3567" y="377842"/>
                </a:lnTo>
                <a:lnTo>
                  <a:pt x="13932" y="424278"/>
                </a:lnTo>
                <a:lnTo>
                  <a:pt x="30585" y="467985"/>
                </a:lnTo>
                <a:lnTo>
                  <a:pt x="53018" y="508454"/>
                </a:lnTo>
                <a:lnTo>
                  <a:pt x="80722" y="545177"/>
                </a:lnTo>
                <a:lnTo>
                  <a:pt x="113190" y="577645"/>
                </a:lnTo>
                <a:lnTo>
                  <a:pt x="149913" y="605349"/>
                </a:lnTo>
                <a:lnTo>
                  <a:pt x="190382" y="627782"/>
                </a:lnTo>
                <a:lnTo>
                  <a:pt x="234089" y="644435"/>
                </a:lnTo>
                <a:lnTo>
                  <a:pt x="280525" y="654800"/>
                </a:lnTo>
                <a:lnTo>
                  <a:pt x="329184" y="658367"/>
                </a:lnTo>
                <a:lnTo>
                  <a:pt x="2270760" y="658367"/>
                </a:lnTo>
                <a:lnTo>
                  <a:pt x="2319418" y="654800"/>
                </a:lnTo>
                <a:lnTo>
                  <a:pt x="2365854" y="644435"/>
                </a:lnTo>
                <a:lnTo>
                  <a:pt x="2409561" y="627782"/>
                </a:lnTo>
                <a:lnTo>
                  <a:pt x="2450030" y="605349"/>
                </a:lnTo>
                <a:lnTo>
                  <a:pt x="2486753" y="577645"/>
                </a:lnTo>
                <a:lnTo>
                  <a:pt x="2519221" y="545177"/>
                </a:lnTo>
                <a:lnTo>
                  <a:pt x="2546925" y="508454"/>
                </a:lnTo>
                <a:lnTo>
                  <a:pt x="2569358" y="467985"/>
                </a:lnTo>
                <a:lnTo>
                  <a:pt x="2586011" y="424278"/>
                </a:lnTo>
                <a:lnTo>
                  <a:pt x="2596376" y="377842"/>
                </a:lnTo>
                <a:lnTo>
                  <a:pt x="2599944" y="329184"/>
                </a:lnTo>
                <a:lnTo>
                  <a:pt x="2596376" y="280525"/>
                </a:lnTo>
                <a:lnTo>
                  <a:pt x="2586011" y="234089"/>
                </a:lnTo>
                <a:lnTo>
                  <a:pt x="2569358" y="190382"/>
                </a:lnTo>
                <a:lnTo>
                  <a:pt x="2546925" y="149913"/>
                </a:lnTo>
                <a:lnTo>
                  <a:pt x="2519221" y="113190"/>
                </a:lnTo>
                <a:lnTo>
                  <a:pt x="2486753" y="80722"/>
                </a:lnTo>
                <a:lnTo>
                  <a:pt x="2450030" y="53018"/>
                </a:lnTo>
                <a:lnTo>
                  <a:pt x="2409561" y="30585"/>
                </a:lnTo>
                <a:lnTo>
                  <a:pt x="2365854" y="13932"/>
                </a:lnTo>
                <a:lnTo>
                  <a:pt x="2319418" y="3567"/>
                </a:lnTo>
                <a:lnTo>
                  <a:pt x="2270760" y="0"/>
                </a:lnTo>
                <a:close/>
              </a:path>
            </a:pathLst>
          </a:custGeom>
          <a:solidFill>
            <a:srgbClr val="7CB4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46035" y="1946148"/>
            <a:ext cx="2600325" cy="658495"/>
          </a:xfrm>
          <a:custGeom>
            <a:avLst/>
            <a:gdLst/>
            <a:ahLst/>
            <a:cxnLst/>
            <a:rect l="l" t="t" r="r" b="b"/>
            <a:pathLst>
              <a:path w="2600325" h="658494">
                <a:moveTo>
                  <a:pt x="0" y="329184"/>
                </a:moveTo>
                <a:lnTo>
                  <a:pt x="3567" y="280525"/>
                </a:lnTo>
                <a:lnTo>
                  <a:pt x="13932" y="234089"/>
                </a:lnTo>
                <a:lnTo>
                  <a:pt x="30585" y="190382"/>
                </a:lnTo>
                <a:lnTo>
                  <a:pt x="53018" y="149913"/>
                </a:lnTo>
                <a:lnTo>
                  <a:pt x="80722" y="113190"/>
                </a:lnTo>
                <a:lnTo>
                  <a:pt x="113190" y="80722"/>
                </a:lnTo>
                <a:lnTo>
                  <a:pt x="149913" y="53018"/>
                </a:lnTo>
                <a:lnTo>
                  <a:pt x="190382" y="30585"/>
                </a:lnTo>
                <a:lnTo>
                  <a:pt x="234089" y="13932"/>
                </a:lnTo>
                <a:lnTo>
                  <a:pt x="280525" y="3567"/>
                </a:lnTo>
                <a:lnTo>
                  <a:pt x="329184" y="0"/>
                </a:lnTo>
                <a:lnTo>
                  <a:pt x="2270760" y="0"/>
                </a:lnTo>
                <a:lnTo>
                  <a:pt x="2319418" y="3567"/>
                </a:lnTo>
                <a:lnTo>
                  <a:pt x="2365854" y="13932"/>
                </a:lnTo>
                <a:lnTo>
                  <a:pt x="2409561" y="30585"/>
                </a:lnTo>
                <a:lnTo>
                  <a:pt x="2450030" y="53018"/>
                </a:lnTo>
                <a:lnTo>
                  <a:pt x="2486753" y="80722"/>
                </a:lnTo>
                <a:lnTo>
                  <a:pt x="2519221" y="113190"/>
                </a:lnTo>
                <a:lnTo>
                  <a:pt x="2546925" y="149913"/>
                </a:lnTo>
                <a:lnTo>
                  <a:pt x="2569358" y="190382"/>
                </a:lnTo>
                <a:lnTo>
                  <a:pt x="2586011" y="234089"/>
                </a:lnTo>
                <a:lnTo>
                  <a:pt x="2596376" y="280525"/>
                </a:lnTo>
                <a:lnTo>
                  <a:pt x="2599944" y="329184"/>
                </a:lnTo>
                <a:lnTo>
                  <a:pt x="2596376" y="377842"/>
                </a:lnTo>
                <a:lnTo>
                  <a:pt x="2586011" y="424278"/>
                </a:lnTo>
                <a:lnTo>
                  <a:pt x="2569358" y="467985"/>
                </a:lnTo>
                <a:lnTo>
                  <a:pt x="2546925" y="508454"/>
                </a:lnTo>
                <a:lnTo>
                  <a:pt x="2519221" y="545177"/>
                </a:lnTo>
                <a:lnTo>
                  <a:pt x="2486753" y="577645"/>
                </a:lnTo>
                <a:lnTo>
                  <a:pt x="2450030" y="605349"/>
                </a:lnTo>
                <a:lnTo>
                  <a:pt x="2409561" y="627782"/>
                </a:lnTo>
                <a:lnTo>
                  <a:pt x="2365854" y="644435"/>
                </a:lnTo>
                <a:lnTo>
                  <a:pt x="2319418" y="654800"/>
                </a:lnTo>
                <a:lnTo>
                  <a:pt x="2270760" y="658367"/>
                </a:lnTo>
                <a:lnTo>
                  <a:pt x="329184" y="658367"/>
                </a:lnTo>
                <a:lnTo>
                  <a:pt x="280525" y="654800"/>
                </a:lnTo>
                <a:lnTo>
                  <a:pt x="234089" y="644435"/>
                </a:lnTo>
                <a:lnTo>
                  <a:pt x="190382" y="627782"/>
                </a:lnTo>
                <a:lnTo>
                  <a:pt x="149913" y="605349"/>
                </a:lnTo>
                <a:lnTo>
                  <a:pt x="113190" y="577645"/>
                </a:lnTo>
                <a:lnTo>
                  <a:pt x="80722" y="545177"/>
                </a:lnTo>
                <a:lnTo>
                  <a:pt x="53018" y="508454"/>
                </a:lnTo>
                <a:lnTo>
                  <a:pt x="30585" y="467985"/>
                </a:lnTo>
                <a:lnTo>
                  <a:pt x="13932" y="424278"/>
                </a:lnTo>
                <a:lnTo>
                  <a:pt x="3567" y="377842"/>
                </a:lnTo>
                <a:lnTo>
                  <a:pt x="0" y="329184"/>
                </a:lnTo>
                <a:close/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425943" y="2136139"/>
            <a:ext cx="20427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16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Para IVs to be</a:t>
            </a:r>
            <a:r>
              <a:rPr sz="11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Launched</a:t>
            </a:r>
            <a:r>
              <a:rPr sz="1050" b="1" baseline="27777" dirty="0">
                <a:solidFill>
                  <a:srgbClr val="FFFFFF"/>
                </a:solidFill>
                <a:latin typeface="Arial"/>
                <a:cs typeface="Arial"/>
              </a:rPr>
              <a:t>(2)</a:t>
            </a:r>
            <a:endParaRPr sz="1050" baseline="27777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311140" y="2316479"/>
            <a:ext cx="487680" cy="226060"/>
          </a:xfrm>
          <a:custGeom>
            <a:avLst/>
            <a:gdLst/>
            <a:ahLst/>
            <a:cxnLst/>
            <a:rect l="l" t="t" r="r" b="b"/>
            <a:pathLst>
              <a:path w="487679" h="226060">
                <a:moveTo>
                  <a:pt x="243839" y="0"/>
                </a:moveTo>
                <a:lnTo>
                  <a:pt x="179034" y="4032"/>
                </a:lnTo>
                <a:lnTo>
                  <a:pt x="120791" y="15409"/>
                </a:lnTo>
                <a:lnTo>
                  <a:pt x="71437" y="33051"/>
                </a:lnTo>
                <a:lnTo>
                  <a:pt x="33302" y="55879"/>
                </a:lnTo>
                <a:lnTo>
                  <a:pt x="0" y="112775"/>
                </a:lnTo>
                <a:lnTo>
                  <a:pt x="8713" y="142737"/>
                </a:lnTo>
                <a:lnTo>
                  <a:pt x="71437" y="192500"/>
                </a:lnTo>
                <a:lnTo>
                  <a:pt x="120791" y="210142"/>
                </a:lnTo>
                <a:lnTo>
                  <a:pt x="179034" y="221519"/>
                </a:lnTo>
                <a:lnTo>
                  <a:pt x="243839" y="225552"/>
                </a:lnTo>
                <a:lnTo>
                  <a:pt x="308645" y="221519"/>
                </a:lnTo>
                <a:lnTo>
                  <a:pt x="366888" y="210142"/>
                </a:lnTo>
                <a:lnTo>
                  <a:pt x="416242" y="192500"/>
                </a:lnTo>
                <a:lnTo>
                  <a:pt x="454377" y="169672"/>
                </a:lnTo>
                <a:lnTo>
                  <a:pt x="487680" y="112775"/>
                </a:lnTo>
                <a:lnTo>
                  <a:pt x="478966" y="82814"/>
                </a:lnTo>
                <a:lnTo>
                  <a:pt x="416242" y="33051"/>
                </a:lnTo>
                <a:lnTo>
                  <a:pt x="366888" y="15409"/>
                </a:lnTo>
                <a:lnTo>
                  <a:pt x="308645" y="4032"/>
                </a:lnTo>
                <a:lnTo>
                  <a:pt x="243839" y="0"/>
                </a:lnTo>
                <a:close/>
              </a:path>
            </a:pathLst>
          </a:custGeom>
          <a:solidFill>
            <a:srgbClr val="BBD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311140" y="2316479"/>
            <a:ext cx="487680" cy="226060"/>
          </a:xfrm>
          <a:custGeom>
            <a:avLst/>
            <a:gdLst/>
            <a:ahLst/>
            <a:cxnLst/>
            <a:rect l="l" t="t" r="r" b="b"/>
            <a:pathLst>
              <a:path w="487679" h="226060">
                <a:moveTo>
                  <a:pt x="0" y="112775"/>
                </a:moveTo>
                <a:lnTo>
                  <a:pt x="33302" y="55879"/>
                </a:lnTo>
                <a:lnTo>
                  <a:pt x="71437" y="33051"/>
                </a:lnTo>
                <a:lnTo>
                  <a:pt x="120791" y="15409"/>
                </a:lnTo>
                <a:lnTo>
                  <a:pt x="179034" y="4032"/>
                </a:lnTo>
                <a:lnTo>
                  <a:pt x="243839" y="0"/>
                </a:lnTo>
                <a:lnTo>
                  <a:pt x="308645" y="4032"/>
                </a:lnTo>
                <a:lnTo>
                  <a:pt x="366888" y="15409"/>
                </a:lnTo>
                <a:lnTo>
                  <a:pt x="416242" y="33051"/>
                </a:lnTo>
                <a:lnTo>
                  <a:pt x="454377" y="55879"/>
                </a:lnTo>
                <a:lnTo>
                  <a:pt x="487680" y="112775"/>
                </a:lnTo>
                <a:lnTo>
                  <a:pt x="478966" y="142737"/>
                </a:lnTo>
                <a:lnTo>
                  <a:pt x="416242" y="192500"/>
                </a:lnTo>
                <a:lnTo>
                  <a:pt x="366888" y="210142"/>
                </a:lnTo>
                <a:lnTo>
                  <a:pt x="308645" y="221519"/>
                </a:lnTo>
                <a:lnTo>
                  <a:pt x="243839" y="225552"/>
                </a:lnTo>
                <a:lnTo>
                  <a:pt x="179034" y="221519"/>
                </a:lnTo>
                <a:lnTo>
                  <a:pt x="120791" y="210142"/>
                </a:lnTo>
                <a:lnTo>
                  <a:pt x="71437" y="192500"/>
                </a:lnTo>
                <a:lnTo>
                  <a:pt x="33302" y="169672"/>
                </a:lnTo>
                <a:lnTo>
                  <a:pt x="0" y="112775"/>
                </a:lnTo>
                <a:close/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3" name="object 53"/>
          <p:cNvGraphicFramePr>
            <a:graphicFrameLocks noGrp="1"/>
          </p:cNvGraphicFramePr>
          <p:nvPr/>
        </p:nvGraphicFramePr>
        <p:xfrm>
          <a:off x="611886" y="928116"/>
          <a:ext cx="5760084" cy="29838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3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9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9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6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2909">
                <a:tc gridSpan="5">
                  <a:txBody>
                    <a:bodyPr/>
                    <a:lstStyle/>
                    <a:p>
                      <a:pPr marL="1845945" marR="394335" indent="-14179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R&amp;D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capabilities</a:t>
                      </a:r>
                      <a:r>
                        <a:rPr sz="11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demonstrated</a:t>
                      </a:r>
                      <a:r>
                        <a:rPr sz="11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its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complex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niche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product</a:t>
                      </a:r>
                      <a:r>
                        <a:rPr sz="11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filings</a:t>
                      </a:r>
                      <a:r>
                        <a:rPr sz="11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  formulations and 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API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segments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946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710">
                <a:tc gridSpan="5">
                  <a:txBody>
                    <a:bodyPr/>
                    <a:lstStyle/>
                    <a:p>
                      <a:pPr marL="212090" marR="163830" indent="-137160">
                        <a:lnSpc>
                          <a:spcPct val="150000"/>
                        </a:lnSpc>
                        <a:spcBef>
                          <a:spcPts val="340"/>
                        </a:spcBef>
                        <a:buClr>
                          <a:srgbClr val="2D3092"/>
                        </a:buClr>
                        <a:buSzPct val="60000"/>
                        <a:buFont typeface="Wingdings"/>
                        <a:buChar char=""/>
                        <a:tabLst>
                          <a:tab pos="212725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Two research facilities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capabilities across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synthetic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chemistry, biotech &amp; fermentation,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nano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pharmaceuticals, new drug discovery &amp; cell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biology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120">
                <a:tc gridSpan="5">
                  <a:txBody>
                    <a:bodyPr/>
                    <a:lstStyle/>
                    <a:p>
                      <a:pPr marL="103060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R&amp;D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Expense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(INRmn)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 as % of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Standalone</a:t>
                      </a:r>
                      <a:r>
                        <a:rPr sz="11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Revenue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7CB4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495">
                <a:tc>
                  <a:txBody>
                    <a:bodyPr/>
                    <a:lstStyle/>
                    <a:p>
                      <a:pPr marR="365760" algn="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9906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7.1%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88900" marB="0"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6.7%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6.0%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81915" marB="0"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0449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7.8%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83820" marB="0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9255">
                        <a:lnSpc>
                          <a:spcPts val="1025"/>
                        </a:lnSpc>
                        <a:spcBef>
                          <a:spcPts val="35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1,665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025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1,216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235">
                <a:tc>
                  <a:txBody>
                    <a:bodyPr/>
                    <a:lstStyle/>
                    <a:p>
                      <a:pPr marL="193675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407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271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517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9055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703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695">
                <a:tc>
                  <a:txBody>
                    <a:bodyPr/>
                    <a:lstStyle/>
                    <a:p>
                      <a:pPr marR="317500" algn="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FY2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14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4300" marB="0">
                    <a:lnL w="9525">
                      <a:solidFill>
                        <a:srgbClr val="D9D9D9"/>
                      </a:solidFill>
                      <a:prstDash val="solid"/>
                    </a:lnL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FY2015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4300" marB="0"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FY2016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4300" marB="0"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FY2017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4300" marB="0"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337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FY2018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430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595">
                <a:tc gridSpan="5">
                  <a:txBody>
                    <a:bodyPr/>
                    <a:lstStyle/>
                    <a:p>
                      <a:pPr marL="142938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Talented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Pool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 Scientists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(Total no:</a:t>
                      </a:r>
                      <a:r>
                        <a:rPr sz="11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271)</a:t>
                      </a:r>
                      <a:r>
                        <a:rPr sz="1050" b="1" spc="7" baseline="27777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(1)</a:t>
                      </a:r>
                      <a:endParaRPr sz="1050" baseline="27777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7CB4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4" name="object 54"/>
          <p:cNvSpPr/>
          <p:nvPr/>
        </p:nvSpPr>
        <p:spPr>
          <a:xfrm>
            <a:off x="1709547" y="4237990"/>
            <a:ext cx="761365" cy="1348105"/>
          </a:xfrm>
          <a:custGeom>
            <a:avLst/>
            <a:gdLst/>
            <a:ahLst/>
            <a:cxnLst/>
            <a:rect l="l" t="t" r="r" b="b"/>
            <a:pathLst>
              <a:path w="761364" h="1348104">
                <a:moveTo>
                  <a:pt x="0" y="0"/>
                </a:moveTo>
                <a:lnTo>
                  <a:pt x="48135" y="1497"/>
                </a:lnTo>
                <a:lnTo>
                  <a:pt x="95476" y="5931"/>
                </a:lnTo>
                <a:lnTo>
                  <a:pt x="141931" y="13213"/>
                </a:lnTo>
                <a:lnTo>
                  <a:pt x="187411" y="23251"/>
                </a:lnTo>
                <a:lnTo>
                  <a:pt x="231829" y="35959"/>
                </a:lnTo>
                <a:lnTo>
                  <a:pt x="275094" y="51246"/>
                </a:lnTo>
                <a:lnTo>
                  <a:pt x="317118" y="69023"/>
                </a:lnTo>
                <a:lnTo>
                  <a:pt x="357810" y="89200"/>
                </a:lnTo>
                <a:lnTo>
                  <a:pt x="397083" y="111690"/>
                </a:lnTo>
                <a:lnTo>
                  <a:pt x="434847" y="136402"/>
                </a:lnTo>
                <a:lnTo>
                  <a:pt x="471013" y="163247"/>
                </a:lnTo>
                <a:lnTo>
                  <a:pt x="505492" y="192136"/>
                </a:lnTo>
                <a:lnTo>
                  <a:pt x="538194" y="222980"/>
                </a:lnTo>
                <a:lnTo>
                  <a:pt x="569030" y="255689"/>
                </a:lnTo>
                <a:lnTo>
                  <a:pt x="597912" y="290175"/>
                </a:lnTo>
                <a:lnTo>
                  <a:pt x="624750" y="326348"/>
                </a:lnTo>
                <a:lnTo>
                  <a:pt x="649455" y="364118"/>
                </a:lnTo>
                <a:lnTo>
                  <a:pt x="671938" y="403398"/>
                </a:lnTo>
                <a:lnTo>
                  <a:pt x="692110" y="444097"/>
                </a:lnTo>
                <a:lnTo>
                  <a:pt x="709882" y="486126"/>
                </a:lnTo>
                <a:lnTo>
                  <a:pt x="725163" y="529396"/>
                </a:lnTo>
                <a:lnTo>
                  <a:pt x="737867" y="573817"/>
                </a:lnTo>
                <a:lnTo>
                  <a:pt x="747902" y="619302"/>
                </a:lnTo>
                <a:lnTo>
                  <a:pt x="755181" y="665759"/>
                </a:lnTo>
                <a:lnTo>
                  <a:pt x="759613" y="713101"/>
                </a:lnTo>
                <a:lnTo>
                  <a:pt x="761110" y="761238"/>
                </a:lnTo>
                <a:lnTo>
                  <a:pt x="759573" y="809640"/>
                </a:lnTo>
                <a:lnTo>
                  <a:pt x="755001" y="857553"/>
                </a:lnTo>
                <a:lnTo>
                  <a:pt x="747453" y="904849"/>
                </a:lnTo>
                <a:lnTo>
                  <a:pt x="736990" y="951398"/>
                </a:lnTo>
                <a:lnTo>
                  <a:pt x="723671" y="997075"/>
                </a:lnTo>
                <a:lnTo>
                  <a:pt x="707556" y="1041749"/>
                </a:lnTo>
                <a:lnTo>
                  <a:pt x="688705" y="1085294"/>
                </a:lnTo>
                <a:lnTo>
                  <a:pt x="667176" y="1127581"/>
                </a:lnTo>
                <a:lnTo>
                  <a:pt x="643031" y="1168482"/>
                </a:lnTo>
                <a:lnTo>
                  <a:pt x="616329" y="1207870"/>
                </a:lnTo>
                <a:lnTo>
                  <a:pt x="587129" y="1245616"/>
                </a:lnTo>
                <a:lnTo>
                  <a:pt x="555490" y="1281592"/>
                </a:lnTo>
                <a:lnTo>
                  <a:pt x="521474" y="1315671"/>
                </a:lnTo>
                <a:lnTo>
                  <a:pt x="485139" y="1347724"/>
                </a:lnTo>
                <a:lnTo>
                  <a:pt x="339597" y="1171829"/>
                </a:lnTo>
                <a:lnTo>
                  <a:pt x="375591" y="1139236"/>
                </a:lnTo>
                <a:lnTo>
                  <a:pt x="407947" y="1104162"/>
                </a:lnTo>
                <a:lnTo>
                  <a:pt x="436640" y="1066870"/>
                </a:lnTo>
                <a:lnTo>
                  <a:pt x="461646" y="1027627"/>
                </a:lnTo>
                <a:lnTo>
                  <a:pt x="482940" y="986696"/>
                </a:lnTo>
                <a:lnTo>
                  <a:pt x="500497" y="944343"/>
                </a:lnTo>
                <a:lnTo>
                  <a:pt x="514292" y="900833"/>
                </a:lnTo>
                <a:lnTo>
                  <a:pt x="524299" y="856432"/>
                </a:lnTo>
                <a:lnTo>
                  <a:pt x="530494" y="811403"/>
                </a:lnTo>
                <a:lnTo>
                  <a:pt x="532853" y="766011"/>
                </a:lnTo>
                <a:lnTo>
                  <a:pt x="531349" y="720523"/>
                </a:lnTo>
                <a:lnTo>
                  <a:pt x="525958" y="675202"/>
                </a:lnTo>
                <a:lnTo>
                  <a:pt x="516656" y="630314"/>
                </a:lnTo>
                <a:lnTo>
                  <a:pt x="503416" y="586124"/>
                </a:lnTo>
                <a:lnTo>
                  <a:pt x="486215" y="542896"/>
                </a:lnTo>
                <a:lnTo>
                  <a:pt x="465027" y="500896"/>
                </a:lnTo>
                <a:lnTo>
                  <a:pt x="439827" y="460389"/>
                </a:lnTo>
                <a:lnTo>
                  <a:pt x="410590" y="421640"/>
                </a:lnTo>
                <a:lnTo>
                  <a:pt x="378784" y="386477"/>
                </a:lnTo>
                <a:lnTo>
                  <a:pt x="344261" y="354525"/>
                </a:lnTo>
                <a:lnTo>
                  <a:pt x="307269" y="325897"/>
                </a:lnTo>
                <a:lnTo>
                  <a:pt x="268056" y="300711"/>
                </a:lnTo>
                <a:lnTo>
                  <a:pt x="226869" y="279082"/>
                </a:lnTo>
                <a:lnTo>
                  <a:pt x="183956" y="261126"/>
                </a:lnTo>
                <a:lnTo>
                  <a:pt x="139566" y="246958"/>
                </a:lnTo>
                <a:lnTo>
                  <a:pt x="93944" y="236695"/>
                </a:lnTo>
                <a:lnTo>
                  <a:pt x="47339" y="230452"/>
                </a:lnTo>
                <a:lnTo>
                  <a:pt x="0" y="228346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48335" y="4856607"/>
            <a:ext cx="1246351" cy="9036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48335" y="4856607"/>
            <a:ext cx="1246505" cy="903605"/>
          </a:xfrm>
          <a:custGeom>
            <a:avLst/>
            <a:gdLst/>
            <a:ahLst/>
            <a:cxnLst/>
            <a:rect l="l" t="t" r="r" b="b"/>
            <a:pathLst>
              <a:path w="1246505" h="903604">
                <a:moveTo>
                  <a:pt x="1246351" y="729107"/>
                </a:moveTo>
                <a:lnTo>
                  <a:pt x="1208313" y="758638"/>
                </a:lnTo>
                <a:lnTo>
                  <a:pt x="1169016" y="785400"/>
                </a:lnTo>
                <a:lnTo>
                  <a:pt x="1128585" y="809404"/>
                </a:lnTo>
                <a:lnTo>
                  <a:pt x="1087148" y="830664"/>
                </a:lnTo>
                <a:lnTo>
                  <a:pt x="1044828" y="849189"/>
                </a:lnTo>
                <a:lnTo>
                  <a:pt x="1001751" y="864993"/>
                </a:lnTo>
                <a:lnTo>
                  <a:pt x="958044" y="878088"/>
                </a:lnTo>
                <a:lnTo>
                  <a:pt x="913831" y="888484"/>
                </a:lnTo>
                <a:lnTo>
                  <a:pt x="869238" y="896194"/>
                </a:lnTo>
                <a:lnTo>
                  <a:pt x="824391" y="901229"/>
                </a:lnTo>
                <a:lnTo>
                  <a:pt x="779415" y="903603"/>
                </a:lnTo>
                <a:lnTo>
                  <a:pt x="734436" y="903325"/>
                </a:lnTo>
                <a:lnTo>
                  <a:pt x="689579" y="900409"/>
                </a:lnTo>
                <a:lnTo>
                  <a:pt x="644970" y="894866"/>
                </a:lnTo>
                <a:lnTo>
                  <a:pt x="600734" y="886707"/>
                </a:lnTo>
                <a:lnTo>
                  <a:pt x="556997" y="875946"/>
                </a:lnTo>
                <a:lnTo>
                  <a:pt x="513885" y="862593"/>
                </a:lnTo>
                <a:lnTo>
                  <a:pt x="471522" y="846661"/>
                </a:lnTo>
                <a:lnTo>
                  <a:pt x="430035" y="828161"/>
                </a:lnTo>
                <a:lnTo>
                  <a:pt x="389549" y="807105"/>
                </a:lnTo>
                <a:lnTo>
                  <a:pt x="350190" y="783505"/>
                </a:lnTo>
                <a:lnTo>
                  <a:pt x="312083" y="757373"/>
                </a:lnTo>
                <a:lnTo>
                  <a:pt x="275354" y="728721"/>
                </a:lnTo>
                <a:lnTo>
                  <a:pt x="240128" y="697560"/>
                </a:lnTo>
                <a:lnTo>
                  <a:pt x="206530" y="663903"/>
                </a:lnTo>
                <a:lnTo>
                  <a:pt x="174687" y="627761"/>
                </a:lnTo>
                <a:lnTo>
                  <a:pt x="145016" y="589487"/>
                </a:lnTo>
                <a:lnTo>
                  <a:pt x="117996" y="549653"/>
                </a:lnTo>
                <a:lnTo>
                  <a:pt x="93665" y="508394"/>
                </a:lnTo>
                <a:lnTo>
                  <a:pt x="72056" y="465851"/>
                </a:lnTo>
                <a:lnTo>
                  <a:pt x="53206" y="422159"/>
                </a:lnTo>
                <a:lnTo>
                  <a:pt x="37149" y="377457"/>
                </a:lnTo>
                <a:lnTo>
                  <a:pt x="23921" y="331882"/>
                </a:lnTo>
                <a:lnTo>
                  <a:pt x="13557" y="285573"/>
                </a:lnTo>
                <a:lnTo>
                  <a:pt x="6091" y="238666"/>
                </a:lnTo>
                <a:lnTo>
                  <a:pt x="1561" y="191301"/>
                </a:lnTo>
                <a:lnTo>
                  <a:pt x="0" y="143613"/>
                </a:lnTo>
                <a:lnTo>
                  <a:pt x="1443" y="95742"/>
                </a:lnTo>
                <a:lnTo>
                  <a:pt x="5927" y="47825"/>
                </a:lnTo>
                <a:lnTo>
                  <a:pt x="13486" y="0"/>
                </a:lnTo>
                <a:lnTo>
                  <a:pt x="237794" y="42799"/>
                </a:lnTo>
                <a:lnTo>
                  <a:pt x="230847" y="90844"/>
                </a:lnTo>
                <a:lnTo>
                  <a:pt x="228284" y="138484"/>
                </a:lnTo>
                <a:lnTo>
                  <a:pt x="229955" y="185498"/>
                </a:lnTo>
                <a:lnTo>
                  <a:pt x="235711" y="231666"/>
                </a:lnTo>
                <a:lnTo>
                  <a:pt x="245402" y="276769"/>
                </a:lnTo>
                <a:lnTo>
                  <a:pt x="258878" y="320585"/>
                </a:lnTo>
                <a:lnTo>
                  <a:pt x="275990" y="362896"/>
                </a:lnTo>
                <a:lnTo>
                  <a:pt x="296589" y="403480"/>
                </a:lnTo>
                <a:lnTo>
                  <a:pt x="320523" y="442118"/>
                </a:lnTo>
                <a:lnTo>
                  <a:pt x="347644" y="478591"/>
                </a:lnTo>
                <a:lnTo>
                  <a:pt x="377803" y="512677"/>
                </a:lnTo>
                <a:lnTo>
                  <a:pt x="410850" y="544157"/>
                </a:lnTo>
                <a:lnTo>
                  <a:pt x="446634" y="572811"/>
                </a:lnTo>
                <a:lnTo>
                  <a:pt x="485007" y="598419"/>
                </a:lnTo>
                <a:lnTo>
                  <a:pt x="525818" y="620760"/>
                </a:lnTo>
                <a:lnTo>
                  <a:pt x="568919" y="639616"/>
                </a:lnTo>
                <a:lnTo>
                  <a:pt x="614159" y="654765"/>
                </a:lnTo>
                <a:lnTo>
                  <a:pt x="661389" y="665988"/>
                </a:lnTo>
                <a:lnTo>
                  <a:pt x="708288" y="672784"/>
                </a:lnTo>
                <a:lnTo>
                  <a:pt x="755235" y="675388"/>
                </a:lnTo>
                <a:lnTo>
                  <a:pt x="801966" y="673864"/>
                </a:lnTo>
                <a:lnTo>
                  <a:pt x="848216" y="668280"/>
                </a:lnTo>
                <a:lnTo>
                  <a:pt x="893720" y="658701"/>
                </a:lnTo>
                <a:lnTo>
                  <a:pt x="938215" y="645194"/>
                </a:lnTo>
                <a:lnTo>
                  <a:pt x="981436" y="627825"/>
                </a:lnTo>
                <a:lnTo>
                  <a:pt x="1023118" y="606661"/>
                </a:lnTo>
                <a:lnTo>
                  <a:pt x="1062997" y="581768"/>
                </a:lnTo>
                <a:lnTo>
                  <a:pt x="1100809" y="553212"/>
                </a:lnTo>
                <a:lnTo>
                  <a:pt x="1246351" y="729107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61821" y="4718939"/>
            <a:ext cx="252298" cy="1804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61821" y="4718939"/>
            <a:ext cx="252729" cy="180975"/>
          </a:xfrm>
          <a:custGeom>
            <a:avLst/>
            <a:gdLst/>
            <a:ahLst/>
            <a:cxnLst/>
            <a:rect l="l" t="t" r="r" b="b"/>
            <a:pathLst>
              <a:path w="252730" h="180975">
                <a:moveTo>
                  <a:pt x="0" y="137668"/>
                </a:moveTo>
                <a:lnTo>
                  <a:pt x="7550" y="102602"/>
                </a:lnTo>
                <a:lnTo>
                  <a:pt x="16740" y="67929"/>
                </a:lnTo>
                <a:lnTo>
                  <a:pt x="27551" y="33708"/>
                </a:lnTo>
                <a:lnTo>
                  <a:pt x="39966" y="0"/>
                </a:lnTo>
                <a:lnTo>
                  <a:pt x="252298" y="84074"/>
                </a:lnTo>
                <a:lnTo>
                  <a:pt x="243600" y="107690"/>
                </a:lnTo>
                <a:lnTo>
                  <a:pt x="236031" y="131651"/>
                </a:lnTo>
                <a:lnTo>
                  <a:pt x="229597" y="155922"/>
                </a:lnTo>
                <a:lnTo>
                  <a:pt x="224307" y="180467"/>
                </a:lnTo>
                <a:lnTo>
                  <a:pt x="0" y="137668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01788" y="4513960"/>
            <a:ext cx="297167" cy="2890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01788" y="4513960"/>
            <a:ext cx="297180" cy="289560"/>
          </a:xfrm>
          <a:custGeom>
            <a:avLst/>
            <a:gdLst/>
            <a:ahLst/>
            <a:cxnLst/>
            <a:rect l="l" t="t" r="r" b="b"/>
            <a:pathLst>
              <a:path w="297180" h="289560">
                <a:moveTo>
                  <a:pt x="0" y="204977"/>
                </a:moveTo>
                <a:lnTo>
                  <a:pt x="19015" y="161092"/>
                </a:lnTo>
                <a:lnTo>
                  <a:pt x="40717" y="118524"/>
                </a:lnTo>
                <a:lnTo>
                  <a:pt x="65035" y="77400"/>
                </a:lnTo>
                <a:lnTo>
                  <a:pt x="91898" y="37850"/>
                </a:lnTo>
                <a:lnTo>
                  <a:pt x="121234" y="0"/>
                </a:lnTo>
                <a:lnTo>
                  <a:pt x="297167" y="145669"/>
                </a:lnTo>
                <a:lnTo>
                  <a:pt x="271776" y="178931"/>
                </a:lnTo>
                <a:lnTo>
                  <a:pt x="249105" y="214026"/>
                </a:lnTo>
                <a:lnTo>
                  <a:pt x="229257" y="250789"/>
                </a:lnTo>
                <a:lnTo>
                  <a:pt x="212331" y="289051"/>
                </a:lnTo>
                <a:lnTo>
                  <a:pt x="0" y="204977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23022" y="4383404"/>
            <a:ext cx="273342" cy="2762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123022" y="4383404"/>
            <a:ext cx="273685" cy="276225"/>
          </a:xfrm>
          <a:custGeom>
            <a:avLst/>
            <a:gdLst/>
            <a:ahLst/>
            <a:cxnLst/>
            <a:rect l="l" t="t" r="r" b="b"/>
            <a:pathLst>
              <a:path w="273684" h="276225">
                <a:moveTo>
                  <a:pt x="0" y="130556"/>
                </a:moveTo>
                <a:lnTo>
                  <a:pt x="31639" y="94690"/>
                </a:lnTo>
                <a:lnTo>
                  <a:pt x="65435" y="60896"/>
                </a:lnTo>
                <a:lnTo>
                  <a:pt x="101285" y="29293"/>
                </a:lnTo>
                <a:lnTo>
                  <a:pt x="139090" y="0"/>
                </a:lnTo>
                <a:lnTo>
                  <a:pt x="273342" y="184785"/>
                </a:lnTo>
                <a:lnTo>
                  <a:pt x="246852" y="205251"/>
                </a:lnTo>
                <a:lnTo>
                  <a:pt x="221732" y="227361"/>
                </a:lnTo>
                <a:lnTo>
                  <a:pt x="198064" y="251043"/>
                </a:lnTo>
                <a:lnTo>
                  <a:pt x="175933" y="276225"/>
                </a:lnTo>
                <a:lnTo>
                  <a:pt x="0" y="130556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262113" y="4237990"/>
            <a:ext cx="447433" cy="330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262113" y="4237990"/>
            <a:ext cx="447675" cy="330200"/>
          </a:xfrm>
          <a:custGeom>
            <a:avLst/>
            <a:gdLst/>
            <a:ahLst/>
            <a:cxnLst/>
            <a:rect l="l" t="t" r="r" b="b"/>
            <a:pathLst>
              <a:path w="447675" h="330200">
                <a:moveTo>
                  <a:pt x="0" y="145415"/>
                </a:moveTo>
                <a:lnTo>
                  <a:pt x="39791" y="118382"/>
                </a:lnTo>
                <a:lnTo>
                  <a:pt x="81041" y="94008"/>
                </a:lnTo>
                <a:lnTo>
                  <a:pt x="123614" y="72336"/>
                </a:lnTo>
                <a:lnTo>
                  <a:pt x="167377" y="53410"/>
                </a:lnTo>
                <a:lnTo>
                  <a:pt x="212196" y="37274"/>
                </a:lnTo>
                <a:lnTo>
                  <a:pt x="257936" y="23973"/>
                </a:lnTo>
                <a:lnTo>
                  <a:pt x="304464" y="13551"/>
                </a:lnTo>
                <a:lnTo>
                  <a:pt x="351646" y="6052"/>
                </a:lnTo>
                <a:lnTo>
                  <a:pt x="399347" y="1520"/>
                </a:lnTo>
                <a:lnTo>
                  <a:pt x="447433" y="0"/>
                </a:lnTo>
                <a:lnTo>
                  <a:pt x="447433" y="228346"/>
                </a:lnTo>
                <a:lnTo>
                  <a:pt x="399434" y="230515"/>
                </a:lnTo>
                <a:lnTo>
                  <a:pt x="352065" y="236964"/>
                </a:lnTo>
                <a:lnTo>
                  <a:pt x="305601" y="247600"/>
                </a:lnTo>
                <a:lnTo>
                  <a:pt x="260314" y="262333"/>
                </a:lnTo>
                <a:lnTo>
                  <a:pt x="216478" y="281071"/>
                </a:lnTo>
                <a:lnTo>
                  <a:pt x="174366" y="303724"/>
                </a:lnTo>
                <a:lnTo>
                  <a:pt x="134251" y="330200"/>
                </a:lnTo>
                <a:lnTo>
                  <a:pt x="0" y="145415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2164969" y="4671821"/>
            <a:ext cx="320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04040"/>
                </a:solidFill>
                <a:latin typeface="Arial"/>
                <a:cs typeface="Arial"/>
              </a:rPr>
              <a:t>39%</a:t>
            </a:r>
            <a:endParaRPr sz="12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226515" y="5448096"/>
            <a:ext cx="3206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Arial"/>
                <a:cs typeface="Arial"/>
              </a:rPr>
              <a:t>39%</a:t>
            </a:r>
            <a:endParaRPr sz="12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977493" y="4419345"/>
            <a:ext cx="412750" cy="499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0">
              <a:lnSpc>
                <a:spcPts val="1280"/>
              </a:lnSpc>
              <a:spcBef>
                <a:spcPts val="100"/>
              </a:spcBef>
            </a:pPr>
            <a:r>
              <a:rPr sz="1200" spc="-5" dirty="0">
                <a:solidFill>
                  <a:srgbClr val="404040"/>
                </a:solidFill>
                <a:latin typeface="Arial"/>
                <a:cs typeface="Arial"/>
              </a:rPr>
              <a:t>4%</a:t>
            </a:r>
            <a:endParaRPr sz="1200">
              <a:latin typeface="Arial"/>
              <a:cs typeface="Arial"/>
            </a:endParaRPr>
          </a:p>
          <a:p>
            <a:pPr marL="64135">
              <a:lnSpc>
                <a:spcPts val="1145"/>
              </a:lnSpc>
            </a:pPr>
            <a:r>
              <a:rPr sz="1200" spc="-5" dirty="0">
                <a:solidFill>
                  <a:srgbClr val="404040"/>
                </a:solidFill>
                <a:latin typeface="Arial"/>
                <a:cs typeface="Arial"/>
              </a:rPr>
              <a:t>5%</a:t>
            </a:r>
            <a:endParaRPr sz="1200">
              <a:latin typeface="Arial"/>
              <a:cs typeface="Arial"/>
            </a:endParaRPr>
          </a:p>
          <a:p>
            <a:pPr>
              <a:lnSpc>
                <a:spcPts val="1305"/>
              </a:lnSpc>
            </a:pPr>
            <a:r>
              <a:rPr sz="1200" spc="-5" dirty="0">
                <a:solidFill>
                  <a:srgbClr val="404040"/>
                </a:solidFill>
                <a:latin typeface="Arial"/>
                <a:cs typeface="Arial"/>
              </a:rPr>
              <a:t>3%</a:t>
            </a:r>
            <a:endParaRPr sz="12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356105" y="4275582"/>
            <a:ext cx="320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04040"/>
                </a:solidFill>
                <a:latin typeface="Arial"/>
                <a:cs typeface="Arial"/>
              </a:rPr>
              <a:t>10%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2830829" y="4147565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0" y="57912"/>
                </a:moveTo>
                <a:lnTo>
                  <a:pt x="56387" y="57912"/>
                </a:lnTo>
                <a:lnTo>
                  <a:pt x="56387" y="0"/>
                </a:lnTo>
                <a:lnTo>
                  <a:pt x="0" y="0"/>
                </a:lnTo>
                <a:lnTo>
                  <a:pt x="0" y="57912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830829" y="4476750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0" y="57912"/>
                </a:moveTo>
                <a:lnTo>
                  <a:pt x="56387" y="57912"/>
                </a:lnTo>
                <a:lnTo>
                  <a:pt x="56387" y="0"/>
                </a:lnTo>
                <a:lnTo>
                  <a:pt x="0" y="0"/>
                </a:lnTo>
                <a:lnTo>
                  <a:pt x="0" y="57912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830829" y="4805934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0" y="57912"/>
                </a:moveTo>
                <a:lnTo>
                  <a:pt x="56387" y="57912"/>
                </a:lnTo>
                <a:lnTo>
                  <a:pt x="56387" y="0"/>
                </a:lnTo>
                <a:lnTo>
                  <a:pt x="0" y="0"/>
                </a:lnTo>
                <a:lnTo>
                  <a:pt x="0" y="57912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830829" y="5135117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0" y="57911"/>
                </a:moveTo>
                <a:lnTo>
                  <a:pt x="56387" y="57911"/>
                </a:lnTo>
                <a:lnTo>
                  <a:pt x="56387" y="0"/>
                </a:lnTo>
                <a:lnTo>
                  <a:pt x="0" y="0"/>
                </a:lnTo>
                <a:lnTo>
                  <a:pt x="0" y="57911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2912110" y="4087114"/>
            <a:ext cx="685800" cy="128143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R="5080">
              <a:lnSpc>
                <a:spcPts val="1030"/>
              </a:lnSpc>
              <a:spcBef>
                <a:spcPts val="175"/>
              </a:spcBef>
            </a:pPr>
            <a:r>
              <a:rPr sz="900" spc="-5" dirty="0">
                <a:solidFill>
                  <a:srgbClr val="585858"/>
                </a:solidFill>
                <a:latin typeface="Arial"/>
                <a:cs typeface="Arial"/>
              </a:rPr>
              <a:t>Process  De</a:t>
            </a:r>
            <a:r>
              <a:rPr sz="900" spc="-10" dirty="0">
                <a:solidFill>
                  <a:srgbClr val="585858"/>
                </a:solidFill>
                <a:latin typeface="Arial"/>
                <a:cs typeface="Arial"/>
              </a:rPr>
              <a:t>v</a:t>
            </a:r>
            <a:r>
              <a:rPr sz="900" spc="-5" dirty="0">
                <a:solidFill>
                  <a:srgbClr val="585858"/>
                </a:solidFill>
                <a:latin typeface="Arial"/>
                <a:cs typeface="Arial"/>
              </a:rPr>
              <a:t>el</a:t>
            </a:r>
            <a:r>
              <a:rPr sz="900" spc="-15" dirty="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sz="900" spc="-5" dirty="0">
                <a:solidFill>
                  <a:srgbClr val="585858"/>
                </a:solidFill>
                <a:latin typeface="Arial"/>
                <a:cs typeface="Arial"/>
              </a:rPr>
              <a:t>p</a:t>
            </a:r>
            <a:r>
              <a:rPr sz="900" spc="5" dirty="0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sz="900" spc="-15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900" spc="-5" dirty="0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t</a:t>
            </a:r>
            <a:endParaRPr sz="900">
              <a:latin typeface="Arial"/>
              <a:cs typeface="Arial"/>
            </a:endParaRPr>
          </a:p>
          <a:p>
            <a:pPr marR="5080">
              <a:lnSpc>
                <a:spcPts val="1030"/>
              </a:lnSpc>
              <a:spcBef>
                <a:spcPts val="530"/>
              </a:spcBef>
            </a:pPr>
            <a:r>
              <a:rPr sz="900" spc="-5" dirty="0">
                <a:solidFill>
                  <a:srgbClr val="585858"/>
                </a:solidFill>
                <a:latin typeface="Arial"/>
                <a:cs typeface="Arial"/>
              </a:rPr>
              <a:t>Analytical  De</a:t>
            </a:r>
            <a:r>
              <a:rPr sz="900" spc="-10" dirty="0">
                <a:solidFill>
                  <a:srgbClr val="585858"/>
                </a:solidFill>
                <a:latin typeface="Arial"/>
                <a:cs typeface="Arial"/>
              </a:rPr>
              <a:t>v</a:t>
            </a:r>
            <a:r>
              <a:rPr sz="900" spc="-5" dirty="0">
                <a:solidFill>
                  <a:srgbClr val="585858"/>
                </a:solidFill>
                <a:latin typeface="Arial"/>
                <a:cs typeface="Arial"/>
              </a:rPr>
              <a:t>el</a:t>
            </a:r>
            <a:r>
              <a:rPr sz="900" spc="-15" dirty="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sz="900" spc="-5" dirty="0">
                <a:solidFill>
                  <a:srgbClr val="585858"/>
                </a:solidFill>
                <a:latin typeface="Arial"/>
                <a:cs typeface="Arial"/>
              </a:rPr>
              <a:t>p</a:t>
            </a:r>
            <a:r>
              <a:rPr sz="900" spc="5" dirty="0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sz="900" spc="-15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900" spc="-5" dirty="0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t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DQA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ts val="1055"/>
              </a:lnSpc>
            </a:pPr>
            <a:r>
              <a:rPr sz="900" spc="-5" dirty="0">
                <a:solidFill>
                  <a:srgbClr val="585858"/>
                </a:solidFill>
                <a:latin typeface="Arial"/>
                <a:cs typeface="Arial"/>
              </a:rPr>
              <a:t>Biotech</a:t>
            </a:r>
            <a:r>
              <a:rPr sz="9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&amp;</a:t>
            </a:r>
            <a:endParaRPr sz="900">
              <a:latin typeface="Arial"/>
              <a:cs typeface="Arial"/>
            </a:endParaRPr>
          </a:p>
          <a:p>
            <a:pPr>
              <a:lnSpc>
                <a:spcPts val="1055"/>
              </a:lnSpc>
            </a:pPr>
            <a:r>
              <a:rPr sz="900" spc="-5" dirty="0">
                <a:solidFill>
                  <a:srgbClr val="585858"/>
                </a:solidFill>
                <a:latin typeface="Arial"/>
                <a:cs typeface="Arial"/>
              </a:rPr>
              <a:t>Fermentation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2830829" y="5464302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4" h="56514">
                <a:moveTo>
                  <a:pt x="0" y="56388"/>
                </a:moveTo>
                <a:lnTo>
                  <a:pt x="56387" y="56388"/>
                </a:lnTo>
                <a:lnTo>
                  <a:pt x="56387" y="0"/>
                </a:lnTo>
                <a:lnTo>
                  <a:pt x="0" y="0"/>
                </a:lnTo>
                <a:lnTo>
                  <a:pt x="0" y="56388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2912110" y="5403341"/>
            <a:ext cx="9080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Arial"/>
                <a:cs typeface="Arial"/>
              </a:rPr>
              <a:t>Nanoformulations</a:t>
            </a:r>
            <a:endParaRPr sz="900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2830829" y="579348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4" h="56514">
                <a:moveTo>
                  <a:pt x="0" y="56387"/>
                </a:moveTo>
                <a:lnTo>
                  <a:pt x="56387" y="56387"/>
                </a:lnTo>
                <a:lnTo>
                  <a:pt x="56387" y="0"/>
                </a:lnTo>
                <a:lnTo>
                  <a:pt x="0" y="0"/>
                </a:lnTo>
                <a:lnTo>
                  <a:pt x="0" y="56387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2912110" y="5732170"/>
            <a:ext cx="51498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Arial"/>
                <a:cs typeface="Arial"/>
              </a:rPr>
              <a:t>Discovery</a:t>
            </a:r>
            <a:endParaRPr sz="900">
              <a:latin typeface="Arial"/>
              <a:cs typeface="Arial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646176" y="3970020"/>
            <a:ext cx="3290570" cy="2059305"/>
          </a:xfrm>
          <a:custGeom>
            <a:avLst/>
            <a:gdLst/>
            <a:ahLst/>
            <a:cxnLst/>
            <a:rect l="l" t="t" r="r" b="b"/>
            <a:pathLst>
              <a:path w="3290570" h="2059304">
                <a:moveTo>
                  <a:pt x="0" y="2058923"/>
                </a:moveTo>
                <a:lnTo>
                  <a:pt x="3290316" y="2058923"/>
                </a:lnTo>
                <a:lnTo>
                  <a:pt x="3290316" y="0"/>
                </a:lnTo>
                <a:lnTo>
                  <a:pt x="0" y="0"/>
                </a:lnTo>
                <a:lnTo>
                  <a:pt x="0" y="2058923"/>
                </a:lnTo>
                <a:close/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831334" y="4417440"/>
            <a:ext cx="370205" cy="267970"/>
          </a:xfrm>
          <a:custGeom>
            <a:avLst/>
            <a:gdLst/>
            <a:ahLst/>
            <a:cxnLst/>
            <a:rect l="l" t="t" r="r" b="b"/>
            <a:pathLst>
              <a:path w="370204" h="267970">
                <a:moveTo>
                  <a:pt x="0" y="0"/>
                </a:moveTo>
                <a:lnTo>
                  <a:pt x="50432" y="2192"/>
                </a:lnTo>
                <a:lnTo>
                  <a:pt x="100206" y="8709"/>
                </a:lnTo>
                <a:lnTo>
                  <a:pt x="149058" y="19455"/>
                </a:lnTo>
                <a:lnTo>
                  <a:pt x="196722" y="34337"/>
                </a:lnTo>
                <a:lnTo>
                  <a:pt x="242934" y="53261"/>
                </a:lnTo>
                <a:lnTo>
                  <a:pt x="287428" y="76134"/>
                </a:lnTo>
                <a:lnTo>
                  <a:pt x="329940" y="102861"/>
                </a:lnTo>
                <a:lnTo>
                  <a:pt x="370204" y="133349"/>
                </a:lnTo>
                <a:lnTo>
                  <a:pt x="259206" y="267588"/>
                </a:lnTo>
                <a:lnTo>
                  <a:pt x="221265" y="239728"/>
                </a:lnTo>
                <a:lnTo>
                  <a:pt x="180631" y="216577"/>
                </a:lnTo>
                <a:lnTo>
                  <a:pt x="137747" y="198294"/>
                </a:lnTo>
                <a:lnTo>
                  <a:pt x="93053" y="185038"/>
                </a:lnTo>
                <a:lnTo>
                  <a:pt x="46990" y="176969"/>
                </a:lnTo>
                <a:lnTo>
                  <a:pt x="0" y="174243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279010" y="4550790"/>
            <a:ext cx="1133057" cy="10281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279010" y="4550790"/>
            <a:ext cx="1133475" cy="1028700"/>
          </a:xfrm>
          <a:custGeom>
            <a:avLst/>
            <a:gdLst/>
            <a:ahLst/>
            <a:cxnLst/>
            <a:rect l="l" t="t" r="r" b="b"/>
            <a:pathLst>
              <a:path w="1133475" h="1028700">
                <a:moveTo>
                  <a:pt x="922527" y="0"/>
                </a:moveTo>
                <a:lnTo>
                  <a:pt x="958002" y="31847"/>
                </a:lnTo>
                <a:lnTo>
                  <a:pt x="990269" y="65906"/>
                </a:lnTo>
                <a:lnTo>
                  <a:pt x="1019310" y="101969"/>
                </a:lnTo>
                <a:lnTo>
                  <a:pt x="1045103" y="139823"/>
                </a:lnTo>
                <a:lnTo>
                  <a:pt x="1067629" y="179260"/>
                </a:lnTo>
                <a:lnTo>
                  <a:pt x="1086868" y="220068"/>
                </a:lnTo>
                <a:lnTo>
                  <a:pt x="1102800" y="262038"/>
                </a:lnTo>
                <a:lnTo>
                  <a:pt x="1115405" y="304958"/>
                </a:lnTo>
                <a:lnTo>
                  <a:pt x="1124663" y="348619"/>
                </a:lnTo>
                <a:lnTo>
                  <a:pt x="1130553" y="392811"/>
                </a:lnTo>
                <a:lnTo>
                  <a:pt x="1133057" y="437322"/>
                </a:lnTo>
                <a:lnTo>
                  <a:pt x="1132154" y="481943"/>
                </a:lnTo>
                <a:lnTo>
                  <a:pt x="1127823" y="526464"/>
                </a:lnTo>
                <a:lnTo>
                  <a:pt x="1120046" y="570673"/>
                </a:lnTo>
                <a:lnTo>
                  <a:pt x="1108801" y="614362"/>
                </a:lnTo>
                <a:lnTo>
                  <a:pt x="1094069" y="657319"/>
                </a:lnTo>
                <a:lnTo>
                  <a:pt x="1075830" y="699334"/>
                </a:lnTo>
                <a:lnTo>
                  <a:pt x="1054064" y="740197"/>
                </a:lnTo>
                <a:lnTo>
                  <a:pt x="1028751" y="779698"/>
                </a:lnTo>
                <a:lnTo>
                  <a:pt x="999871" y="817625"/>
                </a:lnTo>
                <a:lnTo>
                  <a:pt x="968023" y="853101"/>
                </a:lnTo>
                <a:lnTo>
                  <a:pt x="933960" y="885369"/>
                </a:lnTo>
                <a:lnTo>
                  <a:pt x="897893" y="914409"/>
                </a:lnTo>
                <a:lnTo>
                  <a:pt x="860033" y="940201"/>
                </a:lnTo>
                <a:lnTo>
                  <a:pt x="820590" y="962725"/>
                </a:lnTo>
                <a:lnTo>
                  <a:pt x="779774" y="981962"/>
                </a:lnTo>
                <a:lnTo>
                  <a:pt x="737797" y="997892"/>
                </a:lnTo>
                <a:lnTo>
                  <a:pt x="694867" y="1010494"/>
                </a:lnTo>
                <a:lnTo>
                  <a:pt x="651197" y="1019749"/>
                </a:lnTo>
                <a:lnTo>
                  <a:pt x="606996" y="1025637"/>
                </a:lnTo>
                <a:lnTo>
                  <a:pt x="562475" y="1028139"/>
                </a:lnTo>
                <a:lnTo>
                  <a:pt x="517845" y="1027233"/>
                </a:lnTo>
                <a:lnTo>
                  <a:pt x="473315" y="1022902"/>
                </a:lnTo>
                <a:lnTo>
                  <a:pt x="429097" y="1015124"/>
                </a:lnTo>
                <a:lnTo>
                  <a:pt x="385401" y="1003879"/>
                </a:lnTo>
                <a:lnTo>
                  <a:pt x="342437" y="989149"/>
                </a:lnTo>
                <a:lnTo>
                  <a:pt x="300417" y="970912"/>
                </a:lnTo>
                <a:lnTo>
                  <a:pt x="259549" y="949150"/>
                </a:lnTo>
                <a:lnTo>
                  <a:pt x="220046" y="923842"/>
                </a:lnTo>
                <a:lnTo>
                  <a:pt x="182117" y="894968"/>
                </a:lnTo>
                <a:lnTo>
                  <a:pt x="147103" y="863509"/>
                </a:lnTo>
                <a:lnTo>
                  <a:pt x="114866" y="829455"/>
                </a:lnTo>
                <a:lnTo>
                  <a:pt x="85539" y="792995"/>
                </a:lnTo>
                <a:lnTo>
                  <a:pt x="59256" y="754318"/>
                </a:lnTo>
                <a:lnTo>
                  <a:pt x="36149" y="713612"/>
                </a:lnTo>
                <a:lnTo>
                  <a:pt x="16353" y="671067"/>
                </a:lnTo>
                <a:lnTo>
                  <a:pt x="0" y="626871"/>
                </a:lnTo>
                <a:lnTo>
                  <a:pt x="165735" y="573023"/>
                </a:lnTo>
                <a:lnTo>
                  <a:pt x="182979" y="617284"/>
                </a:lnTo>
                <a:lnTo>
                  <a:pt x="204737" y="658387"/>
                </a:lnTo>
                <a:lnTo>
                  <a:pt x="230624" y="696136"/>
                </a:lnTo>
                <a:lnTo>
                  <a:pt x="260257" y="730336"/>
                </a:lnTo>
                <a:lnTo>
                  <a:pt x="293249" y="760792"/>
                </a:lnTo>
                <a:lnTo>
                  <a:pt x="329217" y="787308"/>
                </a:lnTo>
                <a:lnTo>
                  <a:pt x="367776" y="809688"/>
                </a:lnTo>
                <a:lnTo>
                  <a:pt x="408541" y="827737"/>
                </a:lnTo>
                <a:lnTo>
                  <a:pt x="451128" y="841260"/>
                </a:lnTo>
                <a:lnTo>
                  <a:pt x="495151" y="850061"/>
                </a:lnTo>
                <a:lnTo>
                  <a:pt x="540228" y="853945"/>
                </a:lnTo>
                <a:lnTo>
                  <a:pt x="585972" y="852715"/>
                </a:lnTo>
                <a:lnTo>
                  <a:pt x="631999" y="846177"/>
                </a:lnTo>
                <a:lnTo>
                  <a:pt x="677926" y="834135"/>
                </a:lnTo>
                <a:lnTo>
                  <a:pt x="722186" y="816866"/>
                </a:lnTo>
                <a:lnTo>
                  <a:pt x="763289" y="795086"/>
                </a:lnTo>
                <a:lnTo>
                  <a:pt x="801038" y="769180"/>
                </a:lnTo>
                <a:lnTo>
                  <a:pt x="835238" y="739533"/>
                </a:lnTo>
                <a:lnTo>
                  <a:pt x="865694" y="706528"/>
                </a:lnTo>
                <a:lnTo>
                  <a:pt x="892210" y="670550"/>
                </a:lnTo>
                <a:lnTo>
                  <a:pt x="914590" y="631983"/>
                </a:lnTo>
                <a:lnTo>
                  <a:pt x="932639" y="591212"/>
                </a:lnTo>
                <a:lnTo>
                  <a:pt x="946162" y="548621"/>
                </a:lnTo>
                <a:lnTo>
                  <a:pt x="954963" y="504595"/>
                </a:lnTo>
                <a:lnTo>
                  <a:pt x="958847" y="459517"/>
                </a:lnTo>
                <a:lnTo>
                  <a:pt x="957617" y="413771"/>
                </a:lnTo>
                <a:lnTo>
                  <a:pt x="951079" y="367744"/>
                </a:lnTo>
                <a:lnTo>
                  <a:pt x="939038" y="321817"/>
                </a:lnTo>
                <a:lnTo>
                  <a:pt x="922314" y="278840"/>
                </a:lnTo>
                <a:lnTo>
                  <a:pt x="900958" y="238233"/>
                </a:lnTo>
                <a:lnTo>
                  <a:pt x="875212" y="200358"/>
                </a:lnTo>
                <a:lnTo>
                  <a:pt x="845322" y="165573"/>
                </a:lnTo>
                <a:lnTo>
                  <a:pt x="811529" y="134238"/>
                </a:lnTo>
                <a:lnTo>
                  <a:pt x="922527" y="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250465" y="4417440"/>
            <a:ext cx="580868" cy="76022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250465" y="4417440"/>
            <a:ext cx="581025" cy="760730"/>
          </a:xfrm>
          <a:custGeom>
            <a:avLst/>
            <a:gdLst/>
            <a:ahLst/>
            <a:cxnLst/>
            <a:rect l="l" t="t" r="r" b="b"/>
            <a:pathLst>
              <a:path w="581025" h="760729">
                <a:moveTo>
                  <a:pt x="28545" y="760221"/>
                </a:moveTo>
                <a:lnTo>
                  <a:pt x="15665" y="714326"/>
                </a:lnTo>
                <a:lnTo>
                  <a:pt x="6677" y="668282"/>
                </a:lnTo>
                <a:lnTo>
                  <a:pt x="1488" y="622276"/>
                </a:lnTo>
                <a:lnTo>
                  <a:pt x="0" y="576498"/>
                </a:lnTo>
                <a:lnTo>
                  <a:pt x="2117" y="531135"/>
                </a:lnTo>
                <a:lnTo>
                  <a:pt x="7745" y="486376"/>
                </a:lnTo>
                <a:lnTo>
                  <a:pt x="16786" y="442408"/>
                </a:lnTo>
                <a:lnTo>
                  <a:pt x="29147" y="399420"/>
                </a:lnTo>
                <a:lnTo>
                  <a:pt x="44729" y="357599"/>
                </a:lnTo>
                <a:lnTo>
                  <a:pt x="63438" y="317134"/>
                </a:lnTo>
                <a:lnTo>
                  <a:pt x="85178" y="278214"/>
                </a:lnTo>
                <a:lnTo>
                  <a:pt x="109853" y="241025"/>
                </a:lnTo>
                <a:lnTo>
                  <a:pt x="137368" y="205757"/>
                </a:lnTo>
                <a:lnTo>
                  <a:pt x="167626" y="172597"/>
                </a:lnTo>
                <a:lnTo>
                  <a:pt x="200531" y="141733"/>
                </a:lnTo>
                <a:lnTo>
                  <a:pt x="235988" y="113355"/>
                </a:lnTo>
                <a:lnTo>
                  <a:pt x="273901" y="87648"/>
                </a:lnTo>
                <a:lnTo>
                  <a:pt x="314174" y="64803"/>
                </a:lnTo>
                <a:lnTo>
                  <a:pt x="356711" y="45007"/>
                </a:lnTo>
                <a:lnTo>
                  <a:pt x="401417" y="28447"/>
                </a:lnTo>
                <a:lnTo>
                  <a:pt x="445315" y="16073"/>
                </a:lnTo>
                <a:lnTo>
                  <a:pt x="490000" y="7175"/>
                </a:lnTo>
                <a:lnTo>
                  <a:pt x="535255" y="1801"/>
                </a:lnTo>
                <a:lnTo>
                  <a:pt x="580868" y="0"/>
                </a:lnTo>
                <a:lnTo>
                  <a:pt x="580868" y="174243"/>
                </a:lnTo>
                <a:lnTo>
                  <a:pt x="533455" y="176978"/>
                </a:lnTo>
                <a:lnTo>
                  <a:pt x="487650" y="184979"/>
                </a:lnTo>
                <a:lnTo>
                  <a:pt x="443756" y="197942"/>
                </a:lnTo>
                <a:lnTo>
                  <a:pt x="402080" y="215560"/>
                </a:lnTo>
                <a:lnTo>
                  <a:pt x="362926" y="237531"/>
                </a:lnTo>
                <a:lnTo>
                  <a:pt x="326599" y="263547"/>
                </a:lnTo>
                <a:lnTo>
                  <a:pt x="293404" y="293306"/>
                </a:lnTo>
                <a:lnTo>
                  <a:pt x="263645" y="326501"/>
                </a:lnTo>
                <a:lnTo>
                  <a:pt x="237628" y="362829"/>
                </a:lnTo>
                <a:lnTo>
                  <a:pt x="215658" y="401983"/>
                </a:lnTo>
                <a:lnTo>
                  <a:pt x="198039" y="443659"/>
                </a:lnTo>
                <a:lnTo>
                  <a:pt x="185077" y="487552"/>
                </a:lnTo>
                <a:lnTo>
                  <a:pt x="177076" y="533358"/>
                </a:lnTo>
                <a:lnTo>
                  <a:pt x="174341" y="580770"/>
                </a:lnTo>
                <a:lnTo>
                  <a:pt x="175599" y="612701"/>
                </a:lnTo>
                <a:lnTo>
                  <a:pt x="179358" y="644382"/>
                </a:lnTo>
                <a:lnTo>
                  <a:pt x="185592" y="675657"/>
                </a:lnTo>
                <a:lnTo>
                  <a:pt x="194280" y="706373"/>
                </a:lnTo>
                <a:lnTo>
                  <a:pt x="28545" y="760221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4846320" y="4425442"/>
            <a:ext cx="320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04040"/>
                </a:solidFill>
                <a:latin typeface="Arial"/>
                <a:cs typeface="Arial"/>
              </a:rPr>
              <a:t>11%</a:t>
            </a:r>
            <a:endParaRPr sz="12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956683" y="5298440"/>
            <a:ext cx="320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04040"/>
                </a:solidFill>
                <a:latin typeface="Arial"/>
                <a:cs typeface="Arial"/>
              </a:rPr>
              <a:t>59%</a:t>
            </a:r>
            <a:endParaRPr sz="12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279646" y="4599813"/>
            <a:ext cx="320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04040"/>
                </a:solidFill>
                <a:latin typeface="Arial"/>
                <a:cs typeface="Arial"/>
              </a:rPr>
              <a:t>30%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5712714" y="4766309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0" y="57912"/>
                </a:moveTo>
                <a:lnTo>
                  <a:pt x="56387" y="57912"/>
                </a:lnTo>
                <a:lnTo>
                  <a:pt x="56387" y="0"/>
                </a:lnTo>
                <a:lnTo>
                  <a:pt x="0" y="0"/>
                </a:lnTo>
                <a:lnTo>
                  <a:pt x="0" y="57912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712714" y="4969002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0" y="57912"/>
                </a:moveTo>
                <a:lnTo>
                  <a:pt x="56387" y="57912"/>
                </a:lnTo>
                <a:lnTo>
                  <a:pt x="56387" y="0"/>
                </a:lnTo>
                <a:lnTo>
                  <a:pt x="0" y="0"/>
                </a:lnTo>
                <a:lnTo>
                  <a:pt x="0" y="57912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712714" y="5171694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0" y="57911"/>
                </a:moveTo>
                <a:lnTo>
                  <a:pt x="56387" y="57911"/>
                </a:lnTo>
                <a:lnTo>
                  <a:pt x="56387" y="0"/>
                </a:lnTo>
                <a:lnTo>
                  <a:pt x="0" y="0"/>
                </a:lnTo>
                <a:lnTo>
                  <a:pt x="0" y="57911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5794247" y="4641565"/>
            <a:ext cx="419100" cy="632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47600"/>
              </a:lnSpc>
              <a:spcBef>
                <a:spcPts val="95"/>
              </a:spcBef>
            </a:pPr>
            <a:r>
              <a:rPr sz="900" spc="-5" dirty="0">
                <a:solidFill>
                  <a:srgbClr val="585858"/>
                </a:solidFill>
                <a:latin typeface="Arial"/>
                <a:cs typeface="Arial"/>
              </a:rPr>
              <a:t>PhD  </a:t>
            </a:r>
            <a:r>
              <a:rPr sz="900" spc="-10" dirty="0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900" spc="5" dirty="0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sz="900" spc="-10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rs  </a:t>
            </a:r>
            <a:r>
              <a:rPr sz="900" spc="-5" dirty="0">
                <a:solidFill>
                  <a:srgbClr val="585858"/>
                </a:solidFill>
                <a:latin typeface="Arial"/>
                <a:cs typeface="Arial"/>
              </a:rPr>
              <a:t>Others</a:t>
            </a:r>
            <a:endParaRPr sz="900">
              <a:latin typeface="Arial"/>
              <a:cs typeface="Arial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4008120" y="3966971"/>
            <a:ext cx="2352040" cy="2062480"/>
          </a:xfrm>
          <a:custGeom>
            <a:avLst/>
            <a:gdLst/>
            <a:ahLst/>
            <a:cxnLst/>
            <a:rect l="l" t="t" r="r" b="b"/>
            <a:pathLst>
              <a:path w="2352040" h="2062479">
                <a:moveTo>
                  <a:pt x="0" y="2061971"/>
                </a:moveTo>
                <a:lnTo>
                  <a:pt x="2351531" y="2061971"/>
                </a:lnTo>
                <a:lnTo>
                  <a:pt x="2351531" y="0"/>
                </a:lnTo>
                <a:lnTo>
                  <a:pt x="0" y="0"/>
                </a:lnTo>
                <a:lnTo>
                  <a:pt x="0" y="2061971"/>
                </a:lnTo>
                <a:close/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3"/>
            <a:ext cx="990752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9100" y="0"/>
            <a:ext cx="8633460" cy="826135"/>
          </a:xfrm>
          <a:custGeom>
            <a:avLst/>
            <a:gdLst/>
            <a:ahLst/>
            <a:cxnLst/>
            <a:rect l="l" t="t" r="r" b="b"/>
            <a:pathLst>
              <a:path w="8633460" h="826135">
                <a:moveTo>
                  <a:pt x="0" y="826008"/>
                </a:moveTo>
                <a:lnTo>
                  <a:pt x="8633460" y="826008"/>
                </a:lnTo>
                <a:lnTo>
                  <a:pt x="8633460" y="0"/>
                </a:lnTo>
                <a:lnTo>
                  <a:pt x="0" y="0"/>
                </a:lnTo>
                <a:lnTo>
                  <a:pt x="0" y="826008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19100" cy="6858000"/>
          </a:xfrm>
          <a:custGeom>
            <a:avLst/>
            <a:gdLst/>
            <a:ahLst/>
            <a:cxnLst/>
            <a:rect l="l" t="t" r="r" b="b"/>
            <a:pathLst>
              <a:path w="419100" h="6858000">
                <a:moveTo>
                  <a:pt x="0" y="6858000"/>
                </a:moveTo>
                <a:lnTo>
                  <a:pt x="419100" y="6858000"/>
                </a:lnTo>
                <a:lnTo>
                  <a:pt x="4191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3B8E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76452" y="43434"/>
            <a:ext cx="82022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Commitment to Manufacturing </a:t>
            </a:r>
            <a:r>
              <a:rPr spc="-5" dirty="0"/>
              <a:t>Excellence </a:t>
            </a:r>
            <a:r>
              <a:rPr spc="5" dirty="0"/>
              <a:t>with </a:t>
            </a:r>
            <a:r>
              <a:rPr spc="-5" dirty="0"/>
              <a:t>a</a:t>
            </a:r>
            <a:r>
              <a:rPr spc="-125" dirty="0"/>
              <a:t> </a:t>
            </a:r>
            <a:r>
              <a:rPr dirty="0"/>
              <a:t>Culture  of Quality </a:t>
            </a:r>
            <a:r>
              <a:rPr spc="-5" dirty="0"/>
              <a:t>and</a:t>
            </a:r>
            <a:r>
              <a:rPr spc="-45" dirty="0"/>
              <a:t> </a:t>
            </a:r>
            <a:r>
              <a:rPr spc="-5" dirty="0"/>
              <a:t>Compliance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19100" y="4366386"/>
          <a:ext cx="9486899" cy="23088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8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85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85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08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89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71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43204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638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Nagarjuna Sagar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Facility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7CB4F7"/>
                    </a:solidFill>
                  </a:tcPr>
                </a:tc>
                <a:tc>
                  <a:txBody>
                    <a:bodyPr/>
                    <a:lstStyle/>
                    <a:p>
                      <a:pPr marL="29908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Dehradun Unit 6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Facility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7CB4F7"/>
                    </a:solidFill>
                  </a:tcPr>
                </a:tc>
                <a:tc>
                  <a:txBody>
                    <a:bodyPr/>
                    <a:lstStyle/>
                    <a:p>
                      <a:pPr marL="29972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Dehradun Unit 7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Facility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7CB4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0609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Guwahati</a:t>
                      </a:r>
                      <a:r>
                        <a:rPr sz="10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Facility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7CB4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>
                      <a:solidFill>
                        <a:srgbClr val="7CB4F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85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28575">
                      <a:solidFill>
                        <a:srgbClr val="7CB4F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Capability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045CA6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251460" indent="-137160">
                        <a:lnSpc>
                          <a:spcPct val="100000"/>
                        </a:lnSpc>
                        <a:spcBef>
                          <a:spcPts val="350"/>
                        </a:spcBef>
                        <a:buClr>
                          <a:srgbClr val="2D3092"/>
                        </a:buClr>
                        <a:buSzPct val="56250"/>
                        <a:buFont typeface="Wingdings"/>
                        <a:buChar char=""/>
                        <a:tabLst>
                          <a:tab pos="229235" algn="l"/>
                        </a:tabLst>
                      </a:pPr>
                      <a:r>
                        <a:rPr sz="800" dirty="0">
                          <a:latin typeface="Arial"/>
                          <a:cs typeface="Arial"/>
                        </a:rPr>
                        <a:t>Ampoules, Vials,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Lyophilized vials,  Parenterals,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Sterile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Dry</a:t>
                      </a:r>
                      <a:r>
                        <a:rPr sz="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Powders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D9D9D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29235" indent="-137160">
                        <a:lnSpc>
                          <a:spcPct val="100000"/>
                        </a:lnSpc>
                        <a:buClr>
                          <a:srgbClr val="2D3092"/>
                        </a:buClr>
                        <a:buSzPct val="56250"/>
                        <a:buFont typeface="Wingdings"/>
                        <a:buChar char=""/>
                        <a:tabLst>
                          <a:tab pos="229235" algn="l"/>
                        </a:tabLst>
                      </a:pPr>
                      <a:r>
                        <a:rPr sz="800" dirty="0">
                          <a:latin typeface="Arial"/>
                          <a:cs typeface="Arial"/>
                        </a:rPr>
                        <a:t>Tablets, Capsules,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Injectables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D9D9D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29870" indent="-137160">
                        <a:lnSpc>
                          <a:spcPct val="100000"/>
                        </a:lnSpc>
                        <a:buClr>
                          <a:srgbClr val="2D3092"/>
                        </a:buClr>
                        <a:buSzPct val="56250"/>
                        <a:buFont typeface="Wingdings"/>
                        <a:buChar char=""/>
                        <a:tabLst>
                          <a:tab pos="229870" algn="l"/>
                        </a:tabLst>
                      </a:pPr>
                      <a:r>
                        <a:rPr sz="800" dirty="0">
                          <a:latin typeface="Arial"/>
                          <a:cs typeface="Arial"/>
                        </a:rPr>
                        <a:t>Tablets,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Capsules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D9D9D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29870" indent="-137160">
                        <a:lnSpc>
                          <a:spcPct val="100000"/>
                        </a:lnSpc>
                        <a:buClr>
                          <a:srgbClr val="2D3092"/>
                        </a:buClr>
                        <a:buSzPct val="56250"/>
                        <a:buFont typeface="Wingdings"/>
                        <a:buChar char=""/>
                        <a:tabLst>
                          <a:tab pos="230504" algn="l"/>
                        </a:tabLst>
                      </a:pPr>
                      <a:r>
                        <a:rPr sz="800" dirty="0">
                          <a:latin typeface="Arial"/>
                          <a:cs typeface="Arial"/>
                        </a:rPr>
                        <a:t>Tablets,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Capsules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D9D9D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28575">
                      <a:solidFill>
                        <a:srgbClr val="7CB4F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 marR="28638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Key  Re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gul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ory  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Approvals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045C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28600" indent="-137160">
                        <a:lnSpc>
                          <a:spcPct val="100000"/>
                        </a:lnSpc>
                        <a:buClr>
                          <a:srgbClr val="2D3092"/>
                        </a:buClr>
                        <a:buSzPct val="56250"/>
                        <a:buFont typeface="Wingdings"/>
                        <a:buChar char=""/>
                        <a:tabLst>
                          <a:tab pos="229235" algn="l"/>
                        </a:tabLst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GMP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29235" indent="-137160">
                        <a:lnSpc>
                          <a:spcPct val="100000"/>
                        </a:lnSpc>
                        <a:buClr>
                          <a:srgbClr val="2D3092"/>
                        </a:buClr>
                        <a:buSzPct val="56250"/>
                        <a:buFont typeface="Wingdings"/>
                        <a:buChar char=""/>
                        <a:tabLst>
                          <a:tab pos="229235" algn="l"/>
                        </a:tabLst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GMP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29870" marR="267970" indent="-137160">
                        <a:lnSpc>
                          <a:spcPct val="100000"/>
                        </a:lnSpc>
                        <a:buClr>
                          <a:srgbClr val="2D3092"/>
                        </a:buClr>
                        <a:buSzPct val="56250"/>
                        <a:buFont typeface="Wingdings"/>
                        <a:buChar char=""/>
                        <a:tabLst>
                          <a:tab pos="229870" algn="l"/>
                        </a:tabLst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GMP,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Public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Health Service of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the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Netherlands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(EU</a:t>
                      </a:r>
                      <a:r>
                        <a:rPr sz="8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GMP)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29870" indent="-137160">
                        <a:lnSpc>
                          <a:spcPct val="100000"/>
                        </a:lnSpc>
                        <a:buClr>
                          <a:srgbClr val="2D3092"/>
                        </a:buClr>
                        <a:buSzPct val="56250"/>
                        <a:buFont typeface="Wingdings"/>
                        <a:buChar char=""/>
                        <a:tabLst>
                          <a:tab pos="230504" algn="l"/>
                        </a:tabLst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GMP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Compliant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Facility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28575">
                      <a:solidFill>
                        <a:srgbClr val="7CB4F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0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7CB4F7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T w="12700">
                      <a:solidFill>
                        <a:srgbClr val="A6A6A6"/>
                      </a:solidFill>
                      <a:prstDash val="solid"/>
                    </a:lnT>
                    <a:solidFill>
                      <a:srgbClr val="7CB4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28575">
                      <a:solidFill>
                        <a:srgbClr val="7CB4F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24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7CB4F7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2390" marB="0">
                    <a:lnT w="12700">
                      <a:solidFill>
                        <a:srgbClr val="A6A6A6"/>
                      </a:solidFill>
                      <a:prstDash val="solid"/>
                    </a:lnT>
                    <a:solidFill>
                      <a:srgbClr val="7CB4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7CB4F7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9111995" y="198120"/>
            <a:ext cx="725424" cy="283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14060"/>
              </p:ext>
            </p:extLst>
          </p:nvPr>
        </p:nvGraphicFramePr>
        <p:xfrm>
          <a:off x="609663" y="960119"/>
          <a:ext cx="9117965" cy="33496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8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5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1150">
                <a:tc gridSpan="3"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International Markets</a:t>
                      </a:r>
                      <a:r>
                        <a:rPr sz="11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Formulations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0539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Kothur</a:t>
                      </a:r>
                      <a:r>
                        <a:rPr sz="10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Facility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7CB4F7"/>
                    </a:solidFill>
                  </a:tcPr>
                </a:tc>
                <a:tc>
                  <a:txBody>
                    <a:bodyPr/>
                    <a:lstStyle/>
                    <a:p>
                      <a:pPr marL="135890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Visakhapatnam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Facility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7CB4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3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4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Capability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045C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34950" indent="-137160">
                        <a:lnSpc>
                          <a:spcPct val="100000"/>
                        </a:lnSpc>
                        <a:buClr>
                          <a:srgbClr val="2D3092"/>
                        </a:buClr>
                        <a:buSzPct val="56250"/>
                        <a:buFont typeface="Wingdings"/>
                        <a:buChar char=""/>
                        <a:tabLst>
                          <a:tab pos="235585" algn="l"/>
                        </a:tabLst>
                      </a:pPr>
                      <a:r>
                        <a:rPr sz="800" dirty="0">
                          <a:latin typeface="Arial"/>
                          <a:cs typeface="Arial"/>
                        </a:rPr>
                        <a:t>Tablets,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Capsules,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Pellets,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Injectables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D9D9D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34315" indent="-137160">
                        <a:lnSpc>
                          <a:spcPct val="100000"/>
                        </a:lnSpc>
                        <a:buClr>
                          <a:srgbClr val="2D3092"/>
                        </a:buClr>
                        <a:buSzPct val="56250"/>
                        <a:buFont typeface="Wingdings"/>
                        <a:buChar char=""/>
                        <a:tabLst>
                          <a:tab pos="234950" algn="l"/>
                        </a:tabLst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Cytotoxic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other Oral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Solid</a:t>
                      </a:r>
                      <a:r>
                        <a:rPr sz="8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Dosages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D9D9D9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7155" marR="27051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Key  Re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gul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ory  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Approvals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045C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34950" indent="-137160">
                        <a:lnSpc>
                          <a:spcPct val="100000"/>
                        </a:lnSpc>
                        <a:buClr>
                          <a:srgbClr val="2D3092"/>
                        </a:buClr>
                        <a:buSzPct val="56250"/>
                        <a:buFont typeface="Wingdings"/>
                        <a:buChar char=""/>
                        <a:tabLst>
                          <a:tab pos="235585" algn="l"/>
                        </a:tabLst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GMP,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USFDA, German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Health Authority,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ANVISA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34315" indent="-137160">
                        <a:lnSpc>
                          <a:spcPct val="100000"/>
                        </a:lnSpc>
                        <a:buClr>
                          <a:srgbClr val="2D3092"/>
                        </a:buClr>
                        <a:buSzPct val="56250"/>
                        <a:buFont typeface="Wingdings"/>
                        <a:buChar char=""/>
                        <a:tabLst>
                          <a:tab pos="234950" algn="l"/>
                        </a:tabLst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na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9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97155" marR="3022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Other  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ighlights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45C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34950" indent="-137160">
                        <a:lnSpc>
                          <a:spcPct val="100000"/>
                        </a:lnSpc>
                        <a:spcBef>
                          <a:spcPts val="770"/>
                        </a:spcBef>
                        <a:buClr>
                          <a:srgbClr val="2D3092"/>
                        </a:buClr>
                        <a:buSzPct val="56250"/>
                        <a:buFont typeface="Wingdings"/>
                        <a:buChar char=""/>
                        <a:tabLst>
                          <a:tab pos="235585" algn="l"/>
                        </a:tabLst>
                      </a:pPr>
                      <a:r>
                        <a:rPr sz="800" dirty="0">
                          <a:latin typeface="Arial"/>
                          <a:cs typeface="Arial"/>
                        </a:rPr>
                        <a:t>US FDA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audit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– EIR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Received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July</a:t>
                      </a:r>
                      <a:r>
                        <a:rPr sz="8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2017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D9D9D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4315" indent="-137160">
                        <a:lnSpc>
                          <a:spcPct val="100000"/>
                        </a:lnSpc>
                        <a:spcBef>
                          <a:spcPts val="345"/>
                        </a:spcBef>
                        <a:buClr>
                          <a:srgbClr val="2D3092"/>
                        </a:buClr>
                        <a:buSzPct val="56250"/>
                        <a:buFont typeface="Wingdings"/>
                        <a:buChar char=""/>
                        <a:tabLst>
                          <a:tab pos="234950" algn="l"/>
                        </a:tabLst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Targeted towards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US &amp;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other International regulated</a:t>
                      </a:r>
                      <a:r>
                        <a:rPr sz="800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markets</a:t>
                      </a:r>
                    </a:p>
                    <a:p>
                      <a:pPr marL="234315" indent="-137160">
                        <a:lnSpc>
                          <a:spcPct val="100000"/>
                        </a:lnSpc>
                        <a:spcBef>
                          <a:spcPts val="505"/>
                        </a:spcBef>
                        <a:buClr>
                          <a:srgbClr val="2D3092"/>
                        </a:buClr>
                        <a:buSzPct val="56250"/>
                        <a:buFont typeface="Wingdings"/>
                        <a:buChar char=""/>
                        <a:tabLst>
                          <a:tab pos="234950" algn="l"/>
                        </a:tabLst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Located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in a Special Economic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Zone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 (SEZ)</a:t>
                      </a:r>
                    </a:p>
                    <a:p>
                      <a:pPr marL="234315" indent="-137160">
                        <a:lnSpc>
                          <a:spcPct val="100000"/>
                        </a:lnSpc>
                        <a:spcBef>
                          <a:spcPts val="495"/>
                        </a:spcBef>
                        <a:buClr>
                          <a:srgbClr val="2D3092"/>
                        </a:buClr>
                        <a:buSzPct val="56250"/>
                        <a:buFont typeface="Wingdings"/>
                        <a:buChar char=""/>
                        <a:tabLst>
                          <a:tab pos="234950" algn="l"/>
                        </a:tabLst>
                      </a:pPr>
                      <a:r>
                        <a:rPr lang="en-US" sz="800" spc="-5" dirty="0" smtClean="0">
                          <a:latin typeface="Arial"/>
                          <a:cs typeface="Arial"/>
                        </a:rPr>
                        <a:t>Facility</a:t>
                      </a:r>
                      <a:r>
                        <a:rPr lang="en-US" sz="800" spc="-5" baseline="0" dirty="0" smtClean="0">
                          <a:latin typeface="Arial"/>
                          <a:cs typeface="Arial"/>
                        </a:rPr>
                        <a:t> license received. Qualification batches in progress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D9D9D9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005">
                <a:tc gridSpan="3"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Domestic Market</a:t>
                      </a:r>
                      <a:r>
                        <a:rPr sz="11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Formulations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539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2749295" y="1545336"/>
            <a:ext cx="1690116" cy="1005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85032" y="4657344"/>
            <a:ext cx="1836419" cy="885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3955" y="4657344"/>
            <a:ext cx="1836420" cy="8854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89164" y="4657344"/>
            <a:ext cx="1836420" cy="8854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27632" y="4657344"/>
            <a:ext cx="1859280" cy="8854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81805" y="6631685"/>
            <a:ext cx="481965" cy="163195"/>
          </a:xfrm>
          <a:custGeom>
            <a:avLst/>
            <a:gdLst/>
            <a:ahLst/>
            <a:cxnLst/>
            <a:rect l="l" t="t" r="r" b="b"/>
            <a:pathLst>
              <a:path w="481964" h="163195">
                <a:moveTo>
                  <a:pt x="0" y="163068"/>
                </a:moveTo>
                <a:lnTo>
                  <a:pt x="481584" y="163068"/>
                </a:lnTo>
                <a:lnTo>
                  <a:pt x="481584" y="0"/>
                </a:lnTo>
                <a:lnTo>
                  <a:pt x="0" y="0"/>
                </a:lnTo>
                <a:lnTo>
                  <a:pt x="0" y="163068"/>
                </a:lnTo>
                <a:close/>
              </a:path>
            </a:pathLst>
          </a:custGeom>
          <a:ln w="19811">
            <a:solidFill>
              <a:srgbClr val="C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306061" y="6636511"/>
            <a:ext cx="91503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Under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development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580631" y="1545336"/>
            <a:ext cx="1036320" cy="4724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80631" y="2017776"/>
            <a:ext cx="1952244" cy="5349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16952" y="1545336"/>
            <a:ext cx="911351" cy="4724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3"/>
            <a:ext cx="990752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9100" y="0"/>
            <a:ext cx="8633460" cy="826135"/>
          </a:xfrm>
          <a:custGeom>
            <a:avLst/>
            <a:gdLst/>
            <a:ahLst/>
            <a:cxnLst/>
            <a:rect l="l" t="t" r="r" b="b"/>
            <a:pathLst>
              <a:path w="8633460" h="826135">
                <a:moveTo>
                  <a:pt x="0" y="826008"/>
                </a:moveTo>
                <a:lnTo>
                  <a:pt x="8633460" y="826008"/>
                </a:lnTo>
                <a:lnTo>
                  <a:pt x="8633460" y="0"/>
                </a:lnTo>
                <a:lnTo>
                  <a:pt x="0" y="0"/>
                </a:lnTo>
                <a:lnTo>
                  <a:pt x="0" y="826008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32264" y="6540245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>
                <a:moveTo>
                  <a:pt x="0" y="0"/>
                </a:moveTo>
                <a:lnTo>
                  <a:pt x="175640" y="0"/>
                </a:lnTo>
              </a:path>
            </a:pathLst>
          </a:custGeom>
          <a:ln w="19812">
            <a:solidFill>
              <a:srgbClr val="7CB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9100" y="6540245"/>
            <a:ext cx="8742045" cy="0"/>
          </a:xfrm>
          <a:custGeom>
            <a:avLst/>
            <a:gdLst/>
            <a:ahLst/>
            <a:cxnLst/>
            <a:rect l="l" t="t" r="r" b="b"/>
            <a:pathLst>
              <a:path w="8742045">
                <a:moveTo>
                  <a:pt x="0" y="0"/>
                </a:moveTo>
                <a:lnTo>
                  <a:pt x="8741664" y="0"/>
                </a:lnTo>
              </a:path>
            </a:pathLst>
          </a:custGeom>
          <a:ln w="19812">
            <a:solidFill>
              <a:srgbClr val="7CB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19100" cy="6858000"/>
          </a:xfrm>
          <a:custGeom>
            <a:avLst/>
            <a:gdLst/>
            <a:ahLst/>
            <a:cxnLst/>
            <a:rect l="l" t="t" r="r" b="b"/>
            <a:pathLst>
              <a:path w="419100" h="6858000">
                <a:moveTo>
                  <a:pt x="0" y="6858000"/>
                </a:moveTo>
                <a:lnTo>
                  <a:pt x="419100" y="6858000"/>
                </a:lnTo>
                <a:lnTo>
                  <a:pt x="4191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3B8E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11995" y="198120"/>
            <a:ext cx="725424" cy="283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76452" y="159258"/>
            <a:ext cx="3785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Experienced</a:t>
            </a:r>
            <a:r>
              <a:rPr spc="-10" dirty="0"/>
              <a:t> </a:t>
            </a:r>
            <a:r>
              <a:rPr spc="-5" dirty="0"/>
              <a:t>Management</a:t>
            </a:r>
          </a:p>
        </p:txBody>
      </p:sp>
      <p:sp>
        <p:nvSpPr>
          <p:cNvPr id="9" name="object 9"/>
          <p:cNvSpPr/>
          <p:nvPr/>
        </p:nvSpPr>
        <p:spPr>
          <a:xfrm>
            <a:off x="9160764" y="6394703"/>
            <a:ext cx="571500" cy="288290"/>
          </a:xfrm>
          <a:custGeom>
            <a:avLst/>
            <a:gdLst/>
            <a:ahLst/>
            <a:cxnLst/>
            <a:rect l="l" t="t" r="r" b="b"/>
            <a:pathLst>
              <a:path w="571500" h="288290">
                <a:moveTo>
                  <a:pt x="0" y="288036"/>
                </a:moveTo>
                <a:lnTo>
                  <a:pt x="571500" y="288036"/>
                </a:lnTo>
                <a:lnTo>
                  <a:pt x="571500" y="0"/>
                </a:lnTo>
                <a:lnTo>
                  <a:pt x="0" y="0"/>
                </a:lnTo>
                <a:lnTo>
                  <a:pt x="0" y="288036"/>
                </a:lnTo>
                <a:close/>
              </a:path>
            </a:pathLst>
          </a:custGeom>
          <a:solidFill>
            <a:srgbClr val="7CB4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365360" y="6447840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9580" y="2639567"/>
            <a:ext cx="2289175" cy="504825"/>
          </a:xfrm>
          <a:custGeom>
            <a:avLst/>
            <a:gdLst/>
            <a:ahLst/>
            <a:cxnLst/>
            <a:rect l="l" t="t" r="r" b="b"/>
            <a:pathLst>
              <a:path w="2289175" h="504825">
                <a:moveTo>
                  <a:pt x="0" y="504443"/>
                </a:moveTo>
                <a:lnTo>
                  <a:pt x="2289048" y="504443"/>
                </a:lnTo>
                <a:lnTo>
                  <a:pt x="2289048" y="0"/>
                </a:lnTo>
                <a:lnTo>
                  <a:pt x="0" y="0"/>
                </a:lnTo>
                <a:lnTo>
                  <a:pt x="0" y="504443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77544" y="2714076"/>
            <a:ext cx="1461770" cy="32702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sz="900" b="1" spc="-5" dirty="0">
                <a:latin typeface="Arial"/>
                <a:cs typeface="Arial"/>
              </a:rPr>
              <a:t>Dr. </a:t>
            </a:r>
            <a:r>
              <a:rPr sz="900" b="1" dirty="0">
                <a:latin typeface="Arial"/>
                <a:cs typeface="Arial"/>
              </a:rPr>
              <a:t>Linga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Rao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900" i="1" dirty="0">
                <a:latin typeface="Arial"/>
                <a:cs typeface="Arial"/>
              </a:rPr>
              <a:t>President (Technical</a:t>
            </a:r>
            <a:r>
              <a:rPr sz="900" i="1" spc="-114" dirty="0">
                <a:latin typeface="Arial"/>
                <a:cs typeface="Arial"/>
              </a:rPr>
              <a:t> </a:t>
            </a:r>
            <a:r>
              <a:rPr sz="900" i="1" dirty="0">
                <a:latin typeface="Arial"/>
                <a:cs typeface="Arial"/>
              </a:rPr>
              <a:t>Affairs)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49580" y="883919"/>
            <a:ext cx="2280285" cy="509270"/>
          </a:xfrm>
          <a:custGeom>
            <a:avLst/>
            <a:gdLst/>
            <a:ahLst/>
            <a:cxnLst/>
            <a:rect l="l" t="t" r="r" b="b"/>
            <a:pathLst>
              <a:path w="2280285" h="509269">
                <a:moveTo>
                  <a:pt x="0" y="509015"/>
                </a:moveTo>
                <a:lnTo>
                  <a:pt x="2279904" y="509015"/>
                </a:lnTo>
                <a:lnTo>
                  <a:pt x="2279904" y="0"/>
                </a:lnTo>
                <a:lnTo>
                  <a:pt x="0" y="0"/>
                </a:lnTo>
                <a:lnTo>
                  <a:pt x="0" y="509015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65682" y="884300"/>
            <a:ext cx="1276985" cy="478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0000"/>
              </a:lnSpc>
              <a:spcBef>
                <a:spcPts val="100"/>
              </a:spcBef>
            </a:pPr>
            <a:r>
              <a:rPr sz="900" b="1" dirty="0">
                <a:latin typeface="Arial"/>
                <a:cs typeface="Arial"/>
              </a:rPr>
              <a:t>Mr. V.C Nannapaneni  </a:t>
            </a:r>
            <a:r>
              <a:rPr sz="900" i="1" spc="-5" dirty="0">
                <a:latin typeface="Arial"/>
                <a:cs typeface="Arial"/>
              </a:rPr>
              <a:t>Chairman and</a:t>
            </a:r>
            <a:r>
              <a:rPr sz="900" i="1" spc="-50" dirty="0">
                <a:latin typeface="Arial"/>
                <a:cs typeface="Arial"/>
              </a:rPr>
              <a:t> </a:t>
            </a:r>
            <a:r>
              <a:rPr sz="900" i="1" spc="-5" dirty="0">
                <a:latin typeface="Arial"/>
                <a:cs typeface="Arial"/>
              </a:rPr>
              <a:t>Managing  </a:t>
            </a:r>
            <a:r>
              <a:rPr sz="900" i="1" dirty="0">
                <a:latin typeface="Arial"/>
                <a:cs typeface="Arial"/>
              </a:rPr>
              <a:t>Director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02919" y="868680"/>
            <a:ext cx="586740" cy="6050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8827" y="894588"/>
            <a:ext cx="480059" cy="4983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817876" y="879347"/>
            <a:ext cx="6879590" cy="524510"/>
          </a:xfrm>
          <a:prstGeom prst="rect">
            <a:avLst/>
          </a:prstGeom>
          <a:ln w="9144">
            <a:solidFill>
              <a:srgbClr val="BEBEBE"/>
            </a:solidFill>
          </a:ln>
        </p:spPr>
        <p:txBody>
          <a:bodyPr vert="horz" wrap="square" lIns="0" tIns="90170" rIns="0" bIns="0" rtlCol="0">
            <a:spAutoFit/>
          </a:bodyPr>
          <a:lstStyle/>
          <a:p>
            <a:pPr marL="228600" indent="-137160">
              <a:lnSpc>
                <a:spcPct val="100000"/>
              </a:lnSpc>
              <a:spcBef>
                <a:spcPts val="710"/>
              </a:spcBef>
              <a:buClr>
                <a:srgbClr val="9A9A9A"/>
              </a:buClr>
              <a:buSzPct val="61111"/>
              <a:buFont typeface="Wingdings"/>
              <a:buChar char=""/>
              <a:tabLst>
                <a:tab pos="229235" algn="l"/>
              </a:tabLst>
            </a:pPr>
            <a:r>
              <a:rPr sz="900" dirty="0">
                <a:latin typeface="Arial"/>
                <a:cs typeface="Arial"/>
              </a:rPr>
              <a:t>Holds </a:t>
            </a:r>
            <a:r>
              <a:rPr sz="900" spc="-5" dirty="0">
                <a:latin typeface="Arial"/>
                <a:cs typeface="Arial"/>
              </a:rPr>
              <a:t>Masters </a:t>
            </a:r>
            <a:r>
              <a:rPr sz="900" dirty="0">
                <a:latin typeface="Arial"/>
                <a:cs typeface="Arial"/>
              </a:rPr>
              <a:t>degree in Pharmaceutical Administration from the Long Island </a:t>
            </a:r>
            <a:r>
              <a:rPr sz="900" spc="-5" dirty="0">
                <a:latin typeface="Arial"/>
                <a:cs typeface="Arial"/>
              </a:rPr>
              <a:t>University,</a:t>
            </a:r>
            <a:r>
              <a:rPr sz="900" spc="-14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USA</a:t>
            </a:r>
            <a:endParaRPr sz="900">
              <a:latin typeface="Arial"/>
              <a:cs typeface="Arial"/>
            </a:endParaRPr>
          </a:p>
          <a:p>
            <a:pPr marL="228600" indent="-137160">
              <a:lnSpc>
                <a:spcPct val="100000"/>
              </a:lnSpc>
              <a:spcBef>
                <a:spcPts val="509"/>
              </a:spcBef>
              <a:buClr>
                <a:srgbClr val="9A9A9A"/>
              </a:buClr>
              <a:buSzPct val="61111"/>
              <a:buFont typeface="Wingdings"/>
              <a:buChar char=""/>
              <a:tabLst>
                <a:tab pos="229235" algn="l"/>
              </a:tabLst>
            </a:pPr>
            <a:r>
              <a:rPr sz="900" spc="-5" dirty="0">
                <a:latin typeface="Arial"/>
                <a:cs typeface="Arial"/>
              </a:rPr>
              <a:t>Over 4 </a:t>
            </a:r>
            <a:r>
              <a:rPr sz="900" dirty="0">
                <a:latin typeface="Arial"/>
                <a:cs typeface="Arial"/>
              </a:rPr>
              <a:t>decades of </a:t>
            </a:r>
            <a:r>
              <a:rPr sz="900" spc="-5" dirty="0">
                <a:latin typeface="Arial"/>
                <a:cs typeface="Arial"/>
              </a:rPr>
              <a:t>experience in </a:t>
            </a:r>
            <a:r>
              <a:rPr sz="900" dirty="0">
                <a:latin typeface="Arial"/>
                <a:cs typeface="Arial"/>
              </a:rPr>
              <a:t>the pharmaceutical</a:t>
            </a:r>
            <a:r>
              <a:rPr sz="900" spc="-8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industry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49580" y="1479803"/>
            <a:ext cx="2280285" cy="518159"/>
          </a:xfrm>
          <a:custGeom>
            <a:avLst/>
            <a:gdLst/>
            <a:ahLst/>
            <a:cxnLst/>
            <a:rect l="l" t="t" r="r" b="b"/>
            <a:pathLst>
              <a:path w="2280285" h="518160">
                <a:moveTo>
                  <a:pt x="0" y="518160"/>
                </a:moveTo>
                <a:lnTo>
                  <a:pt x="2279904" y="518160"/>
                </a:lnTo>
                <a:lnTo>
                  <a:pt x="2279904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229055" y="1560702"/>
            <a:ext cx="1348740" cy="32766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sz="900" b="1" dirty="0">
                <a:latin typeface="Arial"/>
                <a:cs typeface="Arial"/>
              </a:rPr>
              <a:t>Mr. </a:t>
            </a:r>
            <a:r>
              <a:rPr sz="900" b="1" spc="-5" dirty="0">
                <a:latin typeface="Arial"/>
                <a:cs typeface="Arial"/>
              </a:rPr>
              <a:t>Rajeev</a:t>
            </a:r>
            <a:r>
              <a:rPr sz="900" b="1" spc="-7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Nannapaneni</a:t>
            </a:r>
            <a:endParaRPr sz="9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110"/>
              </a:spcBef>
            </a:pPr>
            <a:r>
              <a:rPr sz="900" i="1" dirty="0">
                <a:latin typeface="Arial"/>
                <a:cs typeface="Arial"/>
              </a:rPr>
              <a:t>Vice </a:t>
            </a:r>
            <a:r>
              <a:rPr sz="900" i="1" spc="-5" dirty="0">
                <a:latin typeface="Arial"/>
                <a:cs typeface="Arial"/>
              </a:rPr>
              <a:t>Chairman </a:t>
            </a:r>
            <a:r>
              <a:rPr sz="900" i="1" dirty="0">
                <a:latin typeface="Arial"/>
                <a:cs typeface="Arial"/>
              </a:rPr>
              <a:t>&amp;</a:t>
            </a:r>
            <a:r>
              <a:rPr sz="900" i="1" spc="-60" dirty="0">
                <a:latin typeface="Arial"/>
                <a:cs typeface="Arial"/>
              </a:rPr>
              <a:t> </a:t>
            </a:r>
            <a:r>
              <a:rPr sz="900" i="1" dirty="0">
                <a:latin typeface="Arial"/>
                <a:cs typeface="Arial"/>
              </a:rPr>
              <a:t>CEO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12063" y="1453896"/>
            <a:ext cx="577596" cy="609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7972" y="1479803"/>
            <a:ext cx="470916" cy="5029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814827" y="1479803"/>
            <a:ext cx="6882765" cy="502920"/>
          </a:xfrm>
          <a:prstGeom prst="rect">
            <a:avLst/>
          </a:prstGeom>
          <a:ln w="9144">
            <a:solidFill>
              <a:srgbClr val="BEBEBE"/>
            </a:solidFill>
          </a:ln>
        </p:spPr>
        <p:txBody>
          <a:bodyPr vert="horz" wrap="square" lIns="0" tIns="79375" rIns="0" bIns="0" rtlCol="0">
            <a:spAutoFit/>
          </a:bodyPr>
          <a:lstStyle/>
          <a:p>
            <a:pPr marL="229235" indent="-137160">
              <a:lnSpc>
                <a:spcPct val="100000"/>
              </a:lnSpc>
              <a:spcBef>
                <a:spcPts val="625"/>
              </a:spcBef>
              <a:buClr>
                <a:srgbClr val="9A9A9A"/>
              </a:buClr>
              <a:buSzPct val="61111"/>
              <a:buFont typeface="Wingdings"/>
              <a:buChar char=""/>
              <a:tabLst>
                <a:tab pos="229235" algn="l"/>
              </a:tabLst>
            </a:pPr>
            <a:r>
              <a:rPr sz="900" dirty="0">
                <a:latin typeface="Arial"/>
                <a:cs typeface="Arial"/>
              </a:rPr>
              <a:t>Holds bachelors degree in </a:t>
            </a:r>
            <a:r>
              <a:rPr sz="900" spc="-5" dirty="0">
                <a:latin typeface="Arial"/>
                <a:cs typeface="Arial"/>
              </a:rPr>
              <a:t>Quantitative </a:t>
            </a:r>
            <a:r>
              <a:rPr sz="900" dirty="0">
                <a:latin typeface="Arial"/>
                <a:cs typeface="Arial"/>
              </a:rPr>
              <a:t>Economics and History from </a:t>
            </a:r>
            <a:r>
              <a:rPr sz="900" spc="-5" dirty="0">
                <a:latin typeface="Arial"/>
                <a:cs typeface="Arial"/>
              </a:rPr>
              <a:t>Tufts University, </a:t>
            </a:r>
            <a:r>
              <a:rPr sz="900" dirty="0">
                <a:latin typeface="Arial"/>
                <a:cs typeface="Arial"/>
              </a:rPr>
              <a:t>Boston,</a:t>
            </a:r>
            <a:r>
              <a:rPr sz="900" spc="-18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USA</a:t>
            </a:r>
            <a:endParaRPr sz="900">
              <a:latin typeface="Arial"/>
              <a:cs typeface="Arial"/>
            </a:endParaRPr>
          </a:p>
          <a:p>
            <a:pPr marL="229235" indent="-137160">
              <a:lnSpc>
                <a:spcPct val="100000"/>
              </a:lnSpc>
              <a:spcBef>
                <a:spcPts val="509"/>
              </a:spcBef>
              <a:buClr>
                <a:srgbClr val="9A9A9A"/>
              </a:buClr>
              <a:buSzPct val="61111"/>
              <a:buFont typeface="Wingdings"/>
              <a:buChar char=""/>
              <a:tabLst>
                <a:tab pos="229235" algn="l"/>
              </a:tabLst>
            </a:pPr>
            <a:r>
              <a:rPr sz="900" spc="-5" dirty="0">
                <a:latin typeface="Arial"/>
                <a:cs typeface="Arial"/>
              </a:rPr>
              <a:t>Has 15 years </a:t>
            </a:r>
            <a:r>
              <a:rPr sz="900" dirty="0">
                <a:latin typeface="Arial"/>
                <a:cs typeface="Arial"/>
              </a:rPr>
              <a:t>of </a:t>
            </a:r>
            <a:r>
              <a:rPr sz="900" spc="-5" dirty="0">
                <a:latin typeface="Arial"/>
                <a:cs typeface="Arial"/>
              </a:rPr>
              <a:t>experience in </a:t>
            </a:r>
            <a:r>
              <a:rPr sz="900" dirty="0">
                <a:latin typeface="Arial"/>
                <a:cs typeface="Arial"/>
              </a:rPr>
              <a:t>the </a:t>
            </a:r>
            <a:r>
              <a:rPr sz="900" spc="-5" dirty="0">
                <a:latin typeface="Arial"/>
                <a:cs typeface="Arial"/>
              </a:rPr>
              <a:t>pharmaceutical</a:t>
            </a:r>
            <a:r>
              <a:rPr sz="900" spc="-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industry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70916" y="2644139"/>
            <a:ext cx="606552" cy="6019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6823" y="2670048"/>
            <a:ext cx="499871" cy="495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814827" y="2639567"/>
            <a:ext cx="6882765" cy="504825"/>
          </a:xfrm>
          <a:prstGeom prst="rect">
            <a:avLst/>
          </a:prstGeom>
          <a:ln w="9144">
            <a:solidFill>
              <a:srgbClr val="BEBEBE"/>
            </a:solidFill>
          </a:ln>
        </p:spPr>
        <p:txBody>
          <a:bodyPr vert="horz" wrap="square" lIns="0" tIns="80645" rIns="0" bIns="0" rtlCol="0">
            <a:spAutoFit/>
          </a:bodyPr>
          <a:lstStyle/>
          <a:p>
            <a:pPr marL="229235" indent="-137160">
              <a:lnSpc>
                <a:spcPct val="100000"/>
              </a:lnSpc>
              <a:spcBef>
                <a:spcPts val="635"/>
              </a:spcBef>
              <a:buClr>
                <a:srgbClr val="9A9A9A"/>
              </a:buClr>
              <a:buSzPct val="61111"/>
              <a:buFont typeface="Wingdings"/>
              <a:buChar char=""/>
              <a:tabLst>
                <a:tab pos="229235" algn="l"/>
              </a:tabLst>
            </a:pPr>
            <a:r>
              <a:rPr sz="900" dirty="0">
                <a:latin typeface="Arial"/>
                <a:cs typeface="Arial"/>
              </a:rPr>
              <a:t>Holds </a:t>
            </a:r>
            <a:r>
              <a:rPr sz="900" spc="-5" dirty="0">
                <a:latin typeface="Arial"/>
                <a:cs typeface="Arial"/>
              </a:rPr>
              <a:t>Masters degree in </a:t>
            </a:r>
            <a:r>
              <a:rPr sz="900" dirty="0">
                <a:latin typeface="Arial"/>
                <a:cs typeface="Arial"/>
              </a:rPr>
              <a:t>Science </a:t>
            </a:r>
            <a:r>
              <a:rPr sz="900" spc="-5" dirty="0">
                <a:latin typeface="Arial"/>
                <a:cs typeface="Arial"/>
              </a:rPr>
              <a:t>(Applied </a:t>
            </a:r>
            <a:r>
              <a:rPr sz="900" dirty="0">
                <a:latin typeface="Arial"/>
                <a:cs typeface="Arial"/>
              </a:rPr>
              <a:t>Chemistry) &amp; Ph.D </a:t>
            </a:r>
            <a:r>
              <a:rPr sz="900" spc="-5" dirty="0">
                <a:latin typeface="Arial"/>
                <a:cs typeface="Arial"/>
              </a:rPr>
              <a:t>in </a:t>
            </a:r>
            <a:r>
              <a:rPr sz="900" dirty="0">
                <a:latin typeface="Arial"/>
                <a:cs typeface="Arial"/>
              </a:rPr>
              <a:t>Chemistry from </a:t>
            </a:r>
            <a:r>
              <a:rPr sz="900" spc="-5" dirty="0">
                <a:latin typeface="Arial"/>
                <a:cs typeface="Arial"/>
              </a:rPr>
              <a:t>JNTU,</a:t>
            </a:r>
            <a:r>
              <a:rPr sz="900" spc="-9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Hyderabad</a:t>
            </a:r>
            <a:endParaRPr sz="900">
              <a:latin typeface="Arial"/>
              <a:cs typeface="Arial"/>
            </a:endParaRPr>
          </a:p>
          <a:p>
            <a:pPr marL="229235" indent="-137160">
              <a:lnSpc>
                <a:spcPct val="100000"/>
              </a:lnSpc>
              <a:spcBef>
                <a:spcPts val="505"/>
              </a:spcBef>
              <a:buClr>
                <a:srgbClr val="9A9A9A"/>
              </a:buClr>
              <a:buSzPct val="61111"/>
              <a:buFont typeface="Wingdings"/>
              <a:buChar char=""/>
              <a:tabLst>
                <a:tab pos="229235" algn="l"/>
              </a:tabLst>
            </a:pPr>
            <a:r>
              <a:rPr sz="900" spc="-5" dirty="0">
                <a:latin typeface="Arial"/>
                <a:cs typeface="Arial"/>
              </a:rPr>
              <a:t>Over 4 </a:t>
            </a:r>
            <a:r>
              <a:rPr sz="900" dirty="0">
                <a:latin typeface="Arial"/>
                <a:cs typeface="Arial"/>
              </a:rPr>
              <a:t>decades of </a:t>
            </a:r>
            <a:r>
              <a:rPr sz="900" spc="-5" dirty="0">
                <a:latin typeface="Arial"/>
                <a:cs typeface="Arial"/>
              </a:rPr>
              <a:t>experience in </a:t>
            </a:r>
            <a:r>
              <a:rPr sz="900" dirty="0">
                <a:latin typeface="Arial"/>
                <a:cs typeface="Arial"/>
              </a:rPr>
              <a:t>the pharmaceutical industry </a:t>
            </a:r>
            <a:r>
              <a:rPr sz="900" spc="-5" dirty="0">
                <a:latin typeface="Arial"/>
                <a:cs typeface="Arial"/>
              </a:rPr>
              <a:t>and has been working with </a:t>
            </a:r>
            <a:r>
              <a:rPr sz="900" dirty="0">
                <a:latin typeface="Arial"/>
                <a:cs typeface="Arial"/>
              </a:rPr>
              <a:t>Natco for </a:t>
            </a:r>
            <a:r>
              <a:rPr sz="900" spc="-5" dirty="0">
                <a:latin typeface="Arial"/>
                <a:cs typeface="Arial"/>
              </a:rPr>
              <a:t>over 23</a:t>
            </a:r>
            <a:r>
              <a:rPr sz="900" spc="-7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years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49580" y="2058923"/>
            <a:ext cx="2280285" cy="506095"/>
          </a:xfrm>
          <a:custGeom>
            <a:avLst/>
            <a:gdLst/>
            <a:ahLst/>
            <a:cxnLst/>
            <a:rect l="l" t="t" r="r" b="b"/>
            <a:pathLst>
              <a:path w="2280285" h="506094">
                <a:moveTo>
                  <a:pt x="0" y="505967"/>
                </a:moveTo>
                <a:lnTo>
                  <a:pt x="2279904" y="505967"/>
                </a:lnTo>
                <a:lnTo>
                  <a:pt x="2279904" y="0"/>
                </a:lnTo>
                <a:lnTo>
                  <a:pt x="0" y="0"/>
                </a:lnTo>
                <a:lnTo>
                  <a:pt x="0" y="505967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157427" y="2058416"/>
            <a:ext cx="1494790" cy="478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70" algn="ctr">
              <a:lnSpc>
                <a:spcPct val="110000"/>
              </a:lnSpc>
              <a:spcBef>
                <a:spcPts val="100"/>
              </a:spcBef>
            </a:pPr>
            <a:r>
              <a:rPr sz="900" b="1" dirty="0">
                <a:latin typeface="Arial"/>
                <a:cs typeface="Arial"/>
              </a:rPr>
              <a:t>Mr. P.S.R.K </a:t>
            </a:r>
            <a:r>
              <a:rPr sz="900" b="1" spc="-5" dirty="0">
                <a:latin typeface="Arial"/>
                <a:cs typeface="Arial"/>
              </a:rPr>
              <a:t>Prasad  </a:t>
            </a:r>
            <a:r>
              <a:rPr sz="900" i="1" dirty="0">
                <a:latin typeface="Arial"/>
                <a:cs typeface="Arial"/>
              </a:rPr>
              <a:t>Executive Vice President  (Corp. </a:t>
            </a:r>
            <a:r>
              <a:rPr sz="900" i="1" spc="-5" dirty="0">
                <a:latin typeface="Arial"/>
                <a:cs typeface="Arial"/>
              </a:rPr>
              <a:t>Engineering</a:t>
            </a:r>
            <a:r>
              <a:rPr sz="900" i="1" spc="-75" dirty="0">
                <a:latin typeface="Arial"/>
                <a:cs typeface="Arial"/>
              </a:rPr>
              <a:t> </a:t>
            </a:r>
            <a:r>
              <a:rPr sz="900" i="1" dirty="0">
                <a:latin typeface="Arial"/>
                <a:cs typeface="Arial"/>
              </a:rPr>
              <a:t>Services)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819400" y="2063495"/>
            <a:ext cx="6882765" cy="504825"/>
          </a:xfrm>
          <a:prstGeom prst="rect">
            <a:avLst/>
          </a:prstGeom>
          <a:ln w="9144">
            <a:solidFill>
              <a:srgbClr val="BEBEBE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228600" indent="-137160">
              <a:lnSpc>
                <a:spcPct val="100000"/>
              </a:lnSpc>
              <a:spcBef>
                <a:spcPts val="100"/>
              </a:spcBef>
              <a:buClr>
                <a:srgbClr val="9A9A9A"/>
              </a:buClr>
              <a:buSzPct val="61111"/>
              <a:buFont typeface="Wingdings"/>
              <a:buChar char=""/>
              <a:tabLst>
                <a:tab pos="229235" algn="l"/>
              </a:tabLst>
            </a:pPr>
            <a:r>
              <a:rPr sz="900" spc="-5" dirty="0">
                <a:latin typeface="Arial"/>
                <a:cs typeface="Arial"/>
              </a:rPr>
              <a:t>Holds </a:t>
            </a:r>
            <a:r>
              <a:rPr sz="900" dirty="0">
                <a:latin typeface="Arial"/>
                <a:cs typeface="Arial"/>
              </a:rPr>
              <a:t>B.E. </a:t>
            </a:r>
            <a:r>
              <a:rPr sz="900" spc="-5" dirty="0">
                <a:latin typeface="Arial"/>
                <a:cs typeface="Arial"/>
              </a:rPr>
              <a:t>Mech. </a:t>
            </a:r>
            <a:r>
              <a:rPr sz="900" dirty="0">
                <a:latin typeface="Arial"/>
                <a:cs typeface="Arial"/>
              </a:rPr>
              <a:t>Engg. from </a:t>
            </a:r>
            <a:r>
              <a:rPr sz="900" spc="-5" dirty="0">
                <a:latin typeface="Arial"/>
                <a:cs typeface="Arial"/>
              </a:rPr>
              <a:t>Andhra University,</a:t>
            </a:r>
            <a:r>
              <a:rPr sz="900" spc="-4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Visakhapatnam</a:t>
            </a:r>
            <a:endParaRPr sz="900">
              <a:latin typeface="Arial"/>
              <a:cs typeface="Arial"/>
            </a:endParaRPr>
          </a:p>
          <a:p>
            <a:pPr marL="228600" marR="208915" indent="-137160">
              <a:lnSpc>
                <a:spcPct val="100000"/>
              </a:lnSpc>
              <a:spcBef>
                <a:spcPts val="505"/>
              </a:spcBef>
              <a:buClr>
                <a:srgbClr val="9A9A9A"/>
              </a:buClr>
              <a:buSzPct val="61111"/>
              <a:buFont typeface="Wingdings"/>
              <a:buChar char=""/>
              <a:tabLst>
                <a:tab pos="229235" algn="l"/>
              </a:tabLst>
            </a:pPr>
            <a:r>
              <a:rPr sz="900" dirty="0">
                <a:latin typeface="Arial"/>
                <a:cs typeface="Arial"/>
              </a:rPr>
              <a:t>Responsible for looking after </a:t>
            </a:r>
            <a:r>
              <a:rPr sz="900" spc="-5" dirty="0">
                <a:latin typeface="Arial"/>
                <a:cs typeface="Arial"/>
              </a:rPr>
              <a:t>the general administration, engineering, regulatory, training, environmental </a:t>
            </a:r>
            <a:r>
              <a:rPr sz="900" dirty="0">
                <a:latin typeface="Arial"/>
                <a:cs typeface="Arial"/>
              </a:rPr>
              <a:t>matters, safety, </a:t>
            </a:r>
            <a:r>
              <a:rPr sz="900" spc="10" dirty="0">
                <a:latin typeface="Arial"/>
                <a:cs typeface="Arial"/>
              </a:rPr>
              <a:t>health,  </a:t>
            </a:r>
            <a:r>
              <a:rPr sz="900" dirty="0">
                <a:latin typeface="Arial"/>
                <a:cs typeface="Arial"/>
              </a:rPr>
              <a:t>production </a:t>
            </a:r>
            <a:r>
              <a:rPr sz="900" spc="-5" dirty="0">
                <a:latin typeface="Arial"/>
                <a:cs typeface="Arial"/>
              </a:rPr>
              <a:t>and maintenance </a:t>
            </a:r>
            <a:r>
              <a:rPr sz="900" dirty="0">
                <a:latin typeface="Arial"/>
                <a:cs typeface="Arial"/>
              </a:rPr>
              <a:t>activities of the</a:t>
            </a:r>
            <a:r>
              <a:rPr sz="900" spc="-1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Company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13587" y="2048255"/>
            <a:ext cx="576072" cy="609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9495" y="2074164"/>
            <a:ext cx="469392" cy="5029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49580" y="5736335"/>
            <a:ext cx="2318385" cy="619125"/>
          </a:xfrm>
          <a:prstGeom prst="rect">
            <a:avLst/>
          </a:prstGeom>
          <a:ln w="9144">
            <a:solidFill>
              <a:srgbClr val="BEBEBE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 marL="730885" marR="95250" indent="165735">
              <a:lnSpc>
                <a:spcPts val="1190"/>
              </a:lnSpc>
              <a:spcBef>
                <a:spcPts val="5"/>
              </a:spcBef>
            </a:pPr>
            <a:r>
              <a:rPr sz="900" b="1" dirty="0">
                <a:latin typeface="Arial"/>
                <a:cs typeface="Arial"/>
              </a:rPr>
              <a:t>Mr. Rajesh </a:t>
            </a:r>
            <a:r>
              <a:rPr sz="900" b="1" spc="-10" dirty="0">
                <a:latin typeface="Arial"/>
                <a:cs typeface="Arial"/>
              </a:rPr>
              <a:t>Chebiyam  </a:t>
            </a:r>
            <a:r>
              <a:rPr sz="900" i="1" dirty="0">
                <a:latin typeface="Arial"/>
                <a:cs typeface="Arial"/>
              </a:rPr>
              <a:t>Vice President -</a:t>
            </a:r>
            <a:r>
              <a:rPr sz="900" i="1" spc="-114" dirty="0">
                <a:latin typeface="Arial"/>
                <a:cs typeface="Arial"/>
              </a:rPr>
              <a:t> </a:t>
            </a:r>
            <a:r>
              <a:rPr sz="900" i="1" dirty="0">
                <a:latin typeface="Arial"/>
                <a:cs typeface="Arial"/>
              </a:rPr>
              <a:t>Acquisitions,  Institutional Investor </a:t>
            </a:r>
            <a:r>
              <a:rPr sz="900" i="1" spc="-10" dirty="0">
                <a:latin typeface="Arial"/>
                <a:cs typeface="Arial"/>
              </a:rPr>
              <a:t>Mgmt. </a:t>
            </a:r>
            <a:r>
              <a:rPr sz="900" i="1" dirty="0">
                <a:latin typeface="Arial"/>
                <a:cs typeface="Arial"/>
              </a:rPr>
              <a:t>&amp;  </a:t>
            </a:r>
            <a:r>
              <a:rPr sz="900" i="1" spc="-5" dirty="0">
                <a:latin typeface="Arial"/>
                <a:cs typeface="Arial"/>
              </a:rPr>
              <a:t>Corporate</a:t>
            </a:r>
            <a:r>
              <a:rPr sz="900" i="1" spc="-15" dirty="0">
                <a:latin typeface="Arial"/>
                <a:cs typeface="Arial"/>
              </a:rPr>
              <a:t> </a:t>
            </a:r>
            <a:r>
              <a:rPr sz="900" i="1" spc="-5" dirty="0">
                <a:latin typeface="Arial"/>
                <a:cs typeface="Arial"/>
              </a:rPr>
              <a:t>Communications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49580" y="3896867"/>
            <a:ext cx="2289175" cy="487680"/>
          </a:xfrm>
          <a:custGeom>
            <a:avLst/>
            <a:gdLst/>
            <a:ahLst/>
            <a:cxnLst/>
            <a:rect l="l" t="t" r="r" b="b"/>
            <a:pathLst>
              <a:path w="2289175" h="487679">
                <a:moveTo>
                  <a:pt x="0" y="487679"/>
                </a:moveTo>
                <a:lnTo>
                  <a:pt x="2289048" y="487679"/>
                </a:lnTo>
                <a:lnTo>
                  <a:pt x="2289048" y="0"/>
                </a:lnTo>
                <a:lnTo>
                  <a:pt x="0" y="0"/>
                </a:lnTo>
                <a:lnTo>
                  <a:pt x="0" y="487679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308608" y="3962526"/>
            <a:ext cx="1200785" cy="32766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sz="900" b="1" dirty="0">
                <a:latin typeface="Arial"/>
                <a:cs typeface="Arial"/>
              </a:rPr>
              <a:t>Mr. </a:t>
            </a:r>
            <a:r>
              <a:rPr sz="900" b="1" spc="-5" dirty="0">
                <a:latin typeface="Arial"/>
                <a:cs typeface="Arial"/>
              </a:rPr>
              <a:t>S.V.V.N.Appa</a:t>
            </a:r>
            <a:r>
              <a:rPr sz="900" b="1" spc="-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Rao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900" i="1" dirty="0">
                <a:latin typeface="Arial"/>
                <a:cs typeface="Arial"/>
              </a:rPr>
              <a:t>CFO</a:t>
            </a:r>
            <a:endParaRPr sz="9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825495" y="3896867"/>
            <a:ext cx="6880859" cy="502920"/>
          </a:xfrm>
          <a:prstGeom prst="rect">
            <a:avLst/>
          </a:prstGeom>
          <a:ln w="9144">
            <a:solidFill>
              <a:srgbClr val="BEBEBE"/>
            </a:solidFill>
          </a:ln>
        </p:spPr>
        <p:txBody>
          <a:bodyPr vert="horz" wrap="square" lIns="0" tIns="80010" rIns="0" bIns="0" rtlCol="0">
            <a:spAutoFit/>
          </a:bodyPr>
          <a:lstStyle/>
          <a:p>
            <a:pPr marL="228600" indent="-137160">
              <a:lnSpc>
                <a:spcPct val="100000"/>
              </a:lnSpc>
              <a:spcBef>
                <a:spcPts val="630"/>
              </a:spcBef>
              <a:buClr>
                <a:srgbClr val="9A9A9A"/>
              </a:buClr>
              <a:buSzPct val="61111"/>
              <a:buFont typeface="Wingdings"/>
              <a:buChar char=""/>
              <a:tabLst>
                <a:tab pos="229235" algn="l"/>
              </a:tabLst>
            </a:pPr>
            <a:r>
              <a:rPr sz="900" spc="-5" dirty="0">
                <a:latin typeface="Arial"/>
                <a:cs typeface="Arial"/>
              </a:rPr>
              <a:t>Over 27 years </a:t>
            </a:r>
            <a:r>
              <a:rPr sz="900" dirty="0">
                <a:latin typeface="Arial"/>
                <a:cs typeface="Arial"/>
              </a:rPr>
              <a:t>of </a:t>
            </a:r>
            <a:r>
              <a:rPr sz="900" spc="-5" dirty="0">
                <a:latin typeface="Arial"/>
                <a:cs typeface="Arial"/>
              </a:rPr>
              <a:t>experience </a:t>
            </a:r>
            <a:r>
              <a:rPr sz="900" dirty="0">
                <a:latin typeface="Arial"/>
                <a:cs typeface="Arial"/>
              </a:rPr>
              <a:t>including </a:t>
            </a:r>
            <a:r>
              <a:rPr sz="900" spc="-5" dirty="0">
                <a:latin typeface="Arial"/>
                <a:cs typeface="Arial"/>
              </a:rPr>
              <a:t>22 years within </a:t>
            </a:r>
            <a:r>
              <a:rPr sz="900" dirty="0">
                <a:latin typeface="Arial"/>
                <a:cs typeface="Arial"/>
              </a:rPr>
              <a:t>the Company </a:t>
            </a:r>
            <a:r>
              <a:rPr sz="900" spc="-5" dirty="0">
                <a:latin typeface="Arial"/>
                <a:cs typeface="Arial"/>
              </a:rPr>
              <a:t>covering areas </a:t>
            </a:r>
            <a:r>
              <a:rPr sz="900" dirty="0">
                <a:latin typeface="Arial"/>
                <a:cs typeface="Arial"/>
              </a:rPr>
              <a:t>of accounting, financial controller,</a:t>
            </a:r>
            <a:r>
              <a:rPr sz="900" spc="-1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treasury</a:t>
            </a:r>
          </a:p>
          <a:p>
            <a:pPr marL="228600" indent="-137160">
              <a:lnSpc>
                <a:spcPct val="100000"/>
              </a:lnSpc>
              <a:spcBef>
                <a:spcPts val="505"/>
              </a:spcBef>
              <a:buClr>
                <a:srgbClr val="9A9A9A"/>
              </a:buClr>
              <a:buSzPct val="61111"/>
              <a:buFont typeface="Wingdings"/>
              <a:buChar char=""/>
              <a:tabLst>
                <a:tab pos="229235" algn="l"/>
              </a:tabLst>
            </a:pPr>
            <a:r>
              <a:rPr sz="900" dirty="0">
                <a:latin typeface="Arial"/>
                <a:cs typeface="Arial"/>
              </a:rPr>
              <a:t>Responsible for finance </a:t>
            </a:r>
            <a:r>
              <a:rPr sz="900" spc="-5" dirty="0">
                <a:latin typeface="Arial"/>
                <a:cs typeface="Arial"/>
              </a:rPr>
              <a:t>and </a:t>
            </a:r>
            <a:r>
              <a:rPr sz="900" dirty="0">
                <a:latin typeface="Arial"/>
                <a:cs typeface="Arial"/>
              </a:rPr>
              <a:t>treasury functions at the</a:t>
            </a:r>
            <a:r>
              <a:rPr sz="900" spc="-1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Company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843783" y="5736335"/>
            <a:ext cx="6882765" cy="619125"/>
          </a:xfrm>
          <a:prstGeom prst="rect">
            <a:avLst/>
          </a:prstGeom>
          <a:ln w="9144">
            <a:solidFill>
              <a:srgbClr val="BEBEBE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900">
              <a:latin typeface="Times New Roman"/>
              <a:cs typeface="Times New Roman"/>
            </a:endParaRPr>
          </a:p>
          <a:p>
            <a:pPr marL="229870" indent="-137160">
              <a:lnSpc>
                <a:spcPct val="100000"/>
              </a:lnSpc>
              <a:buClr>
                <a:srgbClr val="9A9A9A"/>
              </a:buClr>
              <a:buSzPct val="61111"/>
              <a:buFont typeface="Wingdings"/>
              <a:buChar char=""/>
              <a:tabLst>
                <a:tab pos="229870" algn="l"/>
              </a:tabLst>
            </a:pPr>
            <a:r>
              <a:rPr sz="900" dirty="0">
                <a:latin typeface="Arial"/>
                <a:cs typeface="Arial"/>
              </a:rPr>
              <a:t>Holds </a:t>
            </a:r>
            <a:r>
              <a:rPr sz="900" spc="-10" dirty="0">
                <a:latin typeface="Arial"/>
                <a:cs typeface="Arial"/>
              </a:rPr>
              <a:t>MBA </a:t>
            </a:r>
            <a:r>
              <a:rPr sz="900" dirty="0">
                <a:latin typeface="Arial"/>
                <a:cs typeface="Arial"/>
              </a:rPr>
              <a:t>from Babson College (USA) </a:t>
            </a:r>
            <a:r>
              <a:rPr sz="900" spc="-5" dirty="0">
                <a:latin typeface="Arial"/>
                <a:cs typeface="Arial"/>
              </a:rPr>
              <a:t>and Masters degree in </a:t>
            </a:r>
            <a:r>
              <a:rPr sz="900" dirty="0">
                <a:latin typeface="Arial"/>
                <a:cs typeface="Arial"/>
              </a:rPr>
              <a:t>Chemical </a:t>
            </a:r>
            <a:r>
              <a:rPr sz="900" spc="-5" dirty="0">
                <a:latin typeface="Arial"/>
                <a:cs typeface="Arial"/>
              </a:rPr>
              <a:t>Engineering </a:t>
            </a:r>
            <a:r>
              <a:rPr sz="900" dirty="0">
                <a:latin typeface="Arial"/>
                <a:cs typeface="Arial"/>
              </a:rPr>
              <a:t>from </a:t>
            </a:r>
            <a:r>
              <a:rPr sz="900" spc="-5" dirty="0">
                <a:latin typeface="Arial"/>
                <a:cs typeface="Arial"/>
              </a:rPr>
              <a:t>University </a:t>
            </a:r>
            <a:r>
              <a:rPr sz="900" dirty="0">
                <a:latin typeface="Arial"/>
                <a:cs typeface="Arial"/>
              </a:rPr>
              <a:t>of </a:t>
            </a:r>
            <a:r>
              <a:rPr sz="900" spc="-5" dirty="0">
                <a:latin typeface="Arial"/>
                <a:cs typeface="Arial"/>
              </a:rPr>
              <a:t>Rhode</a:t>
            </a:r>
            <a:r>
              <a:rPr sz="900" spc="-10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Island</a:t>
            </a:r>
            <a:endParaRPr sz="900">
              <a:latin typeface="Arial"/>
              <a:cs typeface="Arial"/>
            </a:endParaRPr>
          </a:p>
          <a:p>
            <a:pPr marL="229870" indent="-137160">
              <a:lnSpc>
                <a:spcPct val="100000"/>
              </a:lnSpc>
              <a:spcBef>
                <a:spcPts val="505"/>
              </a:spcBef>
              <a:buClr>
                <a:srgbClr val="9A9A9A"/>
              </a:buClr>
              <a:buSzPct val="61111"/>
              <a:buFont typeface="Wingdings"/>
              <a:buChar char=""/>
              <a:tabLst>
                <a:tab pos="229870" algn="l"/>
              </a:tabLst>
            </a:pPr>
            <a:r>
              <a:rPr sz="900" spc="-5" dirty="0">
                <a:latin typeface="Arial"/>
                <a:cs typeface="Arial"/>
              </a:rPr>
              <a:t>20+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years </a:t>
            </a:r>
            <a:r>
              <a:rPr sz="900" dirty="0">
                <a:latin typeface="Arial"/>
                <a:cs typeface="Arial"/>
              </a:rPr>
              <a:t>of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experience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across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supply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chain,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operations,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business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development,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sales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and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strategy</a:t>
            </a:r>
            <a:endParaRPr sz="9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22731" y="3870959"/>
            <a:ext cx="562356" cy="6096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48640" y="3896867"/>
            <a:ext cx="455676" cy="5029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16636" y="5768340"/>
            <a:ext cx="560832" cy="6096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42544" y="5799823"/>
            <a:ext cx="454151" cy="49734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49580" y="4475988"/>
            <a:ext cx="2289175" cy="570230"/>
          </a:xfrm>
          <a:custGeom>
            <a:avLst/>
            <a:gdLst/>
            <a:ahLst/>
            <a:cxnLst/>
            <a:rect l="l" t="t" r="r" b="b"/>
            <a:pathLst>
              <a:path w="2289175" h="570229">
                <a:moveTo>
                  <a:pt x="0" y="569976"/>
                </a:moveTo>
                <a:lnTo>
                  <a:pt x="2289048" y="569976"/>
                </a:lnTo>
                <a:lnTo>
                  <a:pt x="2289048" y="0"/>
                </a:lnTo>
                <a:lnTo>
                  <a:pt x="0" y="0"/>
                </a:lnTo>
                <a:lnTo>
                  <a:pt x="0" y="569976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229360" y="4508119"/>
            <a:ext cx="1359535" cy="478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2540" algn="ctr">
              <a:lnSpc>
                <a:spcPct val="11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Dr. </a:t>
            </a:r>
            <a:r>
              <a:rPr sz="900" b="1" dirty="0">
                <a:latin typeface="Arial"/>
                <a:cs typeface="Arial"/>
              </a:rPr>
              <a:t>Pulla Reddy </a:t>
            </a:r>
            <a:r>
              <a:rPr sz="900" b="1" spc="-5" dirty="0">
                <a:latin typeface="Arial"/>
                <a:cs typeface="Arial"/>
              </a:rPr>
              <a:t>M  </a:t>
            </a:r>
            <a:r>
              <a:rPr sz="900" i="1" dirty="0">
                <a:latin typeface="Arial"/>
                <a:cs typeface="Arial"/>
              </a:rPr>
              <a:t>Executive Vice President</a:t>
            </a:r>
            <a:r>
              <a:rPr sz="900" i="1" spc="-135" dirty="0">
                <a:latin typeface="Arial"/>
                <a:cs typeface="Arial"/>
              </a:rPr>
              <a:t> </a:t>
            </a:r>
            <a:r>
              <a:rPr sz="900" i="1" dirty="0">
                <a:latin typeface="Arial"/>
                <a:cs typeface="Arial"/>
              </a:rPr>
              <a:t>-  </a:t>
            </a:r>
            <a:r>
              <a:rPr sz="900" i="1" spc="-5" dirty="0">
                <a:latin typeface="Arial"/>
                <a:cs typeface="Arial"/>
              </a:rPr>
              <a:t>R&amp;D</a:t>
            </a:r>
            <a:endParaRPr sz="9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825495" y="4475988"/>
            <a:ext cx="6896100" cy="609600"/>
          </a:xfrm>
          <a:prstGeom prst="rect">
            <a:avLst/>
          </a:prstGeom>
          <a:ln w="9144">
            <a:solidFill>
              <a:srgbClr val="BEBEB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28600" indent="-137160">
              <a:lnSpc>
                <a:spcPts val="1055"/>
              </a:lnSpc>
              <a:buClr>
                <a:srgbClr val="9A9A9A"/>
              </a:buClr>
              <a:buSzPct val="61111"/>
              <a:buFont typeface="Wingdings"/>
              <a:buChar char=""/>
              <a:tabLst>
                <a:tab pos="229235" algn="l"/>
              </a:tabLst>
            </a:pPr>
            <a:r>
              <a:rPr sz="900" dirty="0">
                <a:latin typeface="Arial"/>
                <a:cs typeface="Arial"/>
              </a:rPr>
              <a:t>Holds </a:t>
            </a:r>
            <a:r>
              <a:rPr sz="900" spc="-5" dirty="0">
                <a:latin typeface="Arial"/>
                <a:cs typeface="Arial"/>
              </a:rPr>
              <a:t>Masters </a:t>
            </a:r>
            <a:r>
              <a:rPr sz="900" dirty="0">
                <a:latin typeface="Arial"/>
                <a:cs typeface="Arial"/>
              </a:rPr>
              <a:t>in Science (Chemistry) </a:t>
            </a:r>
            <a:r>
              <a:rPr sz="900" spc="-5" dirty="0">
                <a:latin typeface="Arial"/>
                <a:cs typeface="Arial"/>
              </a:rPr>
              <a:t>and </a:t>
            </a:r>
            <a:r>
              <a:rPr sz="900" dirty="0">
                <a:latin typeface="Arial"/>
                <a:cs typeface="Arial"/>
              </a:rPr>
              <a:t>Ph.D </a:t>
            </a:r>
            <a:r>
              <a:rPr sz="900" spc="-5" dirty="0">
                <a:latin typeface="Arial"/>
                <a:cs typeface="Arial"/>
              </a:rPr>
              <a:t>in </a:t>
            </a:r>
            <a:r>
              <a:rPr sz="900" dirty="0">
                <a:latin typeface="Arial"/>
                <a:cs typeface="Arial"/>
              </a:rPr>
              <a:t>Chemistry, </a:t>
            </a:r>
            <a:r>
              <a:rPr sz="900" spc="-5" dirty="0">
                <a:latin typeface="Arial"/>
                <a:cs typeface="Arial"/>
              </a:rPr>
              <a:t>both </a:t>
            </a:r>
            <a:r>
              <a:rPr sz="900" dirty="0">
                <a:latin typeface="Arial"/>
                <a:cs typeface="Arial"/>
              </a:rPr>
              <a:t>from </a:t>
            </a:r>
            <a:r>
              <a:rPr sz="900" spc="-5" dirty="0">
                <a:latin typeface="Arial"/>
                <a:cs typeface="Arial"/>
              </a:rPr>
              <a:t>University </a:t>
            </a:r>
            <a:r>
              <a:rPr sz="900" dirty="0">
                <a:latin typeface="Arial"/>
                <a:cs typeface="Arial"/>
              </a:rPr>
              <a:t>of </a:t>
            </a:r>
            <a:r>
              <a:rPr sz="900" spc="-5" dirty="0">
                <a:latin typeface="Arial"/>
                <a:cs typeface="Arial"/>
              </a:rPr>
              <a:t>Hyderabad. Did </a:t>
            </a:r>
            <a:r>
              <a:rPr sz="900" dirty="0">
                <a:latin typeface="Arial"/>
                <a:cs typeface="Arial"/>
              </a:rPr>
              <a:t>postdoctoral research</a:t>
            </a:r>
            <a:r>
              <a:rPr sz="900" spc="-1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for</a:t>
            </a:r>
            <a:endParaRPr sz="900">
              <a:latin typeface="Arial"/>
              <a:cs typeface="Arial"/>
            </a:endParaRPr>
          </a:p>
          <a:p>
            <a:pPr marL="228600">
              <a:lnSpc>
                <a:spcPct val="100000"/>
              </a:lnSpc>
            </a:pPr>
            <a:r>
              <a:rPr sz="900" dirty="0">
                <a:latin typeface="Arial"/>
                <a:cs typeface="Arial"/>
              </a:rPr>
              <a:t>2.5 </a:t>
            </a:r>
            <a:r>
              <a:rPr sz="900" spc="-5" dirty="0">
                <a:latin typeface="Arial"/>
                <a:cs typeface="Arial"/>
              </a:rPr>
              <a:t>years </a:t>
            </a:r>
            <a:r>
              <a:rPr sz="900" dirty="0">
                <a:latin typeface="Arial"/>
                <a:cs typeface="Arial"/>
              </a:rPr>
              <a:t>at </a:t>
            </a:r>
            <a:r>
              <a:rPr sz="900" spc="-5" dirty="0">
                <a:latin typeface="Arial"/>
                <a:cs typeface="Arial"/>
              </a:rPr>
              <a:t>University </a:t>
            </a:r>
            <a:r>
              <a:rPr sz="900" dirty="0">
                <a:latin typeface="Arial"/>
                <a:cs typeface="Arial"/>
              </a:rPr>
              <a:t>of Zurich,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Switzerland</a:t>
            </a:r>
            <a:endParaRPr sz="900">
              <a:latin typeface="Arial"/>
              <a:cs typeface="Arial"/>
            </a:endParaRPr>
          </a:p>
          <a:p>
            <a:pPr marL="228600" marR="778510" indent="-137160">
              <a:lnSpc>
                <a:spcPct val="100000"/>
              </a:lnSpc>
              <a:spcBef>
                <a:spcPts val="500"/>
              </a:spcBef>
              <a:buClr>
                <a:srgbClr val="9A9A9A"/>
              </a:buClr>
              <a:buSzPct val="61111"/>
              <a:buFont typeface="Wingdings"/>
              <a:buChar char=""/>
              <a:tabLst>
                <a:tab pos="229235" algn="l"/>
              </a:tabLst>
            </a:pPr>
            <a:r>
              <a:rPr sz="900" spc="-5" dirty="0">
                <a:latin typeface="Arial"/>
                <a:cs typeface="Arial"/>
              </a:rPr>
              <a:t>24 years experience </a:t>
            </a:r>
            <a:r>
              <a:rPr sz="900" dirty="0">
                <a:latin typeface="Arial"/>
                <a:cs typeface="Arial"/>
              </a:rPr>
              <a:t>at Natco </a:t>
            </a:r>
            <a:r>
              <a:rPr sz="900" spc="-5" dirty="0">
                <a:latin typeface="Arial"/>
                <a:cs typeface="Arial"/>
              </a:rPr>
              <a:t>with </a:t>
            </a:r>
            <a:r>
              <a:rPr sz="900" dirty="0">
                <a:latin typeface="Arial"/>
                <a:cs typeface="Arial"/>
              </a:rPr>
              <a:t>key </a:t>
            </a:r>
            <a:r>
              <a:rPr sz="900" spc="-5" dirty="0">
                <a:latin typeface="Arial"/>
                <a:cs typeface="Arial"/>
              </a:rPr>
              <a:t>role in developing novel </a:t>
            </a:r>
            <a:r>
              <a:rPr sz="900" dirty="0">
                <a:latin typeface="Arial"/>
                <a:cs typeface="Arial"/>
              </a:rPr>
              <a:t>commercially </a:t>
            </a:r>
            <a:r>
              <a:rPr sz="900" spc="-5" dirty="0">
                <a:latin typeface="Arial"/>
                <a:cs typeface="Arial"/>
              </a:rPr>
              <a:t>viable </a:t>
            </a:r>
            <a:r>
              <a:rPr sz="900" dirty="0">
                <a:latin typeface="Arial"/>
                <a:cs typeface="Arial"/>
              </a:rPr>
              <a:t>processes for </a:t>
            </a:r>
            <a:r>
              <a:rPr sz="900" spc="-5" dirty="0">
                <a:latin typeface="Arial"/>
                <a:cs typeface="Arial"/>
              </a:rPr>
              <a:t>over 100 </a:t>
            </a:r>
            <a:r>
              <a:rPr sz="900" dirty="0">
                <a:latin typeface="Arial"/>
                <a:cs typeface="Arial"/>
              </a:rPr>
              <a:t>APIs </a:t>
            </a:r>
            <a:r>
              <a:rPr sz="900" spc="-5" dirty="0">
                <a:latin typeface="Arial"/>
                <a:cs typeface="Arial"/>
              </a:rPr>
              <a:t>and  intermediates</a:t>
            </a:r>
            <a:endParaRPr sz="9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05968" y="4469891"/>
            <a:ext cx="579119" cy="6568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31876" y="4495800"/>
            <a:ext cx="472440" cy="55016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2839211" y="5175503"/>
            <a:ext cx="6880859" cy="502920"/>
          </a:xfrm>
          <a:prstGeom prst="rect">
            <a:avLst/>
          </a:prstGeom>
          <a:ln w="9144">
            <a:solidFill>
              <a:srgbClr val="BEBEBE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227965" indent="-137160">
              <a:lnSpc>
                <a:spcPct val="100000"/>
              </a:lnSpc>
              <a:spcBef>
                <a:spcPts val="90"/>
              </a:spcBef>
              <a:buClr>
                <a:srgbClr val="9A9A9A"/>
              </a:buClr>
              <a:buSzPct val="61111"/>
              <a:buFont typeface="Wingdings"/>
              <a:buChar char=""/>
              <a:tabLst>
                <a:tab pos="228600" algn="l"/>
              </a:tabLst>
            </a:pPr>
            <a:r>
              <a:rPr sz="900" dirty="0">
                <a:latin typeface="Arial"/>
                <a:cs typeface="Arial"/>
              </a:rPr>
              <a:t>Holds </a:t>
            </a:r>
            <a:r>
              <a:rPr sz="900" spc="-10" dirty="0">
                <a:latin typeface="Arial"/>
                <a:cs typeface="Arial"/>
              </a:rPr>
              <a:t>M. </a:t>
            </a:r>
            <a:r>
              <a:rPr sz="900" dirty="0">
                <a:latin typeface="Arial"/>
                <a:cs typeface="Arial"/>
              </a:rPr>
              <a:t>Pharm and Ph.D. (Pharmaceutics) degree from Nagpur</a:t>
            </a:r>
            <a:r>
              <a:rPr sz="900" spc="-9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University</a:t>
            </a:r>
            <a:endParaRPr sz="900">
              <a:latin typeface="Arial"/>
              <a:cs typeface="Arial"/>
            </a:endParaRPr>
          </a:p>
          <a:p>
            <a:pPr marL="227965" marR="496570" indent="-137160">
              <a:lnSpc>
                <a:spcPct val="100000"/>
              </a:lnSpc>
              <a:spcBef>
                <a:spcPts val="509"/>
              </a:spcBef>
              <a:buClr>
                <a:srgbClr val="9A9A9A"/>
              </a:buClr>
              <a:buSzPct val="61111"/>
              <a:buFont typeface="Wingdings"/>
              <a:buChar char=""/>
              <a:tabLst>
                <a:tab pos="228600" algn="l"/>
              </a:tabLst>
            </a:pPr>
            <a:r>
              <a:rPr sz="900" spc="-5" dirty="0">
                <a:latin typeface="Arial"/>
                <a:cs typeface="Arial"/>
              </a:rPr>
              <a:t>32 years </a:t>
            </a:r>
            <a:r>
              <a:rPr sz="900" dirty="0">
                <a:latin typeface="Arial"/>
                <a:cs typeface="Arial"/>
              </a:rPr>
              <a:t>of </a:t>
            </a:r>
            <a:r>
              <a:rPr sz="900" spc="-5" dirty="0">
                <a:latin typeface="Arial"/>
                <a:cs typeface="Arial"/>
              </a:rPr>
              <a:t>experience in </a:t>
            </a:r>
            <a:r>
              <a:rPr sz="900" dirty="0">
                <a:latin typeface="Arial"/>
                <a:cs typeface="Arial"/>
              </a:rPr>
              <a:t>the Pharmaceutical Formulation industry. Responsible for Formulation </a:t>
            </a:r>
            <a:r>
              <a:rPr sz="900" spc="-5" dirty="0">
                <a:latin typeface="Arial"/>
                <a:cs typeface="Arial"/>
              </a:rPr>
              <a:t>plant </a:t>
            </a:r>
            <a:r>
              <a:rPr sz="900" dirty="0">
                <a:latin typeface="Arial"/>
                <a:cs typeface="Arial"/>
              </a:rPr>
              <a:t>operations, Product  </a:t>
            </a:r>
            <a:r>
              <a:rPr sz="900" spc="-5" dirty="0">
                <a:latin typeface="Arial"/>
                <a:cs typeface="Arial"/>
              </a:rPr>
              <a:t>development and Regulatory</a:t>
            </a:r>
            <a:r>
              <a:rPr sz="900" spc="-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compliance</a:t>
            </a:r>
            <a:endParaRPr sz="9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49580" y="5164835"/>
            <a:ext cx="2295525" cy="502920"/>
          </a:xfrm>
          <a:custGeom>
            <a:avLst/>
            <a:gdLst/>
            <a:ahLst/>
            <a:cxnLst/>
            <a:rect l="l" t="t" r="r" b="b"/>
            <a:pathLst>
              <a:path w="2295525" h="502920">
                <a:moveTo>
                  <a:pt x="0" y="502919"/>
                </a:moveTo>
                <a:lnTo>
                  <a:pt x="2295144" y="502919"/>
                </a:lnTo>
                <a:lnTo>
                  <a:pt x="2295144" y="0"/>
                </a:lnTo>
                <a:lnTo>
                  <a:pt x="0" y="0"/>
                </a:lnTo>
                <a:lnTo>
                  <a:pt x="0" y="502919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316227" y="5238114"/>
            <a:ext cx="1189990" cy="32766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04"/>
              </a:spcBef>
            </a:pPr>
            <a:r>
              <a:rPr sz="900" b="1" spc="-5" dirty="0">
                <a:latin typeface="Arial"/>
                <a:cs typeface="Arial"/>
              </a:rPr>
              <a:t>Dr. Rami </a:t>
            </a:r>
            <a:r>
              <a:rPr sz="900" b="1" dirty="0">
                <a:latin typeface="Arial"/>
                <a:cs typeface="Arial"/>
              </a:rPr>
              <a:t>Reddy</a:t>
            </a:r>
            <a:r>
              <a:rPr sz="900" b="1" spc="-3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B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900" i="1" dirty="0">
                <a:latin typeface="Arial"/>
                <a:cs typeface="Arial"/>
              </a:rPr>
              <a:t>Director -</a:t>
            </a:r>
            <a:r>
              <a:rPr sz="900" i="1" spc="-55" dirty="0">
                <a:latin typeface="Arial"/>
                <a:cs typeface="Arial"/>
              </a:rPr>
              <a:t> </a:t>
            </a:r>
            <a:r>
              <a:rPr sz="900" i="1" spc="-5" dirty="0">
                <a:latin typeface="Arial"/>
                <a:cs typeface="Arial"/>
              </a:rPr>
              <a:t>Formulations</a:t>
            </a:r>
            <a:endParaRPr sz="9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27304" y="5134355"/>
            <a:ext cx="563880" cy="6096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53212" y="5160264"/>
            <a:ext cx="457200" cy="50292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2825495" y="3247644"/>
            <a:ext cx="6775705" cy="512961"/>
          </a:xfrm>
          <a:prstGeom prst="rect">
            <a:avLst/>
          </a:prstGeom>
          <a:ln w="9144">
            <a:solidFill>
              <a:srgbClr val="BEBEBE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228600" marR="323215" lvl="0" indent="-137160">
              <a:spcBef>
                <a:spcPts val="260"/>
              </a:spcBef>
              <a:buClr>
                <a:srgbClr val="9A9A9A"/>
              </a:buClr>
              <a:buSzPct val="61111"/>
              <a:buFont typeface="Wingdings"/>
              <a:buChar char=""/>
              <a:tabLst>
                <a:tab pos="229235" algn="l"/>
              </a:tabLst>
            </a:pPr>
            <a:r>
              <a:rPr lang="en-IN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Bachelors </a:t>
            </a:r>
            <a:r>
              <a:rPr lang="en-IN" sz="900" dirty="0">
                <a:latin typeface="Arial" panose="020B0604020202020204" pitchFamily="34" charset="0"/>
                <a:cs typeface="Arial" panose="020B0604020202020204" pitchFamily="34" charset="0"/>
              </a:rPr>
              <a:t>in Commerce and Law from Andhra University, Fellow Member of Institute of Company Secretaries of </a:t>
            </a:r>
            <a:r>
              <a:rPr lang="en-IN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India </a:t>
            </a:r>
            <a:r>
              <a:rPr lang="en-IN" sz="9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IN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ICSI</a:t>
            </a:r>
            <a:r>
              <a:rPr lang="en-IN" sz="9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28600" indent="-137160">
              <a:lnSpc>
                <a:spcPct val="100000"/>
              </a:lnSpc>
              <a:spcBef>
                <a:spcPts val="505"/>
              </a:spcBef>
              <a:buClr>
                <a:srgbClr val="9A9A9A"/>
              </a:buClr>
              <a:buSzPct val="61111"/>
              <a:buFont typeface="Wingdings"/>
              <a:buChar char=""/>
              <a:tabLst>
                <a:tab pos="229235" algn="l"/>
              </a:tabLst>
            </a:pPr>
            <a:r>
              <a:rPr lang="en-IN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en-IN" sz="900" dirty="0">
                <a:latin typeface="Arial" panose="020B0604020202020204" pitchFamily="34" charset="0"/>
                <a:cs typeface="Arial" panose="020B0604020202020204" pitchFamily="34" charset="0"/>
              </a:rPr>
              <a:t>34 years of experience including </a:t>
            </a:r>
            <a:r>
              <a:rPr lang="en-IN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25 years </a:t>
            </a:r>
            <a:r>
              <a:rPr lang="en-IN" sz="900" dirty="0">
                <a:latin typeface="Arial" panose="020B0604020202020204" pitchFamily="34" charset="0"/>
                <a:cs typeface="Arial" panose="020B0604020202020204" pitchFamily="34" charset="0"/>
              </a:rPr>
              <a:t>with the Company in legal, secretarial, corporate affairs and patent litigation </a:t>
            </a:r>
            <a:r>
              <a:rPr lang="en-IN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49580" y="3246120"/>
            <a:ext cx="2289175" cy="515620"/>
          </a:xfrm>
          <a:custGeom>
            <a:avLst/>
            <a:gdLst/>
            <a:ahLst/>
            <a:cxnLst/>
            <a:rect l="l" t="t" r="r" b="b"/>
            <a:pathLst>
              <a:path w="2289175" h="515620">
                <a:moveTo>
                  <a:pt x="0" y="515111"/>
                </a:moveTo>
                <a:lnTo>
                  <a:pt x="2289048" y="515111"/>
                </a:lnTo>
                <a:lnTo>
                  <a:pt x="2289048" y="0"/>
                </a:lnTo>
                <a:lnTo>
                  <a:pt x="0" y="0"/>
                </a:lnTo>
                <a:lnTo>
                  <a:pt x="0" y="515111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70916" y="3229355"/>
            <a:ext cx="606552" cy="58521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96823" y="3255264"/>
            <a:ext cx="499871" cy="47853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1126642" y="3257549"/>
            <a:ext cx="1498600" cy="47815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29565">
              <a:lnSpc>
                <a:spcPct val="100000"/>
              </a:lnSpc>
              <a:spcBef>
                <a:spcPts val="204"/>
              </a:spcBef>
            </a:pPr>
            <a:r>
              <a:rPr sz="900" b="1" dirty="0">
                <a:latin typeface="Arial"/>
                <a:cs typeface="Arial"/>
              </a:rPr>
              <a:t>M.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Adinarayana</a:t>
            </a:r>
            <a:endParaRPr sz="900">
              <a:latin typeface="Arial"/>
              <a:cs typeface="Arial"/>
            </a:endParaRPr>
          </a:p>
          <a:p>
            <a:pPr marL="12700" marR="5080" indent="177800">
              <a:lnSpc>
                <a:spcPct val="110000"/>
              </a:lnSpc>
            </a:pPr>
            <a:r>
              <a:rPr sz="900" i="1" spc="-5" dirty="0">
                <a:latin typeface="Arial"/>
                <a:cs typeface="Arial"/>
              </a:rPr>
              <a:t>Company </a:t>
            </a:r>
            <a:r>
              <a:rPr sz="900" i="1" dirty="0">
                <a:latin typeface="Arial"/>
                <a:cs typeface="Arial"/>
              </a:rPr>
              <a:t>Secretary &amp;  </a:t>
            </a:r>
            <a:r>
              <a:rPr sz="900" i="1" spc="-5" dirty="0">
                <a:latin typeface="Arial"/>
                <a:cs typeface="Arial"/>
              </a:rPr>
              <a:t>VP-Legal </a:t>
            </a:r>
            <a:r>
              <a:rPr sz="900" i="1" dirty="0">
                <a:latin typeface="Arial"/>
                <a:cs typeface="Arial"/>
              </a:rPr>
              <a:t>&amp; </a:t>
            </a:r>
            <a:r>
              <a:rPr sz="900" i="1" spc="-5" dirty="0">
                <a:latin typeface="Arial"/>
                <a:cs typeface="Arial"/>
              </a:rPr>
              <a:t>Corporate</a:t>
            </a:r>
            <a:r>
              <a:rPr sz="900" i="1" spc="-60" dirty="0">
                <a:latin typeface="Arial"/>
                <a:cs typeface="Arial"/>
              </a:rPr>
              <a:t> </a:t>
            </a:r>
            <a:r>
              <a:rPr sz="900" i="1" dirty="0">
                <a:latin typeface="Arial"/>
                <a:cs typeface="Arial"/>
              </a:rPr>
              <a:t>Affairs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00" y="0"/>
            <a:ext cx="8633460" cy="826135"/>
          </a:xfrm>
          <a:custGeom>
            <a:avLst/>
            <a:gdLst/>
            <a:ahLst/>
            <a:cxnLst/>
            <a:rect l="l" t="t" r="r" b="b"/>
            <a:pathLst>
              <a:path w="8633460" h="826135">
                <a:moveTo>
                  <a:pt x="0" y="826008"/>
                </a:moveTo>
                <a:lnTo>
                  <a:pt x="8633460" y="826008"/>
                </a:lnTo>
                <a:lnTo>
                  <a:pt x="8633460" y="0"/>
                </a:lnTo>
                <a:lnTo>
                  <a:pt x="0" y="0"/>
                </a:lnTo>
                <a:lnTo>
                  <a:pt x="0" y="826008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32264" y="6540245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>
                <a:moveTo>
                  <a:pt x="0" y="0"/>
                </a:moveTo>
                <a:lnTo>
                  <a:pt x="175640" y="0"/>
                </a:lnTo>
              </a:path>
            </a:pathLst>
          </a:custGeom>
          <a:ln w="19812">
            <a:solidFill>
              <a:srgbClr val="7CB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9100" y="6540245"/>
            <a:ext cx="8742045" cy="0"/>
          </a:xfrm>
          <a:custGeom>
            <a:avLst/>
            <a:gdLst/>
            <a:ahLst/>
            <a:cxnLst/>
            <a:rect l="l" t="t" r="r" b="b"/>
            <a:pathLst>
              <a:path w="8742045">
                <a:moveTo>
                  <a:pt x="0" y="0"/>
                </a:moveTo>
                <a:lnTo>
                  <a:pt x="8741664" y="0"/>
                </a:lnTo>
              </a:path>
            </a:pathLst>
          </a:custGeom>
          <a:ln w="19812">
            <a:solidFill>
              <a:srgbClr val="7CB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19100" cy="6858000"/>
          </a:xfrm>
          <a:custGeom>
            <a:avLst/>
            <a:gdLst/>
            <a:ahLst/>
            <a:cxnLst/>
            <a:rect l="l" t="t" r="r" b="b"/>
            <a:pathLst>
              <a:path w="419100" h="6858000">
                <a:moveTo>
                  <a:pt x="0" y="6858000"/>
                </a:moveTo>
                <a:lnTo>
                  <a:pt x="419100" y="6858000"/>
                </a:lnTo>
                <a:lnTo>
                  <a:pt x="4191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3B8E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11995" y="198120"/>
            <a:ext cx="725424" cy="283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76452" y="159258"/>
            <a:ext cx="5089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Natco’s </a:t>
            </a:r>
            <a:r>
              <a:rPr spc="-5" dirty="0"/>
              <a:t>Near </a:t>
            </a:r>
            <a:r>
              <a:rPr dirty="0"/>
              <a:t>and </a:t>
            </a:r>
            <a:r>
              <a:rPr spc="-25" dirty="0"/>
              <a:t>Long-Term</a:t>
            </a:r>
            <a:r>
              <a:rPr spc="-15" dirty="0"/>
              <a:t> </a:t>
            </a:r>
            <a:r>
              <a:rPr dirty="0"/>
              <a:t>Goals</a:t>
            </a:r>
          </a:p>
        </p:txBody>
      </p:sp>
      <p:sp>
        <p:nvSpPr>
          <p:cNvPr id="8" name="object 8"/>
          <p:cNvSpPr/>
          <p:nvPr/>
        </p:nvSpPr>
        <p:spPr>
          <a:xfrm>
            <a:off x="9160764" y="6394703"/>
            <a:ext cx="571500" cy="288290"/>
          </a:xfrm>
          <a:custGeom>
            <a:avLst/>
            <a:gdLst/>
            <a:ahLst/>
            <a:cxnLst/>
            <a:rect l="l" t="t" r="r" b="b"/>
            <a:pathLst>
              <a:path w="571500" h="288290">
                <a:moveTo>
                  <a:pt x="0" y="288036"/>
                </a:moveTo>
                <a:lnTo>
                  <a:pt x="571500" y="288036"/>
                </a:lnTo>
                <a:lnTo>
                  <a:pt x="571500" y="0"/>
                </a:lnTo>
                <a:lnTo>
                  <a:pt x="0" y="0"/>
                </a:lnTo>
                <a:lnTo>
                  <a:pt x="0" y="288036"/>
                </a:lnTo>
                <a:close/>
              </a:path>
            </a:pathLst>
          </a:custGeom>
          <a:solidFill>
            <a:srgbClr val="7CB4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365360" y="6447840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12747" y="995172"/>
            <a:ext cx="7566659" cy="914400"/>
          </a:xfrm>
          <a:custGeom>
            <a:avLst/>
            <a:gdLst/>
            <a:ahLst/>
            <a:cxnLst/>
            <a:rect l="l" t="t" r="r" b="b"/>
            <a:pathLst>
              <a:path w="7566659" h="914400">
                <a:moveTo>
                  <a:pt x="7109459" y="0"/>
                </a:moveTo>
                <a:lnTo>
                  <a:pt x="7109459" y="228600"/>
                </a:lnTo>
                <a:lnTo>
                  <a:pt x="0" y="228600"/>
                </a:lnTo>
                <a:lnTo>
                  <a:pt x="0" y="685800"/>
                </a:lnTo>
                <a:lnTo>
                  <a:pt x="7109459" y="685800"/>
                </a:lnTo>
                <a:lnTo>
                  <a:pt x="7109459" y="914400"/>
                </a:lnTo>
                <a:lnTo>
                  <a:pt x="7566659" y="457200"/>
                </a:lnTo>
                <a:lnTo>
                  <a:pt x="7109459" y="0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91233" y="1297051"/>
            <a:ext cx="27686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Domestic Branded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Formulations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34711" y="1354836"/>
            <a:ext cx="4044950" cy="914400"/>
          </a:xfrm>
          <a:custGeom>
            <a:avLst/>
            <a:gdLst/>
            <a:ahLst/>
            <a:cxnLst/>
            <a:rect l="l" t="t" r="r" b="b"/>
            <a:pathLst>
              <a:path w="4044950" h="914400">
                <a:moveTo>
                  <a:pt x="3587495" y="0"/>
                </a:moveTo>
                <a:lnTo>
                  <a:pt x="3587495" y="228600"/>
                </a:lnTo>
                <a:lnTo>
                  <a:pt x="0" y="228600"/>
                </a:lnTo>
                <a:lnTo>
                  <a:pt x="0" y="685800"/>
                </a:lnTo>
                <a:lnTo>
                  <a:pt x="3587495" y="685800"/>
                </a:lnTo>
                <a:lnTo>
                  <a:pt x="3587495" y="914400"/>
                </a:lnTo>
                <a:lnTo>
                  <a:pt x="4044695" y="457200"/>
                </a:lnTo>
                <a:lnTo>
                  <a:pt x="3587495" y="0"/>
                </a:lnTo>
                <a:close/>
              </a:path>
            </a:pathLst>
          </a:custGeom>
          <a:solidFill>
            <a:srgbClr val="697B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4913" y="2593085"/>
            <a:ext cx="901065" cy="576580"/>
          </a:xfrm>
          <a:custGeom>
            <a:avLst/>
            <a:gdLst/>
            <a:ahLst/>
            <a:cxnLst/>
            <a:rect l="l" t="t" r="r" b="b"/>
            <a:pathLst>
              <a:path w="901065" h="576580">
                <a:moveTo>
                  <a:pt x="0" y="96012"/>
                </a:moveTo>
                <a:lnTo>
                  <a:pt x="7545" y="58614"/>
                </a:lnTo>
                <a:lnTo>
                  <a:pt x="28122" y="28098"/>
                </a:lnTo>
                <a:lnTo>
                  <a:pt x="58641" y="7536"/>
                </a:lnTo>
                <a:lnTo>
                  <a:pt x="96012" y="0"/>
                </a:lnTo>
                <a:lnTo>
                  <a:pt x="804672" y="0"/>
                </a:lnTo>
                <a:lnTo>
                  <a:pt x="842069" y="7536"/>
                </a:lnTo>
                <a:lnTo>
                  <a:pt x="872585" y="28098"/>
                </a:lnTo>
                <a:lnTo>
                  <a:pt x="893147" y="58614"/>
                </a:lnTo>
                <a:lnTo>
                  <a:pt x="900683" y="96012"/>
                </a:lnTo>
                <a:lnTo>
                  <a:pt x="900683" y="480060"/>
                </a:lnTo>
                <a:lnTo>
                  <a:pt x="893147" y="517457"/>
                </a:lnTo>
                <a:lnTo>
                  <a:pt x="872585" y="547973"/>
                </a:lnTo>
                <a:lnTo>
                  <a:pt x="842069" y="568535"/>
                </a:lnTo>
                <a:lnTo>
                  <a:pt x="804672" y="576072"/>
                </a:lnTo>
                <a:lnTo>
                  <a:pt x="96012" y="576072"/>
                </a:lnTo>
                <a:lnTo>
                  <a:pt x="58641" y="568535"/>
                </a:lnTo>
                <a:lnTo>
                  <a:pt x="28122" y="547973"/>
                </a:lnTo>
                <a:lnTo>
                  <a:pt x="7545" y="517457"/>
                </a:lnTo>
                <a:lnTo>
                  <a:pt x="0" y="480060"/>
                </a:lnTo>
                <a:lnTo>
                  <a:pt x="0" y="96012"/>
                </a:lnTo>
                <a:close/>
              </a:path>
            </a:pathLst>
          </a:custGeom>
          <a:ln w="28956">
            <a:solidFill>
              <a:srgbClr val="09469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53313" y="2695448"/>
            <a:ext cx="70421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762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latin typeface="Arial"/>
                <a:cs typeface="Arial"/>
              </a:rPr>
              <a:t>N</a:t>
            </a:r>
            <a:r>
              <a:rPr sz="1100" b="1" dirty="0">
                <a:latin typeface="Arial"/>
                <a:cs typeface="Arial"/>
              </a:rPr>
              <a:t>e</a:t>
            </a:r>
            <a:r>
              <a:rPr sz="1100" b="1" spc="-5" dirty="0">
                <a:latin typeface="Arial"/>
                <a:cs typeface="Arial"/>
              </a:rPr>
              <a:t>a</a:t>
            </a:r>
            <a:r>
              <a:rPr sz="1100" b="1" dirty="0">
                <a:latin typeface="Arial"/>
                <a:cs typeface="Arial"/>
              </a:rPr>
              <a:t>r-term  </a:t>
            </a:r>
            <a:r>
              <a:rPr sz="1100" b="1" spc="-5" dirty="0">
                <a:latin typeface="Arial"/>
                <a:cs typeface="Arial"/>
              </a:rPr>
              <a:t>S</a:t>
            </a:r>
            <a:r>
              <a:rPr sz="1100" b="1" dirty="0">
                <a:latin typeface="Arial"/>
                <a:cs typeface="Arial"/>
              </a:rPr>
              <a:t>trate</a:t>
            </a:r>
            <a:r>
              <a:rPr sz="1100" b="1" spc="-5" dirty="0">
                <a:latin typeface="Arial"/>
                <a:cs typeface="Arial"/>
              </a:rPr>
              <a:t>g</a:t>
            </a:r>
            <a:r>
              <a:rPr sz="1100" b="1" dirty="0">
                <a:latin typeface="Arial"/>
                <a:cs typeface="Arial"/>
              </a:rPr>
              <a:t>ies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48818" y="4787646"/>
            <a:ext cx="901065" cy="576580"/>
          </a:xfrm>
          <a:custGeom>
            <a:avLst/>
            <a:gdLst/>
            <a:ahLst/>
            <a:cxnLst/>
            <a:rect l="l" t="t" r="r" b="b"/>
            <a:pathLst>
              <a:path w="901065" h="576579">
                <a:moveTo>
                  <a:pt x="0" y="96011"/>
                </a:moveTo>
                <a:lnTo>
                  <a:pt x="7545" y="58614"/>
                </a:lnTo>
                <a:lnTo>
                  <a:pt x="28122" y="28098"/>
                </a:lnTo>
                <a:lnTo>
                  <a:pt x="58641" y="7536"/>
                </a:lnTo>
                <a:lnTo>
                  <a:pt x="96011" y="0"/>
                </a:lnTo>
                <a:lnTo>
                  <a:pt x="804672" y="0"/>
                </a:lnTo>
                <a:lnTo>
                  <a:pt x="842069" y="7536"/>
                </a:lnTo>
                <a:lnTo>
                  <a:pt x="872585" y="28098"/>
                </a:lnTo>
                <a:lnTo>
                  <a:pt x="893147" y="58614"/>
                </a:lnTo>
                <a:lnTo>
                  <a:pt x="900684" y="96011"/>
                </a:lnTo>
                <a:lnTo>
                  <a:pt x="900684" y="480059"/>
                </a:lnTo>
                <a:lnTo>
                  <a:pt x="893147" y="517457"/>
                </a:lnTo>
                <a:lnTo>
                  <a:pt x="872585" y="547973"/>
                </a:lnTo>
                <a:lnTo>
                  <a:pt x="842069" y="568535"/>
                </a:lnTo>
                <a:lnTo>
                  <a:pt x="804672" y="576071"/>
                </a:lnTo>
                <a:lnTo>
                  <a:pt x="96011" y="576071"/>
                </a:lnTo>
                <a:lnTo>
                  <a:pt x="58641" y="568535"/>
                </a:lnTo>
                <a:lnTo>
                  <a:pt x="28122" y="547973"/>
                </a:lnTo>
                <a:lnTo>
                  <a:pt x="7545" y="517457"/>
                </a:lnTo>
                <a:lnTo>
                  <a:pt x="0" y="480059"/>
                </a:lnTo>
                <a:lnTo>
                  <a:pt x="0" y="96011"/>
                </a:lnTo>
                <a:close/>
              </a:path>
            </a:pathLst>
          </a:custGeom>
          <a:ln w="28956">
            <a:solidFill>
              <a:srgbClr val="09469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39597" y="4891532"/>
            <a:ext cx="71882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 marR="5080" indent="-762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latin typeface="Arial"/>
                <a:cs typeface="Arial"/>
              </a:rPr>
              <a:t>Long</a:t>
            </a:r>
            <a:r>
              <a:rPr sz="1100" b="1" dirty="0">
                <a:latin typeface="Arial"/>
                <a:cs typeface="Arial"/>
              </a:rPr>
              <a:t>-term  </a:t>
            </a:r>
            <a:r>
              <a:rPr sz="1100" b="1" spc="-5" dirty="0">
                <a:latin typeface="Arial"/>
                <a:cs typeface="Arial"/>
              </a:rPr>
              <a:t>S</a:t>
            </a:r>
            <a:r>
              <a:rPr sz="1100" b="1" dirty="0">
                <a:latin typeface="Arial"/>
                <a:cs typeface="Arial"/>
              </a:rPr>
              <a:t>trate</a:t>
            </a:r>
            <a:r>
              <a:rPr sz="1100" b="1" spc="-5" dirty="0">
                <a:latin typeface="Arial"/>
                <a:cs typeface="Arial"/>
              </a:rPr>
              <a:t>g</a:t>
            </a:r>
            <a:r>
              <a:rPr sz="1100" b="1" dirty="0">
                <a:latin typeface="Arial"/>
                <a:cs typeface="Arial"/>
              </a:rPr>
              <a:t>ies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165996"/>
              </p:ext>
            </p:extLst>
          </p:nvPr>
        </p:nvGraphicFramePr>
        <p:xfrm>
          <a:off x="1403603" y="1690877"/>
          <a:ext cx="7581900" cy="4702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1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505">
                <a:tc gridSpan="2">
                  <a:txBody>
                    <a:bodyPr/>
                    <a:lstStyle/>
                    <a:p>
                      <a:pPr marL="3622040">
                        <a:lnSpc>
                          <a:spcPts val="151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Complex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Generics &amp;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Export</a:t>
                      </a:r>
                      <a:r>
                        <a:rPr sz="14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Markets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53978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1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219075" indent="-137160">
                        <a:lnSpc>
                          <a:spcPct val="100000"/>
                        </a:lnSpc>
                        <a:buClr>
                          <a:srgbClr val="2D3092"/>
                        </a:buClr>
                        <a:buSzPct val="59090"/>
                        <a:buFont typeface="Wingdings"/>
                        <a:buChar char=""/>
                        <a:tabLst>
                          <a:tab pos="219710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Maintain leadership position in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Oncology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and</a:t>
                      </a:r>
                    </a:p>
                    <a:p>
                      <a:pPr marL="21907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Hepatitis-C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segment</a:t>
                      </a:r>
                    </a:p>
                    <a:p>
                      <a:pPr marL="219075" marR="601345" indent="-137160">
                        <a:lnSpc>
                          <a:spcPct val="150000"/>
                        </a:lnSpc>
                        <a:spcBef>
                          <a:spcPts val="505"/>
                        </a:spcBef>
                        <a:buClr>
                          <a:srgbClr val="2D3092"/>
                        </a:buClr>
                        <a:buSzPct val="59090"/>
                        <a:buFont typeface="Wingdings"/>
                        <a:buChar char=""/>
                        <a:tabLst>
                          <a:tab pos="219710" algn="l"/>
                        </a:tabLst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Intensify the focus of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CnD pipeline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niche  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launches</a:t>
                      </a:r>
                      <a:endParaRPr lang="en-US" sz="1100" spc="-5" dirty="0" smtClean="0">
                        <a:latin typeface="Arial"/>
                        <a:cs typeface="Arial"/>
                      </a:endParaRPr>
                    </a:p>
                    <a:p>
                      <a:pPr marL="219075" marR="601345" indent="-137160">
                        <a:lnSpc>
                          <a:spcPct val="150000"/>
                        </a:lnSpc>
                        <a:spcBef>
                          <a:spcPts val="505"/>
                        </a:spcBef>
                        <a:buClr>
                          <a:srgbClr val="2D3092"/>
                        </a:buClr>
                        <a:buSzPct val="59090"/>
                        <a:buFont typeface="Wingdings"/>
                        <a:buChar char=""/>
                        <a:tabLst>
                          <a:tab pos="219710" algn="l"/>
                        </a:tabLst>
                      </a:pPr>
                      <a:r>
                        <a:rPr lang="en-US" sz="1100" spc="-5" dirty="0" smtClean="0">
                          <a:latin typeface="Arial"/>
                          <a:cs typeface="Arial"/>
                        </a:rPr>
                        <a:t>Launch 8-10 new products</a:t>
                      </a:r>
                    </a:p>
                    <a:p>
                      <a:pPr marL="219075" marR="601345" indent="-137160">
                        <a:lnSpc>
                          <a:spcPct val="150000"/>
                        </a:lnSpc>
                        <a:spcBef>
                          <a:spcPts val="505"/>
                        </a:spcBef>
                        <a:buClr>
                          <a:srgbClr val="2D3092"/>
                        </a:buClr>
                        <a:buSzPct val="59090"/>
                        <a:buFont typeface="Wingdings"/>
                        <a:buChar char=""/>
                        <a:tabLst>
                          <a:tab pos="219710" algn="l"/>
                        </a:tabLst>
                      </a:pPr>
                      <a:r>
                        <a:rPr lang="en-US" sz="1100" spc="-5" dirty="0" smtClean="0">
                          <a:latin typeface="Arial"/>
                          <a:cs typeface="Arial"/>
                        </a:rPr>
                        <a:t>Entered niche</a:t>
                      </a:r>
                      <a:r>
                        <a:rPr lang="en-US" sz="1100" spc="-5" baseline="0" dirty="0" smtClean="0">
                          <a:latin typeface="Arial"/>
                          <a:cs typeface="Arial"/>
                        </a:rPr>
                        <a:t> agrichemical business</a:t>
                      </a:r>
                      <a:endParaRPr lang="en-US" sz="1100" spc="-5" dirty="0" smtClean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53978"/>
                      </a:solidFill>
                      <a:prstDash val="solid"/>
                    </a:lnL>
                    <a:lnR w="28575">
                      <a:solidFill>
                        <a:srgbClr val="697BAC"/>
                      </a:solidFill>
                      <a:prstDash val="solid"/>
                    </a:lnR>
                    <a:lnB w="38100">
                      <a:solidFill>
                        <a:srgbClr val="09469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465455" marR="561975" indent="-137160">
                        <a:lnSpc>
                          <a:spcPct val="150000"/>
                        </a:lnSpc>
                        <a:buClr>
                          <a:srgbClr val="2D3092"/>
                        </a:buClr>
                        <a:buSzPct val="59090"/>
                        <a:buFont typeface="Wingdings"/>
                        <a:buChar char=""/>
                        <a:tabLst>
                          <a:tab pos="466090" algn="l"/>
                        </a:tabLst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Focus on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growth in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key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subsidiaries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Canada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&amp;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Brazil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65455" marR="699770" indent="-137160">
                        <a:lnSpc>
                          <a:spcPct val="150000"/>
                        </a:lnSpc>
                        <a:spcBef>
                          <a:spcPts val="490"/>
                        </a:spcBef>
                        <a:buClr>
                          <a:srgbClr val="2D3092"/>
                        </a:buClr>
                        <a:buSzPct val="59090"/>
                        <a:buFont typeface="Wingdings"/>
                        <a:buChar char=""/>
                        <a:tabLst>
                          <a:tab pos="466090" algn="l"/>
                        </a:tabLst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Intensify regulatory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filings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rate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in RoW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markets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led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by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Hep-C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portfolio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28575">
                      <a:solidFill>
                        <a:srgbClr val="697BAC"/>
                      </a:solidFill>
                      <a:prstDash val="solid"/>
                    </a:lnL>
                    <a:lnB w="38100">
                      <a:solidFill>
                        <a:srgbClr val="09469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4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347980" indent="-137160">
                        <a:lnSpc>
                          <a:spcPct val="100000"/>
                        </a:lnSpc>
                        <a:buClr>
                          <a:srgbClr val="2D3092"/>
                        </a:buClr>
                        <a:buSzPct val="59090"/>
                        <a:buFont typeface="Wingdings"/>
                        <a:buChar char=""/>
                        <a:tabLst>
                          <a:tab pos="348615" algn="l"/>
                        </a:tabLst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Enter new attractive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segments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2D3092"/>
                        </a:buClr>
                        <a:buFont typeface="Wingdings"/>
                        <a:buChar char="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47980" indent="-137160">
                        <a:lnSpc>
                          <a:spcPct val="100000"/>
                        </a:lnSpc>
                        <a:buClr>
                          <a:srgbClr val="2D3092"/>
                        </a:buClr>
                        <a:buSzPct val="59090"/>
                        <a:buFont typeface="Wingdings"/>
                        <a:buChar char=""/>
                        <a:tabLst>
                          <a:tab pos="34861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Growth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through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inorganic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strategies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53978"/>
                      </a:solidFill>
                      <a:prstDash val="solid"/>
                    </a:lnL>
                    <a:lnR w="28575">
                      <a:solidFill>
                        <a:srgbClr val="697BAC"/>
                      </a:solidFill>
                      <a:prstDash val="solid"/>
                    </a:lnR>
                    <a:lnT w="38100">
                      <a:solidFill>
                        <a:srgbClr val="094690"/>
                      </a:solidFill>
                      <a:prstDash val="solid"/>
                    </a:lnT>
                    <a:lnB w="38100">
                      <a:solidFill>
                        <a:srgbClr val="09469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349885" marR="508000" indent="-137160">
                        <a:lnSpc>
                          <a:spcPct val="150000"/>
                        </a:lnSpc>
                        <a:buClr>
                          <a:srgbClr val="2D3092"/>
                        </a:buClr>
                        <a:buSzPct val="59090"/>
                        <a:buFont typeface="Wingdings"/>
                        <a:buChar char=""/>
                        <a:tabLst>
                          <a:tab pos="350520" algn="l"/>
                        </a:tabLst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Focus on a select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few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high-potential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filings,  predominantly differentiated products through</a:t>
                      </a:r>
                      <a:r>
                        <a:rPr sz="11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either  Novel Drug Delivery Systems (NDDS)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or complex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chemistries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  <a:buClr>
                          <a:srgbClr val="2D3092"/>
                        </a:buClr>
                        <a:buFont typeface="Wingdings"/>
                        <a:buChar char=""/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49885" indent="-137160">
                        <a:lnSpc>
                          <a:spcPct val="100000"/>
                        </a:lnSpc>
                        <a:buClr>
                          <a:srgbClr val="2D3092"/>
                        </a:buClr>
                        <a:buSzPct val="59090"/>
                        <a:buFont typeface="Wingdings"/>
                        <a:buChar char=""/>
                        <a:tabLst>
                          <a:tab pos="350520" algn="l"/>
                        </a:tabLst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Strategic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alliances in RoW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markets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further</a:t>
                      </a:r>
                      <a:r>
                        <a:rPr sz="11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growth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697BAC"/>
                      </a:solidFill>
                      <a:prstDash val="solid"/>
                    </a:lnL>
                    <a:lnT w="38100">
                      <a:solidFill>
                        <a:srgbClr val="094690"/>
                      </a:solidFill>
                      <a:prstDash val="solid"/>
                    </a:lnT>
                    <a:lnB w="38100">
                      <a:solidFill>
                        <a:srgbClr val="09469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3"/>
            <a:ext cx="990752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9100" y="0"/>
            <a:ext cx="8633460" cy="826135"/>
          </a:xfrm>
          <a:custGeom>
            <a:avLst/>
            <a:gdLst/>
            <a:ahLst/>
            <a:cxnLst/>
            <a:rect l="l" t="t" r="r" b="b"/>
            <a:pathLst>
              <a:path w="8633460" h="826135">
                <a:moveTo>
                  <a:pt x="0" y="826008"/>
                </a:moveTo>
                <a:lnTo>
                  <a:pt x="8633460" y="826008"/>
                </a:lnTo>
                <a:lnTo>
                  <a:pt x="8633460" y="0"/>
                </a:lnTo>
                <a:lnTo>
                  <a:pt x="0" y="0"/>
                </a:lnTo>
                <a:lnTo>
                  <a:pt x="0" y="826008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32264" y="6540245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>
                <a:moveTo>
                  <a:pt x="0" y="0"/>
                </a:moveTo>
                <a:lnTo>
                  <a:pt x="175640" y="0"/>
                </a:lnTo>
              </a:path>
            </a:pathLst>
          </a:custGeom>
          <a:ln w="19812">
            <a:solidFill>
              <a:srgbClr val="7CB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9100" y="6540245"/>
            <a:ext cx="8742045" cy="0"/>
          </a:xfrm>
          <a:custGeom>
            <a:avLst/>
            <a:gdLst/>
            <a:ahLst/>
            <a:cxnLst/>
            <a:rect l="l" t="t" r="r" b="b"/>
            <a:pathLst>
              <a:path w="8742045">
                <a:moveTo>
                  <a:pt x="0" y="0"/>
                </a:moveTo>
                <a:lnTo>
                  <a:pt x="8741664" y="0"/>
                </a:lnTo>
              </a:path>
            </a:pathLst>
          </a:custGeom>
          <a:ln w="19812">
            <a:solidFill>
              <a:srgbClr val="7CB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19100" cy="6858000"/>
          </a:xfrm>
          <a:custGeom>
            <a:avLst/>
            <a:gdLst/>
            <a:ahLst/>
            <a:cxnLst/>
            <a:rect l="l" t="t" r="r" b="b"/>
            <a:pathLst>
              <a:path w="419100" h="6858000">
                <a:moveTo>
                  <a:pt x="0" y="6858000"/>
                </a:moveTo>
                <a:lnTo>
                  <a:pt x="419100" y="6858000"/>
                </a:lnTo>
                <a:lnTo>
                  <a:pt x="4191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3B8E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11995" y="198120"/>
            <a:ext cx="725424" cy="283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64336" y="2563367"/>
            <a:ext cx="382905" cy="741045"/>
          </a:xfrm>
          <a:custGeom>
            <a:avLst/>
            <a:gdLst/>
            <a:ahLst/>
            <a:cxnLst/>
            <a:rect l="l" t="t" r="r" b="b"/>
            <a:pathLst>
              <a:path w="382905" h="741045">
                <a:moveTo>
                  <a:pt x="382523" y="0"/>
                </a:moveTo>
                <a:lnTo>
                  <a:pt x="0" y="0"/>
                </a:lnTo>
                <a:lnTo>
                  <a:pt x="0" y="740664"/>
                </a:lnTo>
                <a:lnTo>
                  <a:pt x="382523" y="740664"/>
                </a:lnTo>
                <a:lnTo>
                  <a:pt x="382523" y="0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29383" y="2481072"/>
            <a:ext cx="382905" cy="822960"/>
          </a:xfrm>
          <a:custGeom>
            <a:avLst/>
            <a:gdLst/>
            <a:ahLst/>
            <a:cxnLst/>
            <a:rect l="l" t="t" r="r" b="b"/>
            <a:pathLst>
              <a:path w="382905" h="822960">
                <a:moveTo>
                  <a:pt x="382524" y="0"/>
                </a:moveTo>
                <a:lnTo>
                  <a:pt x="0" y="0"/>
                </a:lnTo>
                <a:lnTo>
                  <a:pt x="0" y="822960"/>
                </a:lnTo>
                <a:lnTo>
                  <a:pt x="382524" y="822960"/>
                </a:lnTo>
                <a:lnTo>
                  <a:pt x="382524" y="0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95955" y="2235707"/>
            <a:ext cx="382905" cy="1068705"/>
          </a:xfrm>
          <a:custGeom>
            <a:avLst/>
            <a:gdLst/>
            <a:ahLst/>
            <a:cxnLst/>
            <a:rect l="l" t="t" r="r" b="b"/>
            <a:pathLst>
              <a:path w="382905" h="1068704">
                <a:moveTo>
                  <a:pt x="382524" y="0"/>
                </a:moveTo>
                <a:lnTo>
                  <a:pt x="0" y="0"/>
                </a:lnTo>
                <a:lnTo>
                  <a:pt x="0" y="1068324"/>
                </a:lnTo>
                <a:lnTo>
                  <a:pt x="382524" y="1068324"/>
                </a:lnTo>
                <a:lnTo>
                  <a:pt x="382524" y="0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61003" y="2125979"/>
            <a:ext cx="382905" cy="1178560"/>
          </a:xfrm>
          <a:custGeom>
            <a:avLst/>
            <a:gdLst/>
            <a:ahLst/>
            <a:cxnLst/>
            <a:rect l="l" t="t" r="r" b="b"/>
            <a:pathLst>
              <a:path w="382904" h="1178560">
                <a:moveTo>
                  <a:pt x="382524" y="0"/>
                </a:moveTo>
                <a:lnTo>
                  <a:pt x="0" y="0"/>
                </a:lnTo>
                <a:lnTo>
                  <a:pt x="0" y="1178052"/>
                </a:lnTo>
                <a:lnTo>
                  <a:pt x="382524" y="1178052"/>
                </a:lnTo>
                <a:lnTo>
                  <a:pt x="382524" y="0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26052" y="2125979"/>
            <a:ext cx="384175" cy="1178560"/>
          </a:xfrm>
          <a:custGeom>
            <a:avLst/>
            <a:gdLst/>
            <a:ahLst/>
            <a:cxnLst/>
            <a:rect l="l" t="t" r="r" b="b"/>
            <a:pathLst>
              <a:path w="384175" h="1178560">
                <a:moveTo>
                  <a:pt x="384048" y="0"/>
                </a:moveTo>
                <a:lnTo>
                  <a:pt x="0" y="0"/>
                </a:lnTo>
                <a:lnTo>
                  <a:pt x="0" y="1178052"/>
                </a:lnTo>
                <a:lnTo>
                  <a:pt x="384048" y="1178052"/>
                </a:lnTo>
                <a:lnTo>
                  <a:pt x="384048" y="0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72311" y="3304032"/>
            <a:ext cx="3828415" cy="0"/>
          </a:xfrm>
          <a:custGeom>
            <a:avLst/>
            <a:gdLst/>
            <a:ahLst/>
            <a:cxnLst/>
            <a:rect l="l" t="t" r="r" b="b"/>
            <a:pathLst>
              <a:path w="3828415">
                <a:moveTo>
                  <a:pt x="0" y="0"/>
                </a:moveTo>
                <a:lnTo>
                  <a:pt x="382828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72311" y="3304032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05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38883" y="3304032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05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03932" y="3304032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05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68979" y="3304032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05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35552" y="3304032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05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00600" y="3304032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05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Demonstrated </a:t>
            </a:r>
            <a:r>
              <a:rPr spc="-30" dirty="0"/>
              <a:t>Track </a:t>
            </a:r>
            <a:r>
              <a:rPr spc="-5" dirty="0"/>
              <a:t>Record </a:t>
            </a:r>
            <a:r>
              <a:rPr dirty="0"/>
              <a:t>of </a:t>
            </a:r>
            <a:r>
              <a:rPr spc="-30" dirty="0"/>
              <a:t>Topline </a:t>
            </a:r>
            <a:r>
              <a:rPr dirty="0"/>
              <a:t>and </a:t>
            </a:r>
            <a:r>
              <a:rPr spc="-5" dirty="0"/>
              <a:t>Earnings  </a:t>
            </a:r>
            <a:r>
              <a:rPr dirty="0"/>
              <a:t>Growth</a:t>
            </a:r>
          </a:p>
        </p:txBody>
      </p:sp>
      <p:sp>
        <p:nvSpPr>
          <p:cNvPr id="21" name="object 21"/>
          <p:cNvSpPr/>
          <p:nvPr/>
        </p:nvSpPr>
        <p:spPr>
          <a:xfrm>
            <a:off x="618744" y="4085844"/>
            <a:ext cx="2974975" cy="2092960"/>
          </a:xfrm>
          <a:custGeom>
            <a:avLst/>
            <a:gdLst/>
            <a:ahLst/>
            <a:cxnLst/>
            <a:rect l="l" t="t" r="r" b="b"/>
            <a:pathLst>
              <a:path w="2974975" h="2092960">
                <a:moveTo>
                  <a:pt x="0" y="2092451"/>
                </a:moveTo>
                <a:lnTo>
                  <a:pt x="2974848" y="2092451"/>
                </a:lnTo>
                <a:lnTo>
                  <a:pt x="2974848" y="0"/>
                </a:lnTo>
                <a:lnTo>
                  <a:pt x="0" y="0"/>
                </a:lnTo>
                <a:lnTo>
                  <a:pt x="0" y="2092451"/>
                </a:lnTo>
                <a:close/>
              </a:path>
            </a:pathLst>
          </a:custGeom>
          <a:ln w="9144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5695" y="3791711"/>
            <a:ext cx="2978150" cy="294640"/>
          </a:xfrm>
          <a:custGeom>
            <a:avLst/>
            <a:gdLst/>
            <a:ahLst/>
            <a:cxnLst/>
            <a:rect l="l" t="t" r="r" b="b"/>
            <a:pathLst>
              <a:path w="2978150" h="294639">
                <a:moveTo>
                  <a:pt x="0" y="294131"/>
                </a:moveTo>
                <a:lnTo>
                  <a:pt x="2977896" y="294131"/>
                </a:lnTo>
                <a:lnTo>
                  <a:pt x="2977896" y="0"/>
                </a:lnTo>
                <a:lnTo>
                  <a:pt x="0" y="0"/>
                </a:lnTo>
                <a:lnTo>
                  <a:pt x="0" y="294131"/>
                </a:lnTo>
                <a:close/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23316" y="3796284"/>
            <a:ext cx="2988945" cy="285115"/>
          </a:xfrm>
          <a:prstGeom prst="rect">
            <a:avLst/>
          </a:prstGeom>
          <a:solidFill>
            <a:srgbClr val="7CB4F7"/>
          </a:solidFill>
        </p:spPr>
        <p:txBody>
          <a:bodyPr vert="horz" wrap="square" lIns="0" tIns="55244" rIns="0" bIns="0" rtlCol="0">
            <a:spAutoFit/>
          </a:bodyPr>
          <a:lstStyle/>
          <a:p>
            <a:pPr marL="313055">
              <a:lnSpc>
                <a:spcPct val="100000"/>
              </a:lnSpc>
              <a:spcBef>
                <a:spcPts val="434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PAT</a:t>
            </a:r>
            <a:r>
              <a:rPr sz="1050" b="1" spc="-7" baseline="27777" dirty="0">
                <a:solidFill>
                  <a:srgbClr val="FFFFFF"/>
                </a:solidFill>
                <a:latin typeface="Arial"/>
                <a:cs typeface="Arial"/>
              </a:rPr>
              <a:t>(2)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(INRmn)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PAT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Margin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(%)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160764" y="6394703"/>
            <a:ext cx="571500" cy="288290"/>
          </a:xfrm>
          <a:custGeom>
            <a:avLst/>
            <a:gdLst/>
            <a:ahLst/>
            <a:cxnLst/>
            <a:rect l="l" t="t" r="r" b="b"/>
            <a:pathLst>
              <a:path w="571500" h="288290">
                <a:moveTo>
                  <a:pt x="0" y="288036"/>
                </a:moveTo>
                <a:lnTo>
                  <a:pt x="571500" y="288036"/>
                </a:lnTo>
                <a:lnTo>
                  <a:pt x="571500" y="0"/>
                </a:lnTo>
                <a:lnTo>
                  <a:pt x="0" y="0"/>
                </a:lnTo>
                <a:lnTo>
                  <a:pt x="0" y="288036"/>
                </a:lnTo>
                <a:close/>
              </a:path>
            </a:pathLst>
          </a:custGeom>
          <a:solidFill>
            <a:srgbClr val="7CB4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9365360" y="6447840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612891" y="3064764"/>
            <a:ext cx="401320" cy="192405"/>
          </a:xfrm>
          <a:custGeom>
            <a:avLst/>
            <a:gdLst/>
            <a:ahLst/>
            <a:cxnLst/>
            <a:rect l="l" t="t" r="r" b="b"/>
            <a:pathLst>
              <a:path w="401320" h="192404">
                <a:moveTo>
                  <a:pt x="400812" y="0"/>
                </a:moveTo>
                <a:lnTo>
                  <a:pt x="0" y="0"/>
                </a:lnTo>
                <a:lnTo>
                  <a:pt x="0" y="192024"/>
                </a:lnTo>
                <a:lnTo>
                  <a:pt x="400812" y="192024"/>
                </a:lnTo>
                <a:lnTo>
                  <a:pt x="400812" y="0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16040" y="3048000"/>
            <a:ext cx="401320" cy="208915"/>
          </a:xfrm>
          <a:custGeom>
            <a:avLst/>
            <a:gdLst/>
            <a:ahLst/>
            <a:cxnLst/>
            <a:rect l="l" t="t" r="r" b="b"/>
            <a:pathLst>
              <a:path w="401320" h="208914">
                <a:moveTo>
                  <a:pt x="400812" y="0"/>
                </a:moveTo>
                <a:lnTo>
                  <a:pt x="0" y="0"/>
                </a:lnTo>
                <a:lnTo>
                  <a:pt x="0" y="208787"/>
                </a:lnTo>
                <a:lnTo>
                  <a:pt x="400812" y="208787"/>
                </a:lnTo>
                <a:lnTo>
                  <a:pt x="400812" y="0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17664" y="2980944"/>
            <a:ext cx="401320" cy="276225"/>
          </a:xfrm>
          <a:custGeom>
            <a:avLst/>
            <a:gdLst/>
            <a:ahLst/>
            <a:cxnLst/>
            <a:rect l="l" t="t" r="r" b="b"/>
            <a:pathLst>
              <a:path w="401320" h="276225">
                <a:moveTo>
                  <a:pt x="400811" y="0"/>
                </a:moveTo>
                <a:lnTo>
                  <a:pt x="0" y="0"/>
                </a:lnTo>
                <a:lnTo>
                  <a:pt x="0" y="275843"/>
                </a:lnTo>
                <a:lnTo>
                  <a:pt x="400811" y="275843"/>
                </a:lnTo>
                <a:lnTo>
                  <a:pt x="400811" y="0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020811" y="2574035"/>
            <a:ext cx="401320" cy="683260"/>
          </a:xfrm>
          <a:custGeom>
            <a:avLst/>
            <a:gdLst/>
            <a:ahLst/>
            <a:cxnLst/>
            <a:rect l="l" t="t" r="r" b="b"/>
            <a:pathLst>
              <a:path w="401320" h="683260">
                <a:moveTo>
                  <a:pt x="400812" y="0"/>
                </a:moveTo>
                <a:lnTo>
                  <a:pt x="0" y="0"/>
                </a:lnTo>
                <a:lnTo>
                  <a:pt x="0" y="682751"/>
                </a:lnTo>
                <a:lnTo>
                  <a:pt x="400812" y="682751"/>
                </a:lnTo>
                <a:lnTo>
                  <a:pt x="400812" y="0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22435" y="2308860"/>
            <a:ext cx="401320" cy="948055"/>
          </a:xfrm>
          <a:custGeom>
            <a:avLst/>
            <a:gdLst/>
            <a:ahLst/>
            <a:cxnLst/>
            <a:rect l="l" t="t" r="r" b="b"/>
            <a:pathLst>
              <a:path w="401320" h="948054">
                <a:moveTo>
                  <a:pt x="400812" y="0"/>
                </a:moveTo>
                <a:lnTo>
                  <a:pt x="0" y="0"/>
                </a:lnTo>
                <a:lnTo>
                  <a:pt x="0" y="947927"/>
                </a:lnTo>
                <a:lnTo>
                  <a:pt x="400812" y="947927"/>
                </a:lnTo>
                <a:lnTo>
                  <a:pt x="400812" y="0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413247" y="3256788"/>
            <a:ext cx="4011295" cy="0"/>
          </a:xfrm>
          <a:custGeom>
            <a:avLst/>
            <a:gdLst/>
            <a:ahLst/>
            <a:cxnLst/>
            <a:rect l="l" t="t" r="r" b="b"/>
            <a:pathLst>
              <a:path w="4011295">
                <a:moveTo>
                  <a:pt x="0" y="0"/>
                </a:moveTo>
                <a:lnTo>
                  <a:pt x="401116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413247" y="3256788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52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14871" y="3256788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52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018019" y="3256788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52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819643" y="3256788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52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621268" y="3256788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52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424416" y="3256788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52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533644" y="1589532"/>
            <a:ext cx="548640" cy="365760"/>
          </a:xfrm>
          <a:custGeom>
            <a:avLst/>
            <a:gdLst/>
            <a:ahLst/>
            <a:cxnLst/>
            <a:rect l="l" t="t" r="r" b="b"/>
            <a:pathLst>
              <a:path w="548639" h="365760">
                <a:moveTo>
                  <a:pt x="274319" y="0"/>
                </a:moveTo>
                <a:lnTo>
                  <a:pt x="219032" y="3716"/>
                </a:lnTo>
                <a:lnTo>
                  <a:pt x="167538" y="14376"/>
                </a:lnTo>
                <a:lnTo>
                  <a:pt x="120941" y="31242"/>
                </a:lnTo>
                <a:lnTo>
                  <a:pt x="80343" y="53578"/>
                </a:lnTo>
                <a:lnTo>
                  <a:pt x="46847" y="80646"/>
                </a:lnTo>
                <a:lnTo>
                  <a:pt x="21556" y="111710"/>
                </a:lnTo>
                <a:lnTo>
                  <a:pt x="0" y="182879"/>
                </a:lnTo>
                <a:lnTo>
                  <a:pt x="5572" y="219726"/>
                </a:lnTo>
                <a:lnTo>
                  <a:pt x="46847" y="285113"/>
                </a:lnTo>
                <a:lnTo>
                  <a:pt x="80343" y="312181"/>
                </a:lnTo>
                <a:lnTo>
                  <a:pt x="120941" y="334517"/>
                </a:lnTo>
                <a:lnTo>
                  <a:pt x="167538" y="351383"/>
                </a:lnTo>
                <a:lnTo>
                  <a:pt x="219032" y="362043"/>
                </a:lnTo>
                <a:lnTo>
                  <a:pt x="274319" y="365759"/>
                </a:lnTo>
                <a:lnTo>
                  <a:pt x="329607" y="362043"/>
                </a:lnTo>
                <a:lnTo>
                  <a:pt x="381101" y="351383"/>
                </a:lnTo>
                <a:lnTo>
                  <a:pt x="427698" y="334517"/>
                </a:lnTo>
                <a:lnTo>
                  <a:pt x="468296" y="312181"/>
                </a:lnTo>
                <a:lnTo>
                  <a:pt x="501792" y="285113"/>
                </a:lnTo>
                <a:lnTo>
                  <a:pt x="527083" y="254049"/>
                </a:lnTo>
                <a:lnTo>
                  <a:pt x="548639" y="182879"/>
                </a:lnTo>
                <a:lnTo>
                  <a:pt x="543067" y="146033"/>
                </a:lnTo>
                <a:lnTo>
                  <a:pt x="501792" y="80646"/>
                </a:lnTo>
                <a:lnTo>
                  <a:pt x="468296" y="53578"/>
                </a:lnTo>
                <a:lnTo>
                  <a:pt x="427698" y="31242"/>
                </a:lnTo>
                <a:lnTo>
                  <a:pt x="381101" y="14376"/>
                </a:lnTo>
                <a:lnTo>
                  <a:pt x="329607" y="3716"/>
                </a:lnTo>
                <a:lnTo>
                  <a:pt x="274319" y="0"/>
                </a:lnTo>
                <a:close/>
              </a:path>
            </a:pathLst>
          </a:custGeom>
          <a:solidFill>
            <a:srgbClr val="094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275832" y="1589532"/>
            <a:ext cx="548640" cy="365760"/>
          </a:xfrm>
          <a:custGeom>
            <a:avLst/>
            <a:gdLst/>
            <a:ahLst/>
            <a:cxnLst/>
            <a:rect l="l" t="t" r="r" b="b"/>
            <a:pathLst>
              <a:path w="548640" h="365760">
                <a:moveTo>
                  <a:pt x="274319" y="0"/>
                </a:moveTo>
                <a:lnTo>
                  <a:pt x="219032" y="3716"/>
                </a:lnTo>
                <a:lnTo>
                  <a:pt x="167538" y="14376"/>
                </a:lnTo>
                <a:lnTo>
                  <a:pt x="120941" y="31242"/>
                </a:lnTo>
                <a:lnTo>
                  <a:pt x="80343" y="53578"/>
                </a:lnTo>
                <a:lnTo>
                  <a:pt x="46847" y="80646"/>
                </a:lnTo>
                <a:lnTo>
                  <a:pt x="21556" y="111710"/>
                </a:lnTo>
                <a:lnTo>
                  <a:pt x="0" y="182879"/>
                </a:lnTo>
                <a:lnTo>
                  <a:pt x="5572" y="219726"/>
                </a:lnTo>
                <a:lnTo>
                  <a:pt x="46847" y="285113"/>
                </a:lnTo>
                <a:lnTo>
                  <a:pt x="80343" y="312181"/>
                </a:lnTo>
                <a:lnTo>
                  <a:pt x="120941" y="334517"/>
                </a:lnTo>
                <a:lnTo>
                  <a:pt x="167538" y="351383"/>
                </a:lnTo>
                <a:lnTo>
                  <a:pt x="219032" y="362043"/>
                </a:lnTo>
                <a:lnTo>
                  <a:pt x="274319" y="365759"/>
                </a:lnTo>
                <a:lnTo>
                  <a:pt x="329607" y="362043"/>
                </a:lnTo>
                <a:lnTo>
                  <a:pt x="381101" y="351383"/>
                </a:lnTo>
                <a:lnTo>
                  <a:pt x="427698" y="334517"/>
                </a:lnTo>
                <a:lnTo>
                  <a:pt x="468296" y="312181"/>
                </a:lnTo>
                <a:lnTo>
                  <a:pt x="501792" y="285113"/>
                </a:lnTo>
                <a:lnTo>
                  <a:pt x="527083" y="254049"/>
                </a:lnTo>
                <a:lnTo>
                  <a:pt x="548639" y="182879"/>
                </a:lnTo>
                <a:lnTo>
                  <a:pt x="543067" y="146033"/>
                </a:lnTo>
                <a:lnTo>
                  <a:pt x="501792" y="80646"/>
                </a:lnTo>
                <a:lnTo>
                  <a:pt x="468296" y="53578"/>
                </a:lnTo>
                <a:lnTo>
                  <a:pt x="427698" y="31242"/>
                </a:lnTo>
                <a:lnTo>
                  <a:pt x="381101" y="14376"/>
                </a:lnTo>
                <a:lnTo>
                  <a:pt x="329607" y="3716"/>
                </a:lnTo>
                <a:lnTo>
                  <a:pt x="274319" y="0"/>
                </a:lnTo>
                <a:close/>
              </a:path>
            </a:pathLst>
          </a:custGeom>
          <a:solidFill>
            <a:srgbClr val="094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083552" y="1589532"/>
            <a:ext cx="548640" cy="365760"/>
          </a:xfrm>
          <a:custGeom>
            <a:avLst/>
            <a:gdLst/>
            <a:ahLst/>
            <a:cxnLst/>
            <a:rect l="l" t="t" r="r" b="b"/>
            <a:pathLst>
              <a:path w="548640" h="365760">
                <a:moveTo>
                  <a:pt x="274320" y="0"/>
                </a:moveTo>
                <a:lnTo>
                  <a:pt x="219032" y="3716"/>
                </a:lnTo>
                <a:lnTo>
                  <a:pt x="167538" y="14376"/>
                </a:lnTo>
                <a:lnTo>
                  <a:pt x="120941" y="31242"/>
                </a:lnTo>
                <a:lnTo>
                  <a:pt x="80343" y="53578"/>
                </a:lnTo>
                <a:lnTo>
                  <a:pt x="46847" y="80646"/>
                </a:lnTo>
                <a:lnTo>
                  <a:pt x="21556" y="111710"/>
                </a:lnTo>
                <a:lnTo>
                  <a:pt x="0" y="182879"/>
                </a:lnTo>
                <a:lnTo>
                  <a:pt x="5572" y="219726"/>
                </a:lnTo>
                <a:lnTo>
                  <a:pt x="46847" y="285113"/>
                </a:lnTo>
                <a:lnTo>
                  <a:pt x="80343" y="312181"/>
                </a:lnTo>
                <a:lnTo>
                  <a:pt x="120941" y="334517"/>
                </a:lnTo>
                <a:lnTo>
                  <a:pt x="167538" y="351383"/>
                </a:lnTo>
                <a:lnTo>
                  <a:pt x="219032" y="362043"/>
                </a:lnTo>
                <a:lnTo>
                  <a:pt x="274320" y="365759"/>
                </a:lnTo>
                <a:lnTo>
                  <a:pt x="329607" y="362043"/>
                </a:lnTo>
                <a:lnTo>
                  <a:pt x="381101" y="351383"/>
                </a:lnTo>
                <a:lnTo>
                  <a:pt x="427698" y="334517"/>
                </a:lnTo>
                <a:lnTo>
                  <a:pt x="468296" y="312181"/>
                </a:lnTo>
                <a:lnTo>
                  <a:pt x="501792" y="285113"/>
                </a:lnTo>
                <a:lnTo>
                  <a:pt x="527083" y="254049"/>
                </a:lnTo>
                <a:lnTo>
                  <a:pt x="548640" y="182879"/>
                </a:lnTo>
                <a:lnTo>
                  <a:pt x="543067" y="146033"/>
                </a:lnTo>
                <a:lnTo>
                  <a:pt x="501792" y="80646"/>
                </a:lnTo>
                <a:lnTo>
                  <a:pt x="468296" y="53578"/>
                </a:lnTo>
                <a:lnTo>
                  <a:pt x="427698" y="31242"/>
                </a:lnTo>
                <a:lnTo>
                  <a:pt x="381101" y="14376"/>
                </a:lnTo>
                <a:lnTo>
                  <a:pt x="329607" y="3716"/>
                </a:lnTo>
                <a:lnTo>
                  <a:pt x="274320" y="0"/>
                </a:lnTo>
                <a:close/>
              </a:path>
            </a:pathLst>
          </a:custGeom>
          <a:solidFill>
            <a:srgbClr val="094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39311" y="4085844"/>
            <a:ext cx="2976880" cy="2092960"/>
          </a:xfrm>
          <a:custGeom>
            <a:avLst/>
            <a:gdLst/>
            <a:ahLst/>
            <a:cxnLst/>
            <a:rect l="l" t="t" r="r" b="b"/>
            <a:pathLst>
              <a:path w="2976879" h="2092960">
                <a:moveTo>
                  <a:pt x="0" y="2092451"/>
                </a:moveTo>
                <a:lnTo>
                  <a:pt x="2976372" y="2092451"/>
                </a:lnTo>
                <a:lnTo>
                  <a:pt x="2976372" y="0"/>
                </a:lnTo>
                <a:lnTo>
                  <a:pt x="0" y="0"/>
                </a:lnTo>
                <a:lnTo>
                  <a:pt x="0" y="2092451"/>
                </a:lnTo>
                <a:close/>
              </a:path>
            </a:pathLst>
          </a:custGeom>
          <a:ln w="9144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37788" y="3791711"/>
            <a:ext cx="2978150" cy="294640"/>
          </a:xfrm>
          <a:custGeom>
            <a:avLst/>
            <a:gdLst/>
            <a:ahLst/>
            <a:cxnLst/>
            <a:rect l="l" t="t" r="r" b="b"/>
            <a:pathLst>
              <a:path w="2978150" h="294639">
                <a:moveTo>
                  <a:pt x="0" y="294131"/>
                </a:moveTo>
                <a:lnTo>
                  <a:pt x="2977895" y="294131"/>
                </a:lnTo>
                <a:lnTo>
                  <a:pt x="2977895" y="0"/>
                </a:lnTo>
                <a:lnTo>
                  <a:pt x="0" y="0"/>
                </a:lnTo>
                <a:lnTo>
                  <a:pt x="0" y="294131"/>
                </a:lnTo>
                <a:close/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621023" y="3796284"/>
            <a:ext cx="3013075" cy="285115"/>
          </a:xfrm>
          <a:prstGeom prst="rect">
            <a:avLst/>
          </a:prstGeom>
          <a:solidFill>
            <a:srgbClr val="7CB4F7"/>
          </a:solidFill>
        </p:spPr>
        <p:txBody>
          <a:bodyPr vert="horz" wrap="square" lIns="0" tIns="5524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4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ROE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(%)</a:t>
            </a:r>
            <a:endParaRPr sz="11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661404" y="4085844"/>
            <a:ext cx="2976880" cy="2092960"/>
          </a:xfrm>
          <a:custGeom>
            <a:avLst/>
            <a:gdLst/>
            <a:ahLst/>
            <a:cxnLst/>
            <a:rect l="l" t="t" r="r" b="b"/>
            <a:pathLst>
              <a:path w="2976879" h="2092960">
                <a:moveTo>
                  <a:pt x="0" y="2092451"/>
                </a:moveTo>
                <a:lnTo>
                  <a:pt x="2976372" y="2092451"/>
                </a:lnTo>
                <a:lnTo>
                  <a:pt x="2976372" y="0"/>
                </a:lnTo>
                <a:lnTo>
                  <a:pt x="0" y="0"/>
                </a:lnTo>
                <a:lnTo>
                  <a:pt x="0" y="2092451"/>
                </a:lnTo>
                <a:close/>
              </a:path>
            </a:pathLst>
          </a:custGeom>
          <a:ln w="9144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59880" y="3791711"/>
            <a:ext cx="2978150" cy="294640"/>
          </a:xfrm>
          <a:custGeom>
            <a:avLst/>
            <a:gdLst/>
            <a:ahLst/>
            <a:cxnLst/>
            <a:rect l="l" t="t" r="r" b="b"/>
            <a:pathLst>
              <a:path w="2978150" h="294639">
                <a:moveTo>
                  <a:pt x="0" y="294131"/>
                </a:moveTo>
                <a:lnTo>
                  <a:pt x="2977896" y="294131"/>
                </a:lnTo>
                <a:lnTo>
                  <a:pt x="2977896" y="0"/>
                </a:lnTo>
                <a:lnTo>
                  <a:pt x="0" y="0"/>
                </a:lnTo>
                <a:lnTo>
                  <a:pt x="0" y="294131"/>
                </a:lnTo>
                <a:close/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6643116" y="3796284"/>
            <a:ext cx="2990215" cy="285115"/>
          </a:xfrm>
          <a:prstGeom prst="rect">
            <a:avLst/>
          </a:prstGeom>
          <a:solidFill>
            <a:srgbClr val="7CB4F7"/>
          </a:solidFill>
        </p:spPr>
        <p:txBody>
          <a:bodyPr vert="horz" wrap="square" lIns="0" tIns="55244" rIns="0" bIns="0" rtlCol="0">
            <a:spAutoFit/>
          </a:bodyPr>
          <a:lstStyle/>
          <a:p>
            <a:pPr marL="19685" algn="ctr">
              <a:lnSpc>
                <a:spcPct val="100000"/>
              </a:lnSpc>
              <a:spcBef>
                <a:spcPts val="434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ROCE (%)</a:t>
            </a:r>
            <a:endParaRPr sz="11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903732" y="5445252"/>
            <a:ext cx="268605" cy="123825"/>
          </a:xfrm>
          <a:custGeom>
            <a:avLst/>
            <a:gdLst/>
            <a:ahLst/>
            <a:cxnLst/>
            <a:rect l="l" t="t" r="r" b="b"/>
            <a:pathLst>
              <a:path w="268605" h="123825">
                <a:moveTo>
                  <a:pt x="268224" y="0"/>
                </a:moveTo>
                <a:lnTo>
                  <a:pt x="0" y="0"/>
                </a:lnTo>
                <a:lnTo>
                  <a:pt x="0" y="123444"/>
                </a:lnTo>
                <a:lnTo>
                  <a:pt x="268224" y="123444"/>
                </a:lnTo>
                <a:lnTo>
                  <a:pt x="268224" y="0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40180" y="5405628"/>
            <a:ext cx="268605" cy="163195"/>
          </a:xfrm>
          <a:custGeom>
            <a:avLst/>
            <a:gdLst/>
            <a:ahLst/>
            <a:cxnLst/>
            <a:rect l="l" t="t" r="r" b="b"/>
            <a:pathLst>
              <a:path w="268605" h="163195">
                <a:moveTo>
                  <a:pt x="268224" y="0"/>
                </a:moveTo>
                <a:lnTo>
                  <a:pt x="0" y="0"/>
                </a:lnTo>
                <a:lnTo>
                  <a:pt x="0" y="163068"/>
                </a:lnTo>
                <a:lnTo>
                  <a:pt x="268224" y="163068"/>
                </a:lnTo>
                <a:lnTo>
                  <a:pt x="268224" y="0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975104" y="5378196"/>
            <a:ext cx="268605" cy="190500"/>
          </a:xfrm>
          <a:custGeom>
            <a:avLst/>
            <a:gdLst/>
            <a:ahLst/>
            <a:cxnLst/>
            <a:rect l="l" t="t" r="r" b="b"/>
            <a:pathLst>
              <a:path w="268605" h="190500">
                <a:moveTo>
                  <a:pt x="268223" y="0"/>
                </a:moveTo>
                <a:lnTo>
                  <a:pt x="0" y="0"/>
                </a:lnTo>
                <a:lnTo>
                  <a:pt x="0" y="190499"/>
                </a:lnTo>
                <a:lnTo>
                  <a:pt x="268223" y="190499"/>
                </a:lnTo>
                <a:lnTo>
                  <a:pt x="268223" y="0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11551" y="4978908"/>
            <a:ext cx="268605" cy="589915"/>
          </a:xfrm>
          <a:custGeom>
            <a:avLst/>
            <a:gdLst/>
            <a:ahLst/>
            <a:cxnLst/>
            <a:rect l="l" t="t" r="r" b="b"/>
            <a:pathLst>
              <a:path w="268605" h="589914">
                <a:moveTo>
                  <a:pt x="268224" y="0"/>
                </a:moveTo>
                <a:lnTo>
                  <a:pt x="0" y="0"/>
                </a:lnTo>
                <a:lnTo>
                  <a:pt x="0" y="589788"/>
                </a:lnTo>
                <a:lnTo>
                  <a:pt x="268224" y="589788"/>
                </a:lnTo>
                <a:lnTo>
                  <a:pt x="268224" y="0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046476" y="4724400"/>
            <a:ext cx="268605" cy="844550"/>
          </a:xfrm>
          <a:custGeom>
            <a:avLst/>
            <a:gdLst/>
            <a:ahLst/>
            <a:cxnLst/>
            <a:rect l="l" t="t" r="r" b="b"/>
            <a:pathLst>
              <a:path w="268604" h="844550">
                <a:moveTo>
                  <a:pt x="268224" y="0"/>
                </a:moveTo>
                <a:lnTo>
                  <a:pt x="0" y="0"/>
                </a:lnTo>
                <a:lnTo>
                  <a:pt x="0" y="844296"/>
                </a:lnTo>
                <a:lnTo>
                  <a:pt x="268224" y="844296"/>
                </a:lnTo>
                <a:lnTo>
                  <a:pt x="268224" y="0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69619" y="5568696"/>
            <a:ext cx="2679700" cy="0"/>
          </a:xfrm>
          <a:custGeom>
            <a:avLst/>
            <a:gdLst/>
            <a:ahLst/>
            <a:cxnLst/>
            <a:rect l="l" t="t" r="r" b="b"/>
            <a:pathLst>
              <a:path w="2679700">
                <a:moveTo>
                  <a:pt x="0" y="0"/>
                </a:moveTo>
                <a:lnTo>
                  <a:pt x="26791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9619" y="5568696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05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306067" y="5568696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05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840992" y="5568696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05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377439" y="5568696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05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913888" y="5568696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05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448811" y="5568696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05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893368" y="5236845"/>
            <a:ext cx="3003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1,027</a:t>
            </a:r>
            <a:endParaRPr sz="9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429258" y="5198109"/>
            <a:ext cx="3003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1,346</a:t>
            </a:r>
            <a:endParaRPr sz="9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965070" y="5170678"/>
            <a:ext cx="3003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1,571</a:t>
            </a:r>
            <a:endParaRPr sz="9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961904" y="5627052"/>
            <a:ext cx="153670" cy="426084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latin typeface="Arial"/>
                <a:cs typeface="Arial"/>
              </a:rPr>
              <a:t>FY2</a:t>
            </a:r>
            <a:r>
              <a:rPr sz="900" spc="-10" dirty="0">
                <a:latin typeface="Arial"/>
                <a:cs typeface="Arial"/>
              </a:rPr>
              <a:t>0</a:t>
            </a:r>
            <a:r>
              <a:rPr sz="900" dirty="0">
                <a:latin typeface="Arial"/>
                <a:cs typeface="Arial"/>
              </a:rPr>
              <a:t>14</a:t>
            </a:r>
            <a:endParaRPr sz="9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497743" y="5627052"/>
            <a:ext cx="153670" cy="426084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latin typeface="Arial"/>
                <a:cs typeface="Arial"/>
              </a:rPr>
              <a:t>FY2</a:t>
            </a:r>
            <a:r>
              <a:rPr sz="900" spc="-10" dirty="0">
                <a:latin typeface="Arial"/>
                <a:cs typeface="Arial"/>
              </a:rPr>
              <a:t>0</a:t>
            </a:r>
            <a:r>
              <a:rPr sz="900" dirty="0">
                <a:latin typeface="Arial"/>
                <a:cs typeface="Arial"/>
              </a:rPr>
              <a:t>15</a:t>
            </a:r>
            <a:endParaRPr sz="9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033556" y="5627052"/>
            <a:ext cx="153670" cy="426084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latin typeface="Arial"/>
                <a:cs typeface="Arial"/>
              </a:rPr>
              <a:t>FY2</a:t>
            </a:r>
            <a:r>
              <a:rPr sz="900" spc="-10" dirty="0">
                <a:latin typeface="Arial"/>
                <a:cs typeface="Arial"/>
              </a:rPr>
              <a:t>0</a:t>
            </a:r>
            <a:r>
              <a:rPr sz="900" dirty="0">
                <a:latin typeface="Arial"/>
                <a:cs typeface="Arial"/>
              </a:rPr>
              <a:t>16</a:t>
            </a:r>
            <a:endParaRPr sz="9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569369" y="5627052"/>
            <a:ext cx="153670" cy="426084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latin typeface="Arial"/>
                <a:cs typeface="Arial"/>
              </a:rPr>
              <a:t>FY2</a:t>
            </a:r>
            <a:r>
              <a:rPr sz="900" spc="-10" dirty="0">
                <a:latin typeface="Arial"/>
                <a:cs typeface="Arial"/>
              </a:rPr>
              <a:t>0</a:t>
            </a:r>
            <a:r>
              <a:rPr sz="900" dirty="0">
                <a:latin typeface="Arial"/>
                <a:cs typeface="Arial"/>
              </a:rPr>
              <a:t>17</a:t>
            </a:r>
            <a:endParaRPr sz="9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105309" y="5627052"/>
            <a:ext cx="153670" cy="426084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latin typeface="Arial"/>
                <a:cs typeface="Arial"/>
              </a:rPr>
              <a:t>FY2</a:t>
            </a:r>
            <a:r>
              <a:rPr sz="900" spc="-10" dirty="0">
                <a:latin typeface="Arial"/>
                <a:cs typeface="Arial"/>
              </a:rPr>
              <a:t>0</a:t>
            </a:r>
            <a:r>
              <a:rPr sz="900" dirty="0">
                <a:latin typeface="Arial"/>
                <a:cs typeface="Arial"/>
              </a:rPr>
              <a:t>18</a:t>
            </a:r>
            <a:endParaRPr sz="90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864108" y="4165091"/>
            <a:ext cx="382905" cy="274320"/>
          </a:xfrm>
          <a:custGeom>
            <a:avLst/>
            <a:gdLst/>
            <a:ahLst/>
            <a:cxnLst/>
            <a:rect l="l" t="t" r="r" b="b"/>
            <a:pathLst>
              <a:path w="382905" h="274320">
                <a:moveTo>
                  <a:pt x="191261" y="0"/>
                </a:moveTo>
                <a:lnTo>
                  <a:pt x="140418" y="4903"/>
                </a:lnTo>
                <a:lnTo>
                  <a:pt x="94730" y="18739"/>
                </a:lnTo>
                <a:lnTo>
                  <a:pt x="56021" y="40195"/>
                </a:lnTo>
                <a:lnTo>
                  <a:pt x="26114" y="67959"/>
                </a:lnTo>
                <a:lnTo>
                  <a:pt x="0" y="137159"/>
                </a:lnTo>
                <a:lnTo>
                  <a:pt x="6832" y="173601"/>
                </a:lnTo>
                <a:lnTo>
                  <a:pt x="56021" y="234124"/>
                </a:lnTo>
                <a:lnTo>
                  <a:pt x="94730" y="255580"/>
                </a:lnTo>
                <a:lnTo>
                  <a:pt x="140418" y="269416"/>
                </a:lnTo>
                <a:lnTo>
                  <a:pt x="191261" y="274319"/>
                </a:lnTo>
                <a:lnTo>
                  <a:pt x="242105" y="269416"/>
                </a:lnTo>
                <a:lnTo>
                  <a:pt x="287793" y="255580"/>
                </a:lnTo>
                <a:lnTo>
                  <a:pt x="326502" y="234124"/>
                </a:lnTo>
                <a:lnTo>
                  <a:pt x="356409" y="206360"/>
                </a:lnTo>
                <a:lnTo>
                  <a:pt x="382523" y="137159"/>
                </a:lnTo>
                <a:lnTo>
                  <a:pt x="375691" y="100718"/>
                </a:lnTo>
                <a:lnTo>
                  <a:pt x="326502" y="40195"/>
                </a:lnTo>
                <a:lnTo>
                  <a:pt x="287793" y="18739"/>
                </a:lnTo>
                <a:lnTo>
                  <a:pt x="242105" y="4903"/>
                </a:lnTo>
                <a:lnTo>
                  <a:pt x="191261" y="0"/>
                </a:lnTo>
                <a:close/>
              </a:path>
            </a:pathLst>
          </a:custGeom>
          <a:solidFill>
            <a:srgbClr val="094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380744" y="4152900"/>
            <a:ext cx="382905" cy="274320"/>
          </a:xfrm>
          <a:custGeom>
            <a:avLst/>
            <a:gdLst/>
            <a:ahLst/>
            <a:cxnLst/>
            <a:rect l="l" t="t" r="r" b="b"/>
            <a:pathLst>
              <a:path w="382905" h="274320">
                <a:moveTo>
                  <a:pt x="191262" y="0"/>
                </a:moveTo>
                <a:lnTo>
                  <a:pt x="140405" y="4903"/>
                </a:lnTo>
                <a:lnTo>
                  <a:pt x="94713" y="18739"/>
                </a:lnTo>
                <a:lnTo>
                  <a:pt x="56006" y="40195"/>
                </a:lnTo>
                <a:lnTo>
                  <a:pt x="26105" y="67959"/>
                </a:lnTo>
                <a:lnTo>
                  <a:pt x="0" y="137160"/>
                </a:lnTo>
                <a:lnTo>
                  <a:pt x="6829" y="173601"/>
                </a:lnTo>
                <a:lnTo>
                  <a:pt x="56006" y="234124"/>
                </a:lnTo>
                <a:lnTo>
                  <a:pt x="94713" y="255580"/>
                </a:lnTo>
                <a:lnTo>
                  <a:pt x="140405" y="269416"/>
                </a:lnTo>
                <a:lnTo>
                  <a:pt x="191262" y="274319"/>
                </a:lnTo>
                <a:lnTo>
                  <a:pt x="242118" y="269416"/>
                </a:lnTo>
                <a:lnTo>
                  <a:pt x="287810" y="255580"/>
                </a:lnTo>
                <a:lnTo>
                  <a:pt x="326516" y="234124"/>
                </a:lnTo>
                <a:lnTo>
                  <a:pt x="356418" y="206360"/>
                </a:lnTo>
                <a:lnTo>
                  <a:pt x="382524" y="137160"/>
                </a:lnTo>
                <a:lnTo>
                  <a:pt x="375694" y="100718"/>
                </a:lnTo>
                <a:lnTo>
                  <a:pt x="326517" y="40195"/>
                </a:lnTo>
                <a:lnTo>
                  <a:pt x="287810" y="18739"/>
                </a:lnTo>
                <a:lnTo>
                  <a:pt x="242118" y="4903"/>
                </a:lnTo>
                <a:lnTo>
                  <a:pt x="191262" y="0"/>
                </a:lnTo>
                <a:close/>
              </a:path>
            </a:pathLst>
          </a:custGeom>
          <a:solidFill>
            <a:srgbClr val="094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912266" y="4214240"/>
            <a:ext cx="81724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15620" algn="l"/>
              </a:tabLst>
            </a:pPr>
            <a:r>
              <a:rPr sz="1200" b="1" spc="-7" baseline="-6944" dirty="0">
                <a:solidFill>
                  <a:srgbClr val="FFFFFF"/>
                </a:solidFill>
                <a:latin typeface="Arial"/>
                <a:cs typeface="Arial"/>
              </a:rPr>
              <a:t>13</a:t>
            </a:r>
            <a:r>
              <a:rPr sz="1200" b="1" baseline="-6944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b="1" spc="-7" baseline="-6944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200" b="1" baseline="-6944" dirty="0">
                <a:solidFill>
                  <a:srgbClr val="FFFFFF"/>
                </a:solidFill>
                <a:latin typeface="Arial"/>
                <a:cs typeface="Arial"/>
              </a:rPr>
              <a:t>%	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930907" y="4152900"/>
            <a:ext cx="382905" cy="274320"/>
          </a:xfrm>
          <a:custGeom>
            <a:avLst/>
            <a:gdLst/>
            <a:ahLst/>
            <a:cxnLst/>
            <a:rect l="l" t="t" r="r" b="b"/>
            <a:pathLst>
              <a:path w="382905" h="274320">
                <a:moveTo>
                  <a:pt x="191262" y="0"/>
                </a:moveTo>
                <a:lnTo>
                  <a:pt x="140405" y="4903"/>
                </a:lnTo>
                <a:lnTo>
                  <a:pt x="94713" y="18739"/>
                </a:lnTo>
                <a:lnTo>
                  <a:pt x="56007" y="40195"/>
                </a:lnTo>
                <a:lnTo>
                  <a:pt x="26105" y="67959"/>
                </a:lnTo>
                <a:lnTo>
                  <a:pt x="0" y="137160"/>
                </a:lnTo>
                <a:lnTo>
                  <a:pt x="6829" y="173601"/>
                </a:lnTo>
                <a:lnTo>
                  <a:pt x="56007" y="234124"/>
                </a:lnTo>
                <a:lnTo>
                  <a:pt x="94713" y="255580"/>
                </a:lnTo>
                <a:lnTo>
                  <a:pt x="140405" y="269416"/>
                </a:lnTo>
                <a:lnTo>
                  <a:pt x="191262" y="274319"/>
                </a:lnTo>
                <a:lnTo>
                  <a:pt x="242118" y="269416"/>
                </a:lnTo>
                <a:lnTo>
                  <a:pt x="287810" y="255580"/>
                </a:lnTo>
                <a:lnTo>
                  <a:pt x="326516" y="234124"/>
                </a:lnTo>
                <a:lnTo>
                  <a:pt x="356418" y="206360"/>
                </a:lnTo>
                <a:lnTo>
                  <a:pt x="382524" y="137160"/>
                </a:lnTo>
                <a:lnTo>
                  <a:pt x="375694" y="100718"/>
                </a:lnTo>
                <a:lnTo>
                  <a:pt x="326517" y="40195"/>
                </a:lnTo>
                <a:lnTo>
                  <a:pt x="287810" y="18739"/>
                </a:lnTo>
                <a:lnTo>
                  <a:pt x="242118" y="4903"/>
                </a:lnTo>
                <a:lnTo>
                  <a:pt x="191262" y="0"/>
                </a:lnTo>
                <a:close/>
              </a:path>
            </a:pathLst>
          </a:custGeom>
          <a:solidFill>
            <a:srgbClr val="094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828288" y="5582411"/>
            <a:ext cx="2627630" cy="0"/>
          </a:xfrm>
          <a:custGeom>
            <a:avLst/>
            <a:gdLst/>
            <a:ahLst/>
            <a:cxnLst/>
            <a:rect l="l" t="t" r="r" b="b"/>
            <a:pathLst>
              <a:path w="2627629">
                <a:moveTo>
                  <a:pt x="0" y="0"/>
                </a:moveTo>
                <a:lnTo>
                  <a:pt x="2627376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828288" y="5582411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52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354067" y="5582411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52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878323" y="5582411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52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404103" y="5582411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52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929884" y="5582411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52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455664" y="5582411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52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090415" y="4507991"/>
            <a:ext cx="2103120" cy="635635"/>
          </a:xfrm>
          <a:custGeom>
            <a:avLst/>
            <a:gdLst/>
            <a:ahLst/>
            <a:cxnLst/>
            <a:rect l="l" t="t" r="r" b="b"/>
            <a:pathLst>
              <a:path w="2103120" h="635635">
                <a:moveTo>
                  <a:pt x="0" y="557783"/>
                </a:moveTo>
                <a:lnTo>
                  <a:pt x="525780" y="493775"/>
                </a:lnTo>
                <a:lnTo>
                  <a:pt x="1051560" y="635507"/>
                </a:lnTo>
                <a:lnTo>
                  <a:pt x="1577339" y="0"/>
                </a:lnTo>
                <a:lnTo>
                  <a:pt x="2103120" y="248411"/>
                </a:lnTo>
              </a:path>
            </a:pathLst>
          </a:custGeom>
          <a:ln w="27431">
            <a:solidFill>
              <a:srgbClr val="0946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3927983" y="5071617"/>
            <a:ext cx="8636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25145" algn="l"/>
              </a:tabLst>
            </a:pPr>
            <a:r>
              <a:rPr sz="1350" spc="-7" baseline="-30864" dirty="0">
                <a:latin typeface="Arial"/>
                <a:cs typeface="Arial"/>
              </a:rPr>
              <a:t>14.2%	</a:t>
            </a:r>
            <a:r>
              <a:rPr sz="900" spc="-5" dirty="0">
                <a:latin typeface="Arial"/>
                <a:cs typeface="Arial"/>
              </a:rPr>
              <a:t>15.9%</a:t>
            </a:r>
            <a:endParaRPr sz="9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979161" y="5213350"/>
            <a:ext cx="3384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12.0%</a:t>
            </a:r>
            <a:endParaRPr sz="9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575046" y="4648961"/>
            <a:ext cx="3384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29.5%</a:t>
            </a:r>
            <a:endParaRPr sz="9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030467" y="4826634"/>
            <a:ext cx="3384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22.6%</a:t>
            </a:r>
            <a:endParaRPr sz="9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014756" y="5639549"/>
            <a:ext cx="153670" cy="426084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latin typeface="Arial"/>
                <a:cs typeface="Arial"/>
              </a:rPr>
              <a:t>FY2</a:t>
            </a:r>
            <a:r>
              <a:rPr sz="900" spc="-10" dirty="0">
                <a:latin typeface="Arial"/>
                <a:cs typeface="Arial"/>
              </a:rPr>
              <a:t>0</a:t>
            </a:r>
            <a:r>
              <a:rPr sz="900" dirty="0">
                <a:latin typeface="Arial"/>
                <a:cs typeface="Arial"/>
              </a:rPr>
              <a:t>14</a:t>
            </a:r>
            <a:endParaRPr sz="9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540536" y="5639549"/>
            <a:ext cx="153670" cy="426084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latin typeface="Arial"/>
                <a:cs typeface="Arial"/>
              </a:rPr>
              <a:t>FY2</a:t>
            </a:r>
            <a:r>
              <a:rPr sz="900" spc="-10" dirty="0">
                <a:latin typeface="Arial"/>
                <a:cs typeface="Arial"/>
              </a:rPr>
              <a:t>0</a:t>
            </a:r>
            <a:r>
              <a:rPr sz="900" dirty="0">
                <a:latin typeface="Arial"/>
                <a:cs typeface="Arial"/>
              </a:rPr>
              <a:t>15</a:t>
            </a:r>
            <a:endParaRPr sz="9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066062" y="5639549"/>
            <a:ext cx="153670" cy="426084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latin typeface="Arial"/>
                <a:cs typeface="Arial"/>
              </a:rPr>
              <a:t>FY2</a:t>
            </a:r>
            <a:r>
              <a:rPr sz="900" spc="-10" dirty="0">
                <a:latin typeface="Arial"/>
                <a:cs typeface="Arial"/>
              </a:rPr>
              <a:t>0</a:t>
            </a:r>
            <a:r>
              <a:rPr sz="900" dirty="0">
                <a:latin typeface="Arial"/>
                <a:cs typeface="Arial"/>
              </a:rPr>
              <a:t>16</a:t>
            </a:r>
            <a:endParaRPr sz="9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591842" y="5639549"/>
            <a:ext cx="153670" cy="426084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latin typeface="Arial"/>
                <a:cs typeface="Arial"/>
              </a:rPr>
              <a:t>FY2</a:t>
            </a:r>
            <a:r>
              <a:rPr sz="900" spc="-10" dirty="0">
                <a:latin typeface="Arial"/>
                <a:cs typeface="Arial"/>
              </a:rPr>
              <a:t>0</a:t>
            </a:r>
            <a:r>
              <a:rPr sz="900" dirty="0">
                <a:latin typeface="Arial"/>
                <a:cs typeface="Arial"/>
              </a:rPr>
              <a:t>17</a:t>
            </a:r>
            <a:endParaRPr sz="9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117622" y="5639549"/>
            <a:ext cx="153670" cy="426084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latin typeface="Arial"/>
                <a:cs typeface="Arial"/>
              </a:rPr>
              <a:t>FY2</a:t>
            </a:r>
            <a:r>
              <a:rPr sz="900" spc="-10" dirty="0">
                <a:latin typeface="Arial"/>
                <a:cs typeface="Arial"/>
              </a:rPr>
              <a:t>0</a:t>
            </a:r>
            <a:r>
              <a:rPr sz="900" dirty="0">
                <a:latin typeface="Arial"/>
                <a:cs typeface="Arial"/>
              </a:rPr>
              <a:t>18</a:t>
            </a:r>
            <a:endParaRPr sz="900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6839711" y="5568696"/>
            <a:ext cx="2641600" cy="0"/>
          </a:xfrm>
          <a:custGeom>
            <a:avLst/>
            <a:gdLst/>
            <a:ahLst/>
            <a:cxnLst/>
            <a:rect l="l" t="t" r="r" b="b"/>
            <a:pathLst>
              <a:path w="2641600">
                <a:moveTo>
                  <a:pt x="0" y="0"/>
                </a:moveTo>
                <a:lnTo>
                  <a:pt x="26410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839711" y="5568696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05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368540" y="5568696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05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897368" y="5568696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05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424671" y="5568696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05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953500" y="5568696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05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480804" y="5568696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05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104888" y="4369308"/>
            <a:ext cx="2112645" cy="666115"/>
          </a:xfrm>
          <a:custGeom>
            <a:avLst/>
            <a:gdLst/>
            <a:ahLst/>
            <a:cxnLst/>
            <a:rect l="l" t="t" r="r" b="b"/>
            <a:pathLst>
              <a:path w="2112645" h="666114">
                <a:moveTo>
                  <a:pt x="0" y="608076"/>
                </a:moveTo>
                <a:lnTo>
                  <a:pt x="527303" y="659892"/>
                </a:lnTo>
                <a:lnTo>
                  <a:pt x="1056131" y="665988"/>
                </a:lnTo>
                <a:lnTo>
                  <a:pt x="1583435" y="0"/>
                </a:lnTo>
                <a:lnTo>
                  <a:pt x="2112263" y="286512"/>
                </a:lnTo>
              </a:path>
            </a:pathLst>
          </a:custGeom>
          <a:ln w="27432">
            <a:solidFill>
              <a:srgbClr val="0946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6942073" y="5046979"/>
            <a:ext cx="3384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18.7%</a:t>
            </a:r>
            <a:endParaRPr sz="9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7470393" y="5098795"/>
            <a:ext cx="3384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17.1%</a:t>
            </a:r>
            <a:endParaRPr sz="9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7998586" y="5105527"/>
            <a:ext cx="3384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16.9%</a:t>
            </a:r>
            <a:endParaRPr sz="9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8619743" y="4503546"/>
            <a:ext cx="3384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38.0%</a:t>
            </a:r>
            <a:endParaRPr sz="9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9054972" y="4725746"/>
            <a:ext cx="33845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28.9%</a:t>
            </a:r>
            <a:endParaRPr sz="9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7029228" y="5627052"/>
            <a:ext cx="153670" cy="426084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latin typeface="Arial"/>
                <a:cs typeface="Arial"/>
              </a:rPr>
              <a:t>FY2</a:t>
            </a:r>
            <a:r>
              <a:rPr sz="900" spc="-10" dirty="0">
                <a:latin typeface="Arial"/>
                <a:cs typeface="Arial"/>
              </a:rPr>
              <a:t>0</a:t>
            </a:r>
            <a:r>
              <a:rPr sz="900" dirty="0">
                <a:latin typeface="Arial"/>
                <a:cs typeface="Arial"/>
              </a:rPr>
              <a:t>14</a:t>
            </a:r>
            <a:endParaRPr sz="9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7557420" y="5627052"/>
            <a:ext cx="153670" cy="426084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latin typeface="Arial"/>
                <a:cs typeface="Arial"/>
              </a:rPr>
              <a:t>FY2</a:t>
            </a:r>
            <a:r>
              <a:rPr sz="900" spc="-10" dirty="0">
                <a:latin typeface="Arial"/>
                <a:cs typeface="Arial"/>
              </a:rPr>
              <a:t>0</a:t>
            </a:r>
            <a:r>
              <a:rPr sz="900" dirty="0">
                <a:latin typeface="Arial"/>
                <a:cs typeface="Arial"/>
              </a:rPr>
              <a:t>15</a:t>
            </a:r>
            <a:endParaRPr sz="9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8085741" y="5627052"/>
            <a:ext cx="153670" cy="426084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latin typeface="Arial"/>
                <a:cs typeface="Arial"/>
              </a:rPr>
              <a:t>FY2</a:t>
            </a:r>
            <a:r>
              <a:rPr sz="900" spc="-10" dirty="0">
                <a:latin typeface="Arial"/>
                <a:cs typeface="Arial"/>
              </a:rPr>
              <a:t>0</a:t>
            </a:r>
            <a:r>
              <a:rPr sz="900" dirty="0">
                <a:latin typeface="Arial"/>
                <a:cs typeface="Arial"/>
              </a:rPr>
              <a:t>16</a:t>
            </a:r>
            <a:endParaRPr sz="9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8613933" y="5627052"/>
            <a:ext cx="153670" cy="426084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latin typeface="Arial"/>
                <a:cs typeface="Arial"/>
              </a:rPr>
              <a:t>FY2</a:t>
            </a:r>
            <a:r>
              <a:rPr sz="900" spc="-10" dirty="0">
                <a:latin typeface="Arial"/>
                <a:cs typeface="Arial"/>
              </a:rPr>
              <a:t>0</a:t>
            </a:r>
            <a:r>
              <a:rPr sz="900" dirty="0">
                <a:latin typeface="Arial"/>
                <a:cs typeface="Arial"/>
              </a:rPr>
              <a:t>17</a:t>
            </a:r>
            <a:endParaRPr sz="9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9142127" y="5627052"/>
            <a:ext cx="153670" cy="426084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latin typeface="Arial"/>
                <a:cs typeface="Arial"/>
              </a:rPr>
              <a:t>FY2</a:t>
            </a:r>
            <a:r>
              <a:rPr sz="900" spc="-10" dirty="0">
                <a:latin typeface="Arial"/>
                <a:cs typeface="Arial"/>
              </a:rPr>
              <a:t>0</a:t>
            </a:r>
            <a:r>
              <a:rPr sz="900" dirty="0">
                <a:latin typeface="Arial"/>
                <a:cs typeface="Arial"/>
              </a:rPr>
              <a:t>18</a:t>
            </a:r>
            <a:endParaRPr sz="9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595071" y="6280200"/>
            <a:ext cx="25165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AutoNum type="arabicParenBoth"/>
              <a:tabLst>
                <a:tab pos="240665" algn="l"/>
                <a:tab pos="241300" algn="l"/>
              </a:tabLst>
            </a:pPr>
            <a:r>
              <a:rPr sz="600" dirty="0">
                <a:latin typeface="Arial"/>
                <a:cs typeface="Arial"/>
              </a:rPr>
              <a:t>Represents consolidated gross </a:t>
            </a:r>
            <a:r>
              <a:rPr sz="600" spc="-5" dirty="0">
                <a:latin typeface="Arial"/>
                <a:cs typeface="Arial"/>
              </a:rPr>
              <a:t>revenue and </a:t>
            </a:r>
            <a:r>
              <a:rPr sz="600" dirty="0">
                <a:latin typeface="Arial"/>
                <a:cs typeface="Arial"/>
              </a:rPr>
              <a:t>includes other</a:t>
            </a:r>
            <a:r>
              <a:rPr sz="600" spc="-3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income</a:t>
            </a:r>
            <a:endParaRPr sz="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AutoNum type="arabicParenBoth"/>
              <a:tabLst>
                <a:tab pos="240665" algn="l"/>
                <a:tab pos="241300" algn="l"/>
              </a:tabLst>
            </a:pPr>
            <a:r>
              <a:rPr sz="600" dirty="0">
                <a:latin typeface="Arial"/>
                <a:cs typeface="Arial"/>
              </a:rPr>
              <a:t>Represents </a:t>
            </a:r>
            <a:r>
              <a:rPr sz="600" spc="-5" dirty="0">
                <a:latin typeface="Arial"/>
                <a:cs typeface="Arial"/>
              </a:rPr>
              <a:t>PAT </a:t>
            </a:r>
            <a:r>
              <a:rPr sz="600" dirty="0">
                <a:latin typeface="Arial"/>
                <a:cs typeface="Arial"/>
              </a:rPr>
              <a:t>after minority</a:t>
            </a:r>
            <a:r>
              <a:rPr sz="600" spc="-3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interest</a:t>
            </a:r>
            <a:endParaRPr sz="600">
              <a:latin typeface="Arial"/>
              <a:cs typeface="Arial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2476500" y="4152900"/>
            <a:ext cx="382905" cy="274320"/>
          </a:xfrm>
          <a:custGeom>
            <a:avLst/>
            <a:gdLst/>
            <a:ahLst/>
            <a:cxnLst/>
            <a:rect l="l" t="t" r="r" b="b"/>
            <a:pathLst>
              <a:path w="382905" h="274320">
                <a:moveTo>
                  <a:pt x="191262" y="0"/>
                </a:moveTo>
                <a:lnTo>
                  <a:pt x="140405" y="4903"/>
                </a:lnTo>
                <a:lnTo>
                  <a:pt x="94713" y="18739"/>
                </a:lnTo>
                <a:lnTo>
                  <a:pt x="56007" y="40195"/>
                </a:lnTo>
                <a:lnTo>
                  <a:pt x="26105" y="67959"/>
                </a:lnTo>
                <a:lnTo>
                  <a:pt x="0" y="137160"/>
                </a:lnTo>
                <a:lnTo>
                  <a:pt x="6829" y="173601"/>
                </a:lnTo>
                <a:lnTo>
                  <a:pt x="56007" y="234124"/>
                </a:lnTo>
                <a:lnTo>
                  <a:pt x="94713" y="255580"/>
                </a:lnTo>
                <a:lnTo>
                  <a:pt x="140405" y="269416"/>
                </a:lnTo>
                <a:lnTo>
                  <a:pt x="191262" y="274319"/>
                </a:lnTo>
                <a:lnTo>
                  <a:pt x="242118" y="269416"/>
                </a:lnTo>
                <a:lnTo>
                  <a:pt x="287810" y="255580"/>
                </a:lnTo>
                <a:lnTo>
                  <a:pt x="326516" y="234124"/>
                </a:lnTo>
                <a:lnTo>
                  <a:pt x="356418" y="206360"/>
                </a:lnTo>
                <a:lnTo>
                  <a:pt x="382524" y="137160"/>
                </a:lnTo>
                <a:lnTo>
                  <a:pt x="375694" y="100718"/>
                </a:lnTo>
                <a:lnTo>
                  <a:pt x="326517" y="40195"/>
                </a:lnTo>
                <a:lnTo>
                  <a:pt x="287810" y="18739"/>
                </a:lnTo>
                <a:lnTo>
                  <a:pt x="242118" y="4903"/>
                </a:lnTo>
                <a:lnTo>
                  <a:pt x="191262" y="0"/>
                </a:lnTo>
                <a:close/>
              </a:path>
            </a:pathLst>
          </a:custGeom>
          <a:solidFill>
            <a:srgbClr val="094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911083" y="1580388"/>
            <a:ext cx="548640" cy="365760"/>
          </a:xfrm>
          <a:custGeom>
            <a:avLst/>
            <a:gdLst/>
            <a:ahLst/>
            <a:cxnLst/>
            <a:rect l="l" t="t" r="r" b="b"/>
            <a:pathLst>
              <a:path w="548640" h="365760">
                <a:moveTo>
                  <a:pt x="274320" y="0"/>
                </a:moveTo>
                <a:lnTo>
                  <a:pt x="219032" y="3716"/>
                </a:lnTo>
                <a:lnTo>
                  <a:pt x="167538" y="14376"/>
                </a:lnTo>
                <a:lnTo>
                  <a:pt x="120941" y="31242"/>
                </a:lnTo>
                <a:lnTo>
                  <a:pt x="80343" y="53578"/>
                </a:lnTo>
                <a:lnTo>
                  <a:pt x="46847" y="80646"/>
                </a:lnTo>
                <a:lnTo>
                  <a:pt x="21556" y="111710"/>
                </a:lnTo>
                <a:lnTo>
                  <a:pt x="0" y="182879"/>
                </a:lnTo>
                <a:lnTo>
                  <a:pt x="5572" y="219726"/>
                </a:lnTo>
                <a:lnTo>
                  <a:pt x="46847" y="285113"/>
                </a:lnTo>
                <a:lnTo>
                  <a:pt x="80343" y="312181"/>
                </a:lnTo>
                <a:lnTo>
                  <a:pt x="120941" y="334517"/>
                </a:lnTo>
                <a:lnTo>
                  <a:pt x="167538" y="351383"/>
                </a:lnTo>
                <a:lnTo>
                  <a:pt x="219032" y="362043"/>
                </a:lnTo>
                <a:lnTo>
                  <a:pt x="274320" y="365760"/>
                </a:lnTo>
                <a:lnTo>
                  <a:pt x="329607" y="362043"/>
                </a:lnTo>
                <a:lnTo>
                  <a:pt x="381101" y="351383"/>
                </a:lnTo>
                <a:lnTo>
                  <a:pt x="427698" y="334517"/>
                </a:lnTo>
                <a:lnTo>
                  <a:pt x="468296" y="312181"/>
                </a:lnTo>
                <a:lnTo>
                  <a:pt x="501792" y="285113"/>
                </a:lnTo>
                <a:lnTo>
                  <a:pt x="527083" y="254049"/>
                </a:lnTo>
                <a:lnTo>
                  <a:pt x="548640" y="182879"/>
                </a:lnTo>
                <a:lnTo>
                  <a:pt x="543067" y="146033"/>
                </a:lnTo>
                <a:lnTo>
                  <a:pt x="501792" y="80646"/>
                </a:lnTo>
                <a:lnTo>
                  <a:pt x="468296" y="53578"/>
                </a:lnTo>
                <a:lnTo>
                  <a:pt x="427698" y="31242"/>
                </a:lnTo>
                <a:lnTo>
                  <a:pt x="381101" y="14376"/>
                </a:lnTo>
                <a:lnTo>
                  <a:pt x="329607" y="3716"/>
                </a:lnTo>
                <a:lnTo>
                  <a:pt x="274320" y="0"/>
                </a:lnTo>
                <a:close/>
              </a:path>
            </a:pathLst>
          </a:custGeom>
          <a:solidFill>
            <a:srgbClr val="094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242542" y="1973665"/>
            <a:ext cx="983615" cy="346710"/>
          </a:xfrm>
          <a:custGeom>
            <a:avLst/>
            <a:gdLst/>
            <a:ahLst/>
            <a:cxnLst/>
            <a:rect l="l" t="t" r="r" b="b"/>
            <a:pathLst>
              <a:path w="983614" h="346710">
                <a:moveTo>
                  <a:pt x="878813" y="59748"/>
                </a:moveTo>
                <a:lnTo>
                  <a:pt x="0" y="312588"/>
                </a:lnTo>
                <a:lnTo>
                  <a:pt x="9690" y="346243"/>
                </a:lnTo>
                <a:lnTo>
                  <a:pt x="888554" y="93413"/>
                </a:lnTo>
                <a:lnTo>
                  <a:pt x="913984" y="67881"/>
                </a:lnTo>
                <a:lnTo>
                  <a:pt x="878813" y="59748"/>
                </a:lnTo>
                <a:close/>
              </a:path>
              <a:path w="983614" h="346710">
                <a:moveTo>
                  <a:pt x="953710" y="41062"/>
                </a:moveTo>
                <a:lnTo>
                  <a:pt x="943762" y="41062"/>
                </a:lnTo>
                <a:lnTo>
                  <a:pt x="953541" y="74717"/>
                </a:lnTo>
                <a:lnTo>
                  <a:pt x="888554" y="93413"/>
                </a:lnTo>
                <a:lnTo>
                  <a:pt x="808888" y="173396"/>
                </a:lnTo>
                <a:lnTo>
                  <a:pt x="805030" y="179195"/>
                </a:lnTo>
                <a:lnTo>
                  <a:pt x="803744" y="185779"/>
                </a:lnTo>
                <a:lnTo>
                  <a:pt x="805030" y="192363"/>
                </a:lnTo>
                <a:lnTo>
                  <a:pt x="808888" y="198161"/>
                </a:lnTo>
                <a:lnTo>
                  <a:pt x="814704" y="201999"/>
                </a:lnTo>
                <a:lnTo>
                  <a:pt x="821318" y="203241"/>
                </a:lnTo>
                <a:lnTo>
                  <a:pt x="827908" y="201912"/>
                </a:lnTo>
                <a:lnTo>
                  <a:pt x="833653" y="198034"/>
                </a:lnTo>
                <a:lnTo>
                  <a:pt x="983386" y="47920"/>
                </a:lnTo>
                <a:lnTo>
                  <a:pt x="953710" y="41062"/>
                </a:lnTo>
                <a:close/>
              </a:path>
              <a:path w="983614" h="346710">
                <a:moveTo>
                  <a:pt x="913984" y="67881"/>
                </a:moveTo>
                <a:lnTo>
                  <a:pt x="888554" y="93413"/>
                </a:lnTo>
                <a:lnTo>
                  <a:pt x="952658" y="74971"/>
                </a:lnTo>
                <a:lnTo>
                  <a:pt x="944651" y="74971"/>
                </a:lnTo>
                <a:lnTo>
                  <a:pt x="913984" y="67881"/>
                </a:lnTo>
                <a:close/>
              </a:path>
              <a:path w="983614" h="346710">
                <a:moveTo>
                  <a:pt x="936269" y="45507"/>
                </a:moveTo>
                <a:lnTo>
                  <a:pt x="913984" y="67881"/>
                </a:lnTo>
                <a:lnTo>
                  <a:pt x="944651" y="74971"/>
                </a:lnTo>
                <a:lnTo>
                  <a:pt x="936269" y="45507"/>
                </a:lnTo>
                <a:close/>
              </a:path>
              <a:path w="983614" h="346710">
                <a:moveTo>
                  <a:pt x="945053" y="45507"/>
                </a:moveTo>
                <a:lnTo>
                  <a:pt x="936269" y="45507"/>
                </a:lnTo>
                <a:lnTo>
                  <a:pt x="944651" y="74971"/>
                </a:lnTo>
                <a:lnTo>
                  <a:pt x="952658" y="74971"/>
                </a:lnTo>
                <a:lnTo>
                  <a:pt x="953541" y="74717"/>
                </a:lnTo>
                <a:lnTo>
                  <a:pt x="945053" y="45507"/>
                </a:lnTo>
                <a:close/>
              </a:path>
              <a:path w="983614" h="346710">
                <a:moveTo>
                  <a:pt x="943762" y="41062"/>
                </a:moveTo>
                <a:lnTo>
                  <a:pt x="878813" y="59748"/>
                </a:lnTo>
                <a:lnTo>
                  <a:pt x="913984" y="67881"/>
                </a:lnTo>
                <a:lnTo>
                  <a:pt x="936269" y="45507"/>
                </a:lnTo>
                <a:lnTo>
                  <a:pt x="945053" y="45507"/>
                </a:lnTo>
                <a:lnTo>
                  <a:pt x="943762" y="41062"/>
                </a:lnTo>
                <a:close/>
              </a:path>
              <a:path w="983614" h="346710">
                <a:moveTo>
                  <a:pt x="769822" y="0"/>
                </a:moveTo>
                <a:lnTo>
                  <a:pt x="763565" y="2438"/>
                </a:lnTo>
                <a:lnTo>
                  <a:pt x="758665" y="7044"/>
                </a:lnTo>
                <a:lnTo>
                  <a:pt x="755802" y="13376"/>
                </a:lnTo>
                <a:lnTo>
                  <a:pt x="755613" y="20312"/>
                </a:lnTo>
                <a:lnTo>
                  <a:pt x="758009" y="26568"/>
                </a:lnTo>
                <a:lnTo>
                  <a:pt x="762571" y="31468"/>
                </a:lnTo>
                <a:lnTo>
                  <a:pt x="768883" y="34331"/>
                </a:lnTo>
                <a:lnTo>
                  <a:pt x="878813" y="59748"/>
                </a:lnTo>
                <a:lnTo>
                  <a:pt x="943762" y="41062"/>
                </a:lnTo>
                <a:lnTo>
                  <a:pt x="953710" y="41062"/>
                </a:lnTo>
                <a:lnTo>
                  <a:pt x="776757" y="168"/>
                </a:lnTo>
                <a:lnTo>
                  <a:pt x="769822" y="0"/>
                </a:lnTo>
                <a:close/>
              </a:path>
            </a:pathLst>
          </a:custGeom>
          <a:solidFill>
            <a:srgbClr val="094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145746" y="1914270"/>
            <a:ext cx="751840" cy="280670"/>
          </a:xfrm>
          <a:custGeom>
            <a:avLst/>
            <a:gdLst/>
            <a:ahLst/>
            <a:cxnLst/>
            <a:rect l="l" t="t" r="r" b="b"/>
            <a:pathLst>
              <a:path w="751839" h="280669">
                <a:moveTo>
                  <a:pt x="48852" y="180990"/>
                </a:moveTo>
                <a:lnTo>
                  <a:pt x="9736" y="196556"/>
                </a:lnTo>
                <a:lnTo>
                  <a:pt x="0" y="221710"/>
                </a:lnTo>
                <a:lnTo>
                  <a:pt x="359" y="231929"/>
                </a:lnTo>
                <a:lnTo>
                  <a:pt x="16710" y="268866"/>
                </a:lnTo>
                <a:lnTo>
                  <a:pt x="48485" y="280356"/>
                </a:lnTo>
                <a:lnTo>
                  <a:pt x="57515" y="278764"/>
                </a:lnTo>
                <a:lnTo>
                  <a:pt x="80238" y="264667"/>
                </a:lnTo>
                <a:lnTo>
                  <a:pt x="46262" y="264667"/>
                </a:lnTo>
                <a:lnTo>
                  <a:pt x="40116" y="263651"/>
                </a:lnTo>
                <a:lnTo>
                  <a:pt x="19791" y="228661"/>
                </a:lnTo>
                <a:lnTo>
                  <a:pt x="19223" y="221789"/>
                </a:lnTo>
                <a:lnTo>
                  <a:pt x="19766" y="215846"/>
                </a:lnTo>
                <a:lnTo>
                  <a:pt x="21421" y="210819"/>
                </a:lnTo>
                <a:lnTo>
                  <a:pt x="24368" y="204724"/>
                </a:lnTo>
                <a:lnTo>
                  <a:pt x="29270" y="200659"/>
                </a:lnTo>
                <a:lnTo>
                  <a:pt x="36141" y="198881"/>
                </a:lnTo>
                <a:lnTo>
                  <a:pt x="41106" y="197484"/>
                </a:lnTo>
                <a:lnTo>
                  <a:pt x="75880" y="197484"/>
                </a:lnTo>
                <a:lnTo>
                  <a:pt x="73085" y="192912"/>
                </a:lnTo>
                <a:lnTo>
                  <a:pt x="68399" y="187959"/>
                </a:lnTo>
                <a:lnTo>
                  <a:pt x="63103" y="185165"/>
                </a:lnTo>
                <a:lnTo>
                  <a:pt x="56206" y="182358"/>
                </a:lnTo>
                <a:lnTo>
                  <a:pt x="48852" y="180990"/>
                </a:lnTo>
                <a:close/>
              </a:path>
              <a:path w="751839" h="280669">
                <a:moveTo>
                  <a:pt x="68246" y="237616"/>
                </a:moveTo>
                <a:lnTo>
                  <a:pt x="53006" y="262763"/>
                </a:lnTo>
                <a:lnTo>
                  <a:pt x="46262" y="264667"/>
                </a:lnTo>
                <a:lnTo>
                  <a:pt x="80238" y="264667"/>
                </a:lnTo>
                <a:lnTo>
                  <a:pt x="83538" y="259365"/>
                </a:lnTo>
                <a:lnTo>
                  <a:pt x="85961" y="253174"/>
                </a:lnTo>
                <a:lnTo>
                  <a:pt x="87429" y="246221"/>
                </a:lnTo>
                <a:lnTo>
                  <a:pt x="87944" y="238505"/>
                </a:lnTo>
                <a:lnTo>
                  <a:pt x="68246" y="237616"/>
                </a:lnTo>
                <a:close/>
              </a:path>
              <a:path w="751839" h="280669">
                <a:moveTo>
                  <a:pt x="75880" y="197484"/>
                </a:moveTo>
                <a:lnTo>
                  <a:pt x="41106" y="197484"/>
                </a:lnTo>
                <a:lnTo>
                  <a:pt x="45716" y="197738"/>
                </a:lnTo>
                <a:lnTo>
                  <a:pt x="49945" y="199643"/>
                </a:lnTo>
                <a:lnTo>
                  <a:pt x="54175" y="201421"/>
                </a:lnTo>
                <a:lnTo>
                  <a:pt x="57477" y="204596"/>
                </a:lnTo>
                <a:lnTo>
                  <a:pt x="59877" y="209168"/>
                </a:lnTo>
                <a:lnTo>
                  <a:pt x="77200" y="199643"/>
                </a:lnTo>
                <a:lnTo>
                  <a:pt x="75880" y="197484"/>
                </a:lnTo>
                <a:close/>
              </a:path>
              <a:path w="751839" h="280669">
                <a:moveTo>
                  <a:pt x="133778" y="156971"/>
                </a:moveTo>
                <a:lnTo>
                  <a:pt x="113953" y="162432"/>
                </a:lnTo>
                <a:lnTo>
                  <a:pt x="102892" y="264794"/>
                </a:lnTo>
                <a:lnTo>
                  <a:pt x="122742" y="259461"/>
                </a:lnTo>
                <a:lnTo>
                  <a:pt x="124761" y="236346"/>
                </a:lnTo>
                <a:lnTo>
                  <a:pt x="161718" y="226313"/>
                </a:lnTo>
                <a:lnTo>
                  <a:pt x="185865" y="226313"/>
                </a:lnTo>
                <a:lnTo>
                  <a:pt x="180522" y="219201"/>
                </a:lnTo>
                <a:lnTo>
                  <a:pt x="126285" y="219201"/>
                </a:lnTo>
                <a:lnTo>
                  <a:pt x="129460" y="181355"/>
                </a:lnTo>
                <a:lnTo>
                  <a:pt x="152094" y="181355"/>
                </a:lnTo>
                <a:lnTo>
                  <a:pt x="133778" y="156971"/>
                </a:lnTo>
                <a:close/>
              </a:path>
              <a:path w="751839" h="280669">
                <a:moveTo>
                  <a:pt x="185865" y="226313"/>
                </a:moveTo>
                <a:lnTo>
                  <a:pt x="161718" y="226313"/>
                </a:lnTo>
                <a:lnTo>
                  <a:pt x="175561" y="245237"/>
                </a:lnTo>
                <a:lnTo>
                  <a:pt x="195881" y="239649"/>
                </a:lnTo>
                <a:lnTo>
                  <a:pt x="185865" y="226313"/>
                </a:lnTo>
                <a:close/>
              </a:path>
              <a:path w="751839" h="280669">
                <a:moveTo>
                  <a:pt x="235283" y="129825"/>
                </a:moveTo>
                <a:lnTo>
                  <a:pt x="198421" y="142748"/>
                </a:lnTo>
                <a:lnTo>
                  <a:pt x="184097" y="178970"/>
                </a:lnTo>
                <a:lnTo>
                  <a:pt x="184679" y="185134"/>
                </a:lnTo>
                <a:lnTo>
                  <a:pt x="204009" y="221995"/>
                </a:lnTo>
                <a:lnTo>
                  <a:pt x="232298" y="229901"/>
                </a:lnTo>
                <a:lnTo>
                  <a:pt x="239180" y="229258"/>
                </a:lnTo>
                <a:lnTo>
                  <a:pt x="246300" y="227711"/>
                </a:lnTo>
                <a:lnTo>
                  <a:pt x="253920" y="225678"/>
                </a:lnTo>
                <a:lnTo>
                  <a:pt x="261032" y="222250"/>
                </a:lnTo>
                <a:lnTo>
                  <a:pt x="271934" y="214249"/>
                </a:lnTo>
                <a:lnTo>
                  <a:pt x="232838" y="214249"/>
                </a:lnTo>
                <a:lnTo>
                  <a:pt x="225726" y="213232"/>
                </a:lnTo>
                <a:lnTo>
                  <a:pt x="203831" y="178970"/>
                </a:lnTo>
                <a:lnTo>
                  <a:pt x="203557" y="173481"/>
                </a:lnTo>
                <a:lnTo>
                  <a:pt x="203633" y="171418"/>
                </a:lnTo>
                <a:lnTo>
                  <a:pt x="223694" y="148208"/>
                </a:lnTo>
                <a:lnTo>
                  <a:pt x="229155" y="146684"/>
                </a:lnTo>
                <a:lnTo>
                  <a:pt x="265126" y="146684"/>
                </a:lnTo>
                <a:lnTo>
                  <a:pt x="262048" y="140715"/>
                </a:lnTo>
                <a:lnTo>
                  <a:pt x="256079" y="135254"/>
                </a:lnTo>
                <a:lnTo>
                  <a:pt x="248332" y="132206"/>
                </a:lnTo>
                <a:lnTo>
                  <a:pt x="242165" y="130421"/>
                </a:lnTo>
                <a:lnTo>
                  <a:pt x="235283" y="129825"/>
                </a:lnTo>
                <a:close/>
              </a:path>
              <a:path w="751839" h="280669">
                <a:moveTo>
                  <a:pt x="152094" y="181355"/>
                </a:moveTo>
                <a:lnTo>
                  <a:pt x="129460" y="181355"/>
                </a:lnTo>
                <a:lnTo>
                  <a:pt x="151558" y="212343"/>
                </a:lnTo>
                <a:lnTo>
                  <a:pt x="126285" y="219201"/>
                </a:lnTo>
                <a:lnTo>
                  <a:pt x="180522" y="219201"/>
                </a:lnTo>
                <a:lnTo>
                  <a:pt x="152094" y="181355"/>
                </a:lnTo>
                <a:close/>
              </a:path>
              <a:path w="751839" h="280669">
                <a:moveTo>
                  <a:pt x="277735" y="186562"/>
                </a:moveTo>
                <a:lnTo>
                  <a:pt x="257349" y="186562"/>
                </a:lnTo>
                <a:lnTo>
                  <a:pt x="260524" y="198246"/>
                </a:lnTo>
                <a:lnTo>
                  <a:pt x="258365" y="201167"/>
                </a:lnTo>
                <a:lnTo>
                  <a:pt x="255444" y="203962"/>
                </a:lnTo>
                <a:lnTo>
                  <a:pt x="248459" y="209168"/>
                </a:lnTo>
                <a:lnTo>
                  <a:pt x="244649" y="211074"/>
                </a:lnTo>
                <a:lnTo>
                  <a:pt x="240712" y="212089"/>
                </a:lnTo>
                <a:lnTo>
                  <a:pt x="232838" y="214249"/>
                </a:lnTo>
                <a:lnTo>
                  <a:pt x="271934" y="214249"/>
                </a:lnTo>
                <a:lnTo>
                  <a:pt x="274367" y="212470"/>
                </a:lnTo>
                <a:lnTo>
                  <a:pt x="279193" y="207517"/>
                </a:lnTo>
                <a:lnTo>
                  <a:pt x="282114" y="202691"/>
                </a:lnTo>
                <a:lnTo>
                  <a:pt x="277735" y="186562"/>
                </a:lnTo>
                <a:close/>
              </a:path>
              <a:path w="751839" h="280669">
                <a:moveTo>
                  <a:pt x="333803" y="103886"/>
                </a:moveTo>
                <a:lnTo>
                  <a:pt x="326437" y="105028"/>
                </a:lnTo>
                <a:lnTo>
                  <a:pt x="277161" y="118237"/>
                </a:lnTo>
                <a:lnTo>
                  <a:pt x="302180" y="210946"/>
                </a:lnTo>
                <a:lnTo>
                  <a:pt x="320849" y="205866"/>
                </a:lnTo>
                <a:lnTo>
                  <a:pt x="310435" y="167258"/>
                </a:lnTo>
                <a:lnTo>
                  <a:pt x="314245" y="166242"/>
                </a:lnTo>
                <a:lnTo>
                  <a:pt x="318563" y="164973"/>
                </a:lnTo>
                <a:lnTo>
                  <a:pt x="321738" y="164591"/>
                </a:lnTo>
                <a:lnTo>
                  <a:pt x="359481" y="164591"/>
                </a:lnTo>
                <a:lnTo>
                  <a:pt x="357933" y="163321"/>
                </a:lnTo>
                <a:lnTo>
                  <a:pt x="354631" y="161289"/>
                </a:lnTo>
                <a:lnTo>
                  <a:pt x="351202" y="159130"/>
                </a:lnTo>
                <a:lnTo>
                  <a:pt x="347138" y="157479"/>
                </a:lnTo>
                <a:lnTo>
                  <a:pt x="342439" y="156209"/>
                </a:lnTo>
                <a:lnTo>
                  <a:pt x="350313" y="152780"/>
                </a:lnTo>
                <a:lnTo>
                  <a:pt x="350770" y="152400"/>
                </a:lnTo>
                <a:lnTo>
                  <a:pt x="306371" y="152400"/>
                </a:lnTo>
                <a:lnTo>
                  <a:pt x="300021" y="128904"/>
                </a:lnTo>
                <a:lnTo>
                  <a:pt x="322246" y="122936"/>
                </a:lnTo>
                <a:lnTo>
                  <a:pt x="326818" y="121792"/>
                </a:lnTo>
                <a:lnTo>
                  <a:pt x="328469" y="121538"/>
                </a:lnTo>
                <a:lnTo>
                  <a:pt x="331644" y="121284"/>
                </a:lnTo>
                <a:lnTo>
                  <a:pt x="359256" y="121284"/>
                </a:lnTo>
                <a:lnTo>
                  <a:pt x="358441" y="118363"/>
                </a:lnTo>
                <a:lnTo>
                  <a:pt x="338756" y="104266"/>
                </a:lnTo>
                <a:lnTo>
                  <a:pt x="333803" y="103886"/>
                </a:lnTo>
                <a:close/>
              </a:path>
              <a:path w="751839" h="280669">
                <a:moveTo>
                  <a:pt x="359481" y="164591"/>
                </a:moveTo>
                <a:lnTo>
                  <a:pt x="321738" y="164591"/>
                </a:lnTo>
                <a:lnTo>
                  <a:pt x="326056" y="164845"/>
                </a:lnTo>
                <a:lnTo>
                  <a:pt x="328342" y="165607"/>
                </a:lnTo>
                <a:lnTo>
                  <a:pt x="332914" y="168401"/>
                </a:lnTo>
                <a:lnTo>
                  <a:pt x="337359" y="172084"/>
                </a:lnTo>
                <a:lnTo>
                  <a:pt x="344090" y="178053"/>
                </a:lnTo>
                <a:lnTo>
                  <a:pt x="363140" y="194563"/>
                </a:lnTo>
                <a:lnTo>
                  <a:pt x="385492" y="188467"/>
                </a:lnTo>
                <a:lnTo>
                  <a:pt x="369236" y="173481"/>
                </a:lnTo>
                <a:lnTo>
                  <a:pt x="362886" y="167386"/>
                </a:lnTo>
                <a:lnTo>
                  <a:pt x="359481" y="164591"/>
                </a:lnTo>
                <a:close/>
              </a:path>
              <a:path w="751839" h="280669">
                <a:moveTo>
                  <a:pt x="272081" y="165734"/>
                </a:moveTo>
                <a:lnTo>
                  <a:pt x="231695" y="176656"/>
                </a:lnTo>
                <a:lnTo>
                  <a:pt x="236013" y="192277"/>
                </a:lnTo>
                <a:lnTo>
                  <a:pt x="257349" y="186562"/>
                </a:lnTo>
                <a:lnTo>
                  <a:pt x="277735" y="186562"/>
                </a:lnTo>
                <a:lnTo>
                  <a:pt x="272081" y="165734"/>
                </a:lnTo>
                <a:close/>
              </a:path>
              <a:path w="751839" h="280669">
                <a:moveTo>
                  <a:pt x="265126" y="146684"/>
                </a:moveTo>
                <a:lnTo>
                  <a:pt x="229155" y="146684"/>
                </a:lnTo>
                <a:lnTo>
                  <a:pt x="233981" y="146812"/>
                </a:lnTo>
                <a:lnTo>
                  <a:pt x="242617" y="150113"/>
                </a:lnTo>
                <a:lnTo>
                  <a:pt x="246046" y="153034"/>
                </a:lnTo>
                <a:lnTo>
                  <a:pt x="248586" y="157225"/>
                </a:lnTo>
                <a:lnTo>
                  <a:pt x="266239" y="148843"/>
                </a:lnTo>
                <a:lnTo>
                  <a:pt x="265126" y="146684"/>
                </a:lnTo>
                <a:close/>
              </a:path>
              <a:path w="751839" h="280669">
                <a:moveTo>
                  <a:pt x="359256" y="121284"/>
                </a:moveTo>
                <a:lnTo>
                  <a:pt x="331644" y="121284"/>
                </a:lnTo>
                <a:lnTo>
                  <a:pt x="334311" y="121919"/>
                </a:lnTo>
                <a:lnTo>
                  <a:pt x="336470" y="123316"/>
                </a:lnTo>
                <a:lnTo>
                  <a:pt x="338629" y="124840"/>
                </a:lnTo>
                <a:lnTo>
                  <a:pt x="340153" y="127126"/>
                </a:lnTo>
                <a:lnTo>
                  <a:pt x="341042" y="130175"/>
                </a:lnTo>
                <a:lnTo>
                  <a:pt x="341677" y="132968"/>
                </a:lnTo>
                <a:lnTo>
                  <a:pt x="341677" y="135508"/>
                </a:lnTo>
                <a:lnTo>
                  <a:pt x="306371" y="152400"/>
                </a:lnTo>
                <a:lnTo>
                  <a:pt x="350770" y="152400"/>
                </a:lnTo>
                <a:lnTo>
                  <a:pt x="355647" y="148336"/>
                </a:lnTo>
                <a:lnTo>
                  <a:pt x="358441" y="142620"/>
                </a:lnTo>
                <a:lnTo>
                  <a:pt x="361362" y="137032"/>
                </a:lnTo>
                <a:lnTo>
                  <a:pt x="361756" y="132206"/>
                </a:lnTo>
                <a:lnTo>
                  <a:pt x="361697" y="130175"/>
                </a:lnTo>
                <a:lnTo>
                  <a:pt x="359256" y="121284"/>
                </a:lnTo>
                <a:close/>
              </a:path>
              <a:path w="751839" h="280669">
                <a:moveTo>
                  <a:pt x="435911" y="102742"/>
                </a:moveTo>
                <a:lnTo>
                  <a:pt x="418131" y="107568"/>
                </a:lnTo>
                <a:lnTo>
                  <a:pt x="422957" y="125349"/>
                </a:lnTo>
                <a:lnTo>
                  <a:pt x="440737" y="120523"/>
                </a:lnTo>
                <a:lnTo>
                  <a:pt x="435911" y="102742"/>
                </a:lnTo>
                <a:close/>
              </a:path>
              <a:path w="751839" h="280669">
                <a:moveTo>
                  <a:pt x="449246" y="152145"/>
                </a:moveTo>
                <a:lnTo>
                  <a:pt x="431593" y="156971"/>
                </a:lnTo>
                <a:lnTo>
                  <a:pt x="436292" y="174751"/>
                </a:lnTo>
                <a:lnTo>
                  <a:pt x="454072" y="169925"/>
                </a:lnTo>
                <a:lnTo>
                  <a:pt x="449246" y="152145"/>
                </a:lnTo>
                <a:close/>
              </a:path>
              <a:path w="751839" h="280669">
                <a:moveTo>
                  <a:pt x="535772" y="81152"/>
                </a:moveTo>
                <a:lnTo>
                  <a:pt x="516683" y="81152"/>
                </a:lnTo>
                <a:lnTo>
                  <a:pt x="534844" y="148081"/>
                </a:lnTo>
                <a:lnTo>
                  <a:pt x="552497" y="143382"/>
                </a:lnTo>
                <a:lnTo>
                  <a:pt x="535772" y="81152"/>
                </a:lnTo>
                <a:close/>
              </a:path>
              <a:path w="751839" h="280669">
                <a:moveTo>
                  <a:pt x="527478" y="50291"/>
                </a:moveTo>
                <a:lnTo>
                  <a:pt x="513000" y="54101"/>
                </a:lnTo>
                <a:lnTo>
                  <a:pt x="512492" y="60325"/>
                </a:lnTo>
                <a:lnTo>
                  <a:pt x="510079" y="66293"/>
                </a:lnTo>
                <a:lnTo>
                  <a:pt x="505761" y="72008"/>
                </a:lnTo>
                <a:lnTo>
                  <a:pt x="501570" y="77724"/>
                </a:lnTo>
                <a:lnTo>
                  <a:pt x="497252" y="81914"/>
                </a:lnTo>
                <a:lnTo>
                  <a:pt x="493061" y="84708"/>
                </a:lnTo>
                <a:lnTo>
                  <a:pt x="497379" y="100837"/>
                </a:lnTo>
                <a:lnTo>
                  <a:pt x="503092" y="96619"/>
                </a:lnTo>
                <a:lnTo>
                  <a:pt x="508222" y="91947"/>
                </a:lnTo>
                <a:lnTo>
                  <a:pt x="512756" y="86800"/>
                </a:lnTo>
                <a:lnTo>
                  <a:pt x="516683" y="81152"/>
                </a:lnTo>
                <a:lnTo>
                  <a:pt x="535772" y="81152"/>
                </a:lnTo>
                <a:lnTo>
                  <a:pt x="527478" y="50291"/>
                </a:lnTo>
                <a:close/>
              </a:path>
              <a:path w="751839" h="280669">
                <a:moveTo>
                  <a:pt x="607858" y="61721"/>
                </a:moveTo>
                <a:lnTo>
                  <a:pt x="588819" y="61721"/>
                </a:lnTo>
                <a:lnTo>
                  <a:pt x="606853" y="128650"/>
                </a:lnTo>
                <a:lnTo>
                  <a:pt x="624633" y="123825"/>
                </a:lnTo>
                <a:lnTo>
                  <a:pt x="607858" y="61721"/>
                </a:lnTo>
                <a:close/>
              </a:path>
              <a:path w="751839" h="280669">
                <a:moveTo>
                  <a:pt x="599487" y="30733"/>
                </a:moveTo>
                <a:lnTo>
                  <a:pt x="585136" y="34670"/>
                </a:lnTo>
                <a:lnTo>
                  <a:pt x="584628" y="40893"/>
                </a:lnTo>
                <a:lnTo>
                  <a:pt x="582215" y="46862"/>
                </a:lnTo>
                <a:lnTo>
                  <a:pt x="573579" y="58292"/>
                </a:lnTo>
                <a:lnTo>
                  <a:pt x="569388" y="62483"/>
                </a:lnTo>
                <a:lnTo>
                  <a:pt x="565070" y="65277"/>
                </a:lnTo>
                <a:lnTo>
                  <a:pt x="569515" y="81406"/>
                </a:lnTo>
                <a:lnTo>
                  <a:pt x="575228" y="77170"/>
                </a:lnTo>
                <a:lnTo>
                  <a:pt x="580358" y="72469"/>
                </a:lnTo>
                <a:lnTo>
                  <a:pt x="584892" y="67315"/>
                </a:lnTo>
                <a:lnTo>
                  <a:pt x="588819" y="61721"/>
                </a:lnTo>
                <a:lnTo>
                  <a:pt x="607858" y="61721"/>
                </a:lnTo>
                <a:lnTo>
                  <a:pt x="599487" y="30733"/>
                </a:lnTo>
                <a:close/>
              </a:path>
              <a:path w="751839" h="280669">
                <a:moveTo>
                  <a:pt x="708707" y="0"/>
                </a:moveTo>
                <a:lnTo>
                  <a:pt x="696007" y="3428"/>
                </a:lnTo>
                <a:lnTo>
                  <a:pt x="673020" y="114553"/>
                </a:lnTo>
                <a:lnTo>
                  <a:pt x="686228" y="110998"/>
                </a:lnTo>
                <a:lnTo>
                  <a:pt x="708707" y="0"/>
                </a:lnTo>
                <a:close/>
              </a:path>
              <a:path w="751839" h="280669">
                <a:moveTo>
                  <a:pt x="728519" y="47243"/>
                </a:moveTo>
                <a:lnTo>
                  <a:pt x="706040" y="70612"/>
                </a:lnTo>
                <a:lnTo>
                  <a:pt x="708326" y="78866"/>
                </a:lnTo>
                <a:lnTo>
                  <a:pt x="710612" y="87249"/>
                </a:lnTo>
                <a:lnTo>
                  <a:pt x="714041" y="92963"/>
                </a:lnTo>
                <a:lnTo>
                  <a:pt x="718740" y="96012"/>
                </a:lnTo>
                <a:lnTo>
                  <a:pt x="723566" y="98932"/>
                </a:lnTo>
                <a:lnTo>
                  <a:pt x="729154" y="99567"/>
                </a:lnTo>
                <a:lnTo>
                  <a:pt x="735504" y="97916"/>
                </a:lnTo>
                <a:lnTo>
                  <a:pt x="741727" y="96138"/>
                </a:lnTo>
                <a:lnTo>
                  <a:pt x="746172" y="92837"/>
                </a:lnTo>
                <a:lnTo>
                  <a:pt x="748517" y="88264"/>
                </a:lnTo>
                <a:lnTo>
                  <a:pt x="730678" y="88264"/>
                </a:lnTo>
                <a:lnTo>
                  <a:pt x="729027" y="87883"/>
                </a:lnTo>
                <a:lnTo>
                  <a:pt x="720137" y="64896"/>
                </a:lnTo>
                <a:lnTo>
                  <a:pt x="720899" y="62356"/>
                </a:lnTo>
                <a:lnTo>
                  <a:pt x="721534" y="60578"/>
                </a:lnTo>
                <a:lnTo>
                  <a:pt x="722804" y="59436"/>
                </a:lnTo>
                <a:lnTo>
                  <a:pt x="726614" y="58419"/>
                </a:lnTo>
                <a:lnTo>
                  <a:pt x="746233" y="58419"/>
                </a:lnTo>
                <a:lnTo>
                  <a:pt x="743505" y="53975"/>
                </a:lnTo>
                <a:lnTo>
                  <a:pt x="738806" y="50926"/>
                </a:lnTo>
                <a:lnTo>
                  <a:pt x="733980" y="47878"/>
                </a:lnTo>
                <a:lnTo>
                  <a:pt x="728519" y="47243"/>
                </a:lnTo>
                <a:close/>
              </a:path>
              <a:path w="751839" h="280669">
                <a:moveTo>
                  <a:pt x="746233" y="58419"/>
                </a:moveTo>
                <a:lnTo>
                  <a:pt x="726614" y="58419"/>
                </a:lnTo>
                <a:lnTo>
                  <a:pt x="728265" y="58800"/>
                </a:lnTo>
                <a:lnTo>
                  <a:pt x="729789" y="60070"/>
                </a:lnTo>
                <a:lnTo>
                  <a:pt x="731694" y="61721"/>
                </a:lnTo>
                <a:lnTo>
                  <a:pt x="733472" y="65658"/>
                </a:lnTo>
                <a:lnTo>
                  <a:pt x="734996" y="71627"/>
                </a:lnTo>
                <a:lnTo>
                  <a:pt x="736647" y="77724"/>
                </a:lnTo>
                <a:lnTo>
                  <a:pt x="732456" y="87756"/>
                </a:lnTo>
                <a:lnTo>
                  <a:pt x="730678" y="88264"/>
                </a:lnTo>
                <a:lnTo>
                  <a:pt x="748517" y="88264"/>
                </a:lnTo>
                <a:lnTo>
                  <a:pt x="751379" y="82930"/>
                </a:lnTo>
                <a:lnTo>
                  <a:pt x="751506" y="76200"/>
                </a:lnTo>
                <a:lnTo>
                  <a:pt x="746934" y="59562"/>
                </a:lnTo>
                <a:lnTo>
                  <a:pt x="746233" y="58419"/>
                </a:lnTo>
                <a:close/>
              </a:path>
              <a:path w="751839" h="280669">
                <a:moveTo>
                  <a:pt x="652700" y="15112"/>
                </a:moveTo>
                <a:lnTo>
                  <a:pt x="640000" y="18541"/>
                </a:lnTo>
                <a:lnTo>
                  <a:pt x="635555" y="21843"/>
                </a:lnTo>
                <a:lnTo>
                  <a:pt x="632755" y="27431"/>
                </a:lnTo>
                <a:lnTo>
                  <a:pt x="630475" y="31876"/>
                </a:lnTo>
                <a:lnTo>
                  <a:pt x="647747" y="66801"/>
                </a:lnTo>
                <a:lnTo>
                  <a:pt x="653335" y="67437"/>
                </a:lnTo>
                <a:lnTo>
                  <a:pt x="666035" y="64007"/>
                </a:lnTo>
                <a:lnTo>
                  <a:pt x="670353" y="60705"/>
                </a:lnTo>
                <a:lnTo>
                  <a:pt x="672815" y="56133"/>
                </a:lnTo>
                <a:lnTo>
                  <a:pt x="654859" y="56133"/>
                </a:lnTo>
                <a:lnTo>
                  <a:pt x="653208" y="55752"/>
                </a:lnTo>
                <a:lnTo>
                  <a:pt x="651684" y="54482"/>
                </a:lnTo>
                <a:lnTo>
                  <a:pt x="649779" y="52831"/>
                </a:lnTo>
                <a:lnTo>
                  <a:pt x="648001" y="49021"/>
                </a:lnTo>
                <a:lnTo>
                  <a:pt x="646350" y="42925"/>
                </a:lnTo>
                <a:lnTo>
                  <a:pt x="644699" y="36956"/>
                </a:lnTo>
                <a:lnTo>
                  <a:pt x="650795" y="26288"/>
                </a:lnTo>
                <a:lnTo>
                  <a:pt x="670531" y="26288"/>
                </a:lnTo>
                <a:lnTo>
                  <a:pt x="667686" y="21716"/>
                </a:lnTo>
                <a:lnTo>
                  <a:pt x="662987" y="18795"/>
                </a:lnTo>
                <a:lnTo>
                  <a:pt x="658288" y="15748"/>
                </a:lnTo>
                <a:lnTo>
                  <a:pt x="652700" y="15112"/>
                </a:lnTo>
                <a:close/>
              </a:path>
              <a:path w="751839" h="280669">
                <a:moveTo>
                  <a:pt x="670531" y="26288"/>
                </a:moveTo>
                <a:lnTo>
                  <a:pt x="650795" y="26288"/>
                </a:lnTo>
                <a:lnTo>
                  <a:pt x="652446" y="26669"/>
                </a:lnTo>
                <a:lnTo>
                  <a:pt x="653970" y="27939"/>
                </a:lnTo>
                <a:lnTo>
                  <a:pt x="661336" y="49783"/>
                </a:lnTo>
                <a:lnTo>
                  <a:pt x="660574" y="52196"/>
                </a:lnTo>
                <a:lnTo>
                  <a:pt x="659812" y="53975"/>
                </a:lnTo>
                <a:lnTo>
                  <a:pt x="658542" y="55117"/>
                </a:lnTo>
                <a:lnTo>
                  <a:pt x="656764" y="55625"/>
                </a:lnTo>
                <a:lnTo>
                  <a:pt x="654859" y="56133"/>
                </a:lnTo>
                <a:lnTo>
                  <a:pt x="672815" y="56133"/>
                </a:lnTo>
                <a:lnTo>
                  <a:pt x="675560" y="50673"/>
                </a:lnTo>
                <a:lnTo>
                  <a:pt x="675687" y="44068"/>
                </a:lnTo>
                <a:lnTo>
                  <a:pt x="673401" y="35813"/>
                </a:lnTo>
                <a:lnTo>
                  <a:pt x="671242" y="27431"/>
                </a:lnTo>
                <a:lnTo>
                  <a:pt x="670531" y="26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618744" y="893063"/>
            <a:ext cx="9013190" cy="250190"/>
          </a:xfrm>
          <a:prstGeom prst="rect">
            <a:avLst/>
          </a:prstGeom>
          <a:solidFill>
            <a:srgbClr val="ADB5CD"/>
          </a:solidFill>
        </p:spPr>
        <p:txBody>
          <a:bodyPr vert="horz" wrap="square" lIns="0" tIns="45720" rIns="0" bIns="0" rtlCol="0">
            <a:spAutoFit/>
          </a:bodyPr>
          <a:lstStyle/>
          <a:p>
            <a:pPr marL="401955">
              <a:lnSpc>
                <a:spcPct val="100000"/>
              </a:lnSpc>
              <a:spcBef>
                <a:spcPts val="360"/>
              </a:spcBef>
            </a:pPr>
            <a:r>
              <a:rPr sz="1000" b="1" i="1" spc="-5" dirty="0">
                <a:solidFill>
                  <a:srgbClr val="FFFFFF"/>
                </a:solidFill>
                <a:latin typeface="Arial"/>
                <a:cs typeface="Arial"/>
              </a:rPr>
              <a:t>FY2014 and FY2015 numbers have been prepared under IGAAP, whereas FY2016 and FY2017 numbers have been prepared under Ind</a:t>
            </a:r>
            <a:r>
              <a:rPr sz="1000" b="1" i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spc="-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8715756" y="1589532"/>
            <a:ext cx="548640" cy="365760"/>
          </a:xfrm>
          <a:custGeom>
            <a:avLst/>
            <a:gdLst/>
            <a:ahLst/>
            <a:cxnLst/>
            <a:rect l="l" t="t" r="r" b="b"/>
            <a:pathLst>
              <a:path w="548640" h="365760">
                <a:moveTo>
                  <a:pt x="274320" y="0"/>
                </a:moveTo>
                <a:lnTo>
                  <a:pt x="219032" y="3716"/>
                </a:lnTo>
                <a:lnTo>
                  <a:pt x="167538" y="14376"/>
                </a:lnTo>
                <a:lnTo>
                  <a:pt x="120941" y="31242"/>
                </a:lnTo>
                <a:lnTo>
                  <a:pt x="80343" y="53578"/>
                </a:lnTo>
                <a:lnTo>
                  <a:pt x="46847" y="80646"/>
                </a:lnTo>
                <a:lnTo>
                  <a:pt x="21556" y="111710"/>
                </a:lnTo>
                <a:lnTo>
                  <a:pt x="0" y="182879"/>
                </a:lnTo>
                <a:lnTo>
                  <a:pt x="5572" y="219726"/>
                </a:lnTo>
                <a:lnTo>
                  <a:pt x="46847" y="285113"/>
                </a:lnTo>
                <a:lnTo>
                  <a:pt x="80343" y="312181"/>
                </a:lnTo>
                <a:lnTo>
                  <a:pt x="120941" y="334517"/>
                </a:lnTo>
                <a:lnTo>
                  <a:pt x="167538" y="351383"/>
                </a:lnTo>
                <a:lnTo>
                  <a:pt x="219032" y="362043"/>
                </a:lnTo>
                <a:lnTo>
                  <a:pt x="274320" y="365759"/>
                </a:lnTo>
                <a:lnTo>
                  <a:pt x="329607" y="362043"/>
                </a:lnTo>
                <a:lnTo>
                  <a:pt x="381101" y="351383"/>
                </a:lnTo>
                <a:lnTo>
                  <a:pt x="427698" y="334517"/>
                </a:lnTo>
                <a:lnTo>
                  <a:pt x="468296" y="312181"/>
                </a:lnTo>
                <a:lnTo>
                  <a:pt x="501792" y="285113"/>
                </a:lnTo>
                <a:lnTo>
                  <a:pt x="527083" y="254049"/>
                </a:lnTo>
                <a:lnTo>
                  <a:pt x="548640" y="182879"/>
                </a:lnTo>
                <a:lnTo>
                  <a:pt x="543067" y="146033"/>
                </a:lnTo>
                <a:lnTo>
                  <a:pt x="501792" y="80646"/>
                </a:lnTo>
                <a:lnTo>
                  <a:pt x="468296" y="53578"/>
                </a:lnTo>
                <a:lnTo>
                  <a:pt x="427698" y="31242"/>
                </a:lnTo>
                <a:lnTo>
                  <a:pt x="381101" y="14376"/>
                </a:lnTo>
                <a:lnTo>
                  <a:pt x="329607" y="3716"/>
                </a:lnTo>
                <a:lnTo>
                  <a:pt x="274320" y="0"/>
                </a:lnTo>
                <a:close/>
              </a:path>
            </a:pathLst>
          </a:custGeom>
          <a:solidFill>
            <a:srgbClr val="094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3" name="object 113"/>
          <p:cNvGraphicFramePr>
            <a:graphicFrameLocks noGrp="1"/>
          </p:cNvGraphicFramePr>
          <p:nvPr/>
        </p:nvGraphicFramePr>
        <p:xfrm>
          <a:off x="5216652" y="1245108"/>
          <a:ext cx="4409440" cy="23863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1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2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5275">
                <a:tc gridSpan="5">
                  <a:txBody>
                    <a:bodyPr/>
                    <a:lstStyle/>
                    <a:p>
                      <a:pPr marL="85725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EBITDA (INRmn)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EBITDA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Margin</a:t>
                      </a:r>
                      <a:r>
                        <a:rPr sz="11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B1B1B1"/>
                      </a:solidFill>
                      <a:prstDash val="solid"/>
                    </a:lnB>
                    <a:solidFill>
                      <a:srgbClr val="7CB4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32434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25.9%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9525">
                      <a:solidFill>
                        <a:srgbClr val="B1B1B1"/>
                      </a:solidFill>
                      <a:prstDash val="solid"/>
                    </a:lnL>
                    <a:lnT w="9525">
                      <a:solidFill>
                        <a:srgbClr val="B1B1B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93040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25.4%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9525">
                      <a:solidFill>
                        <a:srgbClr val="B1B1B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94945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25.9%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9525">
                      <a:solidFill>
                        <a:srgbClr val="B1B1B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45085"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33.5%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T w="9525">
                      <a:solidFill>
                        <a:srgbClr val="B1B1B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13995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43.2%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R w="9525">
                      <a:solidFill>
                        <a:srgbClr val="B1B1B1"/>
                      </a:solidFill>
                      <a:prstDash val="solid"/>
                    </a:lnR>
                    <a:lnT w="9525">
                      <a:solidFill>
                        <a:srgbClr val="B1B1B1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616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9,688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R w="9525">
                      <a:solidFill>
                        <a:srgbClr val="B1B1B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6,973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B1B1B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5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452755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1,960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9525">
                      <a:solidFill>
                        <a:srgbClr val="B1B1B1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7368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2,131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7178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2,823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B1B1B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5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975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FY2014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9525">
                      <a:solidFill>
                        <a:srgbClr val="B1B1B1"/>
                      </a:solidFill>
                      <a:prstDash val="solid"/>
                    </a:lnL>
                    <a:lnB w="9525">
                      <a:solidFill>
                        <a:srgbClr val="B1B1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18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FY2015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B w="9525">
                      <a:solidFill>
                        <a:srgbClr val="B1B1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165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FY2016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B w="9525">
                      <a:solidFill>
                        <a:srgbClr val="B1B1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FY2017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B w="9525">
                      <a:solidFill>
                        <a:srgbClr val="B1B1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063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FY2018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9525">
                      <a:solidFill>
                        <a:srgbClr val="B1B1B1"/>
                      </a:solidFill>
                      <a:prstDash val="solid"/>
                    </a:lnR>
                    <a:lnB w="9525">
                      <a:solidFill>
                        <a:srgbClr val="B1B1B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4" name="object 114"/>
          <p:cNvSpPr/>
          <p:nvPr/>
        </p:nvSpPr>
        <p:spPr>
          <a:xfrm>
            <a:off x="2990088" y="4149852"/>
            <a:ext cx="382905" cy="274320"/>
          </a:xfrm>
          <a:custGeom>
            <a:avLst/>
            <a:gdLst/>
            <a:ahLst/>
            <a:cxnLst/>
            <a:rect l="l" t="t" r="r" b="b"/>
            <a:pathLst>
              <a:path w="382904" h="274320">
                <a:moveTo>
                  <a:pt x="191262" y="0"/>
                </a:moveTo>
                <a:lnTo>
                  <a:pt x="140405" y="4903"/>
                </a:lnTo>
                <a:lnTo>
                  <a:pt x="94713" y="18739"/>
                </a:lnTo>
                <a:lnTo>
                  <a:pt x="56007" y="40195"/>
                </a:lnTo>
                <a:lnTo>
                  <a:pt x="26105" y="67959"/>
                </a:lnTo>
                <a:lnTo>
                  <a:pt x="0" y="137160"/>
                </a:lnTo>
                <a:lnTo>
                  <a:pt x="6829" y="173601"/>
                </a:lnTo>
                <a:lnTo>
                  <a:pt x="56007" y="234124"/>
                </a:lnTo>
                <a:lnTo>
                  <a:pt x="94713" y="255580"/>
                </a:lnTo>
                <a:lnTo>
                  <a:pt x="140405" y="269416"/>
                </a:lnTo>
                <a:lnTo>
                  <a:pt x="191262" y="274320"/>
                </a:lnTo>
                <a:lnTo>
                  <a:pt x="242118" y="269416"/>
                </a:lnTo>
                <a:lnTo>
                  <a:pt x="287810" y="255580"/>
                </a:lnTo>
                <a:lnTo>
                  <a:pt x="326516" y="234124"/>
                </a:lnTo>
                <a:lnTo>
                  <a:pt x="356418" y="206360"/>
                </a:lnTo>
                <a:lnTo>
                  <a:pt x="382524" y="137160"/>
                </a:lnTo>
                <a:lnTo>
                  <a:pt x="375694" y="100718"/>
                </a:lnTo>
                <a:lnTo>
                  <a:pt x="326517" y="40195"/>
                </a:lnTo>
                <a:lnTo>
                  <a:pt x="287810" y="18739"/>
                </a:lnTo>
                <a:lnTo>
                  <a:pt x="242118" y="4903"/>
                </a:lnTo>
                <a:lnTo>
                  <a:pt x="191262" y="0"/>
                </a:lnTo>
                <a:close/>
              </a:path>
            </a:pathLst>
          </a:custGeom>
          <a:solidFill>
            <a:srgbClr val="094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 txBox="1"/>
          <p:nvPr/>
        </p:nvSpPr>
        <p:spPr>
          <a:xfrm>
            <a:off x="1978405" y="4214240"/>
            <a:ext cx="1361440" cy="720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544830" algn="l"/>
                <a:tab pos="1059180" algn="l"/>
              </a:tabLst>
            </a:pP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14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%	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23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%	</a:t>
            </a:r>
            <a:r>
              <a:rPr sz="1200" b="1" spc="-7" baseline="3472" dirty="0">
                <a:solidFill>
                  <a:srgbClr val="FFFFFF"/>
                </a:solidFill>
                <a:latin typeface="Arial"/>
                <a:cs typeface="Arial"/>
              </a:rPr>
              <a:t>31</a:t>
            </a:r>
            <a:r>
              <a:rPr sz="1200" b="1" baseline="3472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b="1" spc="-7" baseline="3472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200" b="1" baseline="3472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200" baseline="3472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marR="7620" algn="r">
              <a:lnSpc>
                <a:spcPct val="100000"/>
              </a:lnSpc>
              <a:spcBef>
                <a:spcPts val="5"/>
              </a:spcBef>
            </a:pPr>
            <a:r>
              <a:rPr sz="900" spc="-5" dirty="0">
                <a:latin typeface="Arial"/>
                <a:cs typeface="Arial"/>
              </a:rPr>
              <a:t>6</a:t>
            </a:r>
            <a:r>
              <a:rPr sz="900" dirty="0">
                <a:latin typeface="Arial"/>
                <a:cs typeface="Arial"/>
              </a:rPr>
              <a:t>,9</a:t>
            </a:r>
            <a:r>
              <a:rPr sz="900" spc="-5" dirty="0">
                <a:latin typeface="Arial"/>
                <a:cs typeface="Arial"/>
              </a:rPr>
              <a:t>62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800">
              <a:latin typeface="Times New Roman"/>
              <a:cs typeface="Times New Roman"/>
            </a:endParaRPr>
          </a:p>
          <a:p>
            <a:pPr marR="20955" algn="ctr">
              <a:lnSpc>
                <a:spcPct val="100000"/>
              </a:lnSpc>
            </a:pPr>
            <a:r>
              <a:rPr sz="900" spc="-5" dirty="0">
                <a:latin typeface="Arial"/>
                <a:cs typeface="Arial"/>
              </a:rPr>
              <a:t>4,860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116" name="object 116"/>
          <p:cNvGraphicFramePr>
            <a:graphicFrameLocks noGrp="1"/>
          </p:cNvGraphicFramePr>
          <p:nvPr/>
        </p:nvGraphicFramePr>
        <p:xfrm>
          <a:off x="614172" y="1245108"/>
          <a:ext cx="4410707" cy="2395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9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7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3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5275">
                <a:tc gridSpan="5">
                  <a:txBody>
                    <a:bodyPr/>
                    <a:lstStyle/>
                    <a:p>
                      <a:pPr marL="116649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Gross Revenue</a:t>
                      </a:r>
                      <a:r>
                        <a:rPr sz="1050" b="1" baseline="27777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(1)</a:t>
                      </a:r>
                      <a:r>
                        <a:rPr sz="1050" b="1" spc="15" baseline="27777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(INRmn)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7CB4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8605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20,789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6215">
                        <a:lnSpc>
                          <a:spcPts val="1055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22,424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25">
                      <a:solidFill>
                        <a:srgbClr val="B1B1B1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6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10,897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B1B1B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2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226695" algn="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7,556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B1B1B1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8,402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B1B1B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7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170180" algn="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FY2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14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olid"/>
                    </a:lnL>
                    <a:lnB w="9525">
                      <a:solidFill>
                        <a:srgbClr val="B1B1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8890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FY2015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B1B1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FY2016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B1B1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8859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FY2017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B1B1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FY2018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25">
                      <a:solidFill>
                        <a:srgbClr val="B1B1B1"/>
                      </a:solidFill>
                      <a:prstDash val="solid"/>
                    </a:lnR>
                    <a:lnB w="9525">
                      <a:solidFill>
                        <a:srgbClr val="B1B1B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7" name="object 117"/>
          <p:cNvSpPr/>
          <p:nvPr/>
        </p:nvSpPr>
        <p:spPr>
          <a:xfrm>
            <a:off x="2745613" y="1586922"/>
            <a:ext cx="1804035" cy="390525"/>
          </a:xfrm>
          <a:custGeom>
            <a:avLst/>
            <a:gdLst/>
            <a:ahLst/>
            <a:cxnLst/>
            <a:rect l="l" t="t" r="r" b="b"/>
            <a:pathLst>
              <a:path w="1804035" h="390525">
                <a:moveTo>
                  <a:pt x="1698941" y="71788"/>
                </a:moveTo>
                <a:lnTo>
                  <a:pt x="0" y="355923"/>
                </a:lnTo>
                <a:lnTo>
                  <a:pt x="5842" y="390467"/>
                </a:lnTo>
                <a:lnTo>
                  <a:pt x="1704635" y="106357"/>
                </a:lnTo>
                <a:lnTo>
                  <a:pt x="1732884" y="83855"/>
                </a:lnTo>
                <a:lnTo>
                  <a:pt x="1698941" y="71788"/>
                </a:lnTo>
                <a:close/>
              </a:path>
              <a:path w="1804035" h="390525">
                <a:moveTo>
                  <a:pt x="1772228" y="60648"/>
                </a:moveTo>
                <a:lnTo>
                  <a:pt x="1765553" y="60648"/>
                </a:lnTo>
                <a:lnTo>
                  <a:pt x="1771396" y="95192"/>
                </a:lnTo>
                <a:lnTo>
                  <a:pt x="1704635" y="106357"/>
                </a:lnTo>
                <a:lnTo>
                  <a:pt x="1616456" y="176599"/>
                </a:lnTo>
                <a:lnTo>
                  <a:pt x="1611947" y="181967"/>
                </a:lnTo>
                <a:lnTo>
                  <a:pt x="1609915" y="188394"/>
                </a:lnTo>
                <a:lnTo>
                  <a:pt x="1610455" y="195083"/>
                </a:lnTo>
                <a:lnTo>
                  <a:pt x="1613662" y="201237"/>
                </a:lnTo>
                <a:lnTo>
                  <a:pt x="1618958" y="205745"/>
                </a:lnTo>
                <a:lnTo>
                  <a:pt x="1625361" y="207777"/>
                </a:lnTo>
                <a:lnTo>
                  <a:pt x="1632075" y="207238"/>
                </a:lnTo>
                <a:lnTo>
                  <a:pt x="1638300" y="204031"/>
                </a:lnTo>
                <a:lnTo>
                  <a:pt x="1804035" y="71951"/>
                </a:lnTo>
                <a:lnTo>
                  <a:pt x="1772228" y="60648"/>
                </a:lnTo>
                <a:close/>
              </a:path>
              <a:path w="1804035" h="390525">
                <a:moveTo>
                  <a:pt x="1732884" y="83855"/>
                </a:moveTo>
                <a:lnTo>
                  <a:pt x="1704635" y="106357"/>
                </a:lnTo>
                <a:lnTo>
                  <a:pt x="1771396" y="95192"/>
                </a:lnTo>
                <a:lnTo>
                  <a:pt x="1771267" y="94430"/>
                </a:lnTo>
                <a:lnTo>
                  <a:pt x="1762633" y="94430"/>
                </a:lnTo>
                <a:lnTo>
                  <a:pt x="1732884" y="83855"/>
                </a:lnTo>
                <a:close/>
              </a:path>
              <a:path w="1804035" h="390525">
                <a:moveTo>
                  <a:pt x="1757552" y="64204"/>
                </a:moveTo>
                <a:lnTo>
                  <a:pt x="1732884" y="83855"/>
                </a:lnTo>
                <a:lnTo>
                  <a:pt x="1762633" y="94430"/>
                </a:lnTo>
                <a:lnTo>
                  <a:pt x="1757552" y="64204"/>
                </a:lnTo>
                <a:close/>
              </a:path>
              <a:path w="1804035" h="390525">
                <a:moveTo>
                  <a:pt x="1766155" y="64204"/>
                </a:moveTo>
                <a:lnTo>
                  <a:pt x="1757552" y="64204"/>
                </a:lnTo>
                <a:lnTo>
                  <a:pt x="1762633" y="94430"/>
                </a:lnTo>
                <a:lnTo>
                  <a:pt x="1771267" y="94430"/>
                </a:lnTo>
                <a:lnTo>
                  <a:pt x="1766155" y="64204"/>
                </a:lnTo>
                <a:close/>
              </a:path>
              <a:path w="1804035" h="390525">
                <a:moveTo>
                  <a:pt x="1765553" y="60648"/>
                </a:moveTo>
                <a:lnTo>
                  <a:pt x="1698941" y="71788"/>
                </a:lnTo>
                <a:lnTo>
                  <a:pt x="1732884" y="83855"/>
                </a:lnTo>
                <a:lnTo>
                  <a:pt x="1757552" y="64204"/>
                </a:lnTo>
                <a:lnTo>
                  <a:pt x="1766155" y="64204"/>
                </a:lnTo>
                <a:lnTo>
                  <a:pt x="1765553" y="60648"/>
                </a:lnTo>
                <a:close/>
              </a:path>
              <a:path w="1804035" h="390525">
                <a:moveTo>
                  <a:pt x="1597360" y="0"/>
                </a:moveTo>
                <a:lnTo>
                  <a:pt x="1590849" y="1672"/>
                </a:lnTo>
                <a:lnTo>
                  <a:pt x="1585458" y="5655"/>
                </a:lnTo>
                <a:lnTo>
                  <a:pt x="1581912" y="11626"/>
                </a:lnTo>
                <a:lnTo>
                  <a:pt x="1580899" y="18530"/>
                </a:lnTo>
                <a:lnTo>
                  <a:pt x="1582578" y="25040"/>
                </a:lnTo>
                <a:lnTo>
                  <a:pt x="1586591" y="30432"/>
                </a:lnTo>
                <a:lnTo>
                  <a:pt x="1592579" y="33978"/>
                </a:lnTo>
                <a:lnTo>
                  <a:pt x="1698941" y="71788"/>
                </a:lnTo>
                <a:lnTo>
                  <a:pt x="1765553" y="60648"/>
                </a:lnTo>
                <a:lnTo>
                  <a:pt x="1772228" y="60648"/>
                </a:lnTo>
                <a:lnTo>
                  <a:pt x="1604264" y="958"/>
                </a:lnTo>
                <a:lnTo>
                  <a:pt x="1597360" y="0"/>
                </a:lnTo>
                <a:close/>
              </a:path>
            </a:pathLst>
          </a:custGeom>
          <a:solidFill>
            <a:srgbClr val="094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150669" y="1605788"/>
            <a:ext cx="762000" cy="222885"/>
          </a:xfrm>
          <a:custGeom>
            <a:avLst/>
            <a:gdLst/>
            <a:ahLst/>
            <a:cxnLst/>
            <a:rect l="l" t="t" r="r" b="b"/>
            <a:pathLst>
              <a:path w="762000" h="222885">
                <a:moveTo>
                  <a:pt x="44904" y="123013"/>
                </a:moveTo>
                <a:lnTo>
                  <a:pt x="6804" y="142621"/>
                </a:lnTo>
                <a:lnTo>
                  <a:pt x="0" y="170195"/>
                </a:lnTo>
                <a:lnTo>
                  <a:pt x="1216" y="181483"/>
                </a:lnTo>
                <a:lnTo>
                  <a:pt x="27205" y="218955"/>
                </a:lnTo>
                <a:lnTo>
                  <a:pt x="43814" y="222575"/>
                </a:lnTo>
                <a:lnTo>
                  <a:pt x="52905" y="221741"/>
                </a:lnTo>
                <a:lnTo>
                  <a:pt x="78959" y="206756"/>
                </a:lnTo>
                <a:lnTo>
                  <a:pt x="42999" y="206756"/>
                </a:lnTo>
                <a:lnTo>
                  <a:pt x="36903" y="205232"/>
                </a:lnTo>
                <a:lnTo>
                  <a:pt x="19645" y="168576"/>
                </a:lnTo>
                <a:lnTo>
                  <a:pt x="19679" y="161670"/>
                </a:lnTo>
                <a:lnTo>
                  <a:pt x="43634" y="139446"/>
                </a:lnTo>
                <a:lnTo>
                  <a:pt x="76810" y="139446"/>
                </a:lnTo>
                <a:lnTo>
                  <a:pt x="75892" y="137540"/>
                </a:lnTo>
                <a:lnTo>
                  <a:pt x="71574" y="132334"/>
                </a:lnTo>
                <a:lnTo>
                  <a:pt x="66621" y="129032"/>
                </a:lnTo>
                <a:lnTo>
                  <a:pt x="59953" y="125628"/>
                </a:lnTo>
                <a:lnTo>
                  <a:pt x="52714" y="123618"/>
                </a:lnTo>
                <a:lnTo>
                  <a:pt x="44904" y="123013"/>
                </a:lnTo>
                <a:close/>
              </a:path>
              <a:path w="762000" h="222885">
                <a:moveTo>
                  <a:pt x="67129" y="181737"/>
                </a:moveTo>
                <a:lnTo>
                  <a:pt x="49857" y="205486"/>
                </a:lnTo>
                <a:lnTo>
                  <a:pt x="42999" y="206756"/>
                </a:lnTo>
                <a:lnTo>
                  <a:pt x="78959" y="206756"/>
                </a:lnTo>
                <a:lnTo>
                  <a:pt x="80508" y="204708"/>
                </a:lnTo>
                <a:lnTo>
                  <a:pt x="83480" y="198754"/>
                </a:lnTo>
                <a:lnTo>
                  <a:pt x="85548" y="191944"/>
                </a:lnTo>
                <a:lnTo>
                  <a:pt x="86687" y="184276"/>
                </a:lnTo>
                <a:lnTo>
                  <a:pt x="67129" y="181737"/>
                </a:lnTo>
                <a:close/>
              </a:path>
              <a:path w="762000" h="222885">
                <a:moveTo>
                  <a:pt x="76810" y="139446"/>
                </a:moveTo>
                <a:lnTo>
                  <a:pt x="43634" y="139446"/>
                </a:lnTo>
                <a:lnTo>
                  <a:pt x="48206" y="140081"/>
                </a:lnTo>
                <a:lnTo>
                  <a:pt x="52143" y="142239"/>
                </a:lnTo>
                <a:lnTo>
                  <a:pt x="56207" y="144525"/>
                </a:lnTo>
                <a:lnTo>
                  <a:pt x="59255" y="147954"/>
                </a:lnTo>
                <a:lnTo>
                  <a:pt x="61287" y="152653"/>
                </a:lnTo>
                <a:lnTo>
                  <a:pt x="79321" y="144652"/>
                </a:lnTo>
                <a:lnTo>
                  <a:pt x="76810" y="139446"/>
                </a:lnTo>
                <a:close/>
              </a:path>
              <a:path w="762000" h="222885">
                <a:moveTo>
                  <a:pt x="139392" y="107061"/>
                </a:moveTo>
                <a:lnTo>
                  <a:pt x="119199" y="110616"/>
                </a:lnTo>
                <a:lnTo>
                  <a:pt x="99387" y="211836"/>
                </a:lnTo>
                <a:lnTo>
                  <a:pt x="119580" y="208152"/>
                </a:lnTo>
                <a:lnTo>
                  <a:pt x="123517" y="185292"/>
                </a:lnTo>
                <a:lnTo>
                  <a:pt x="161363" y="178435"/>
                </a:lnTo>
                <a:lnTo>
                  <a:pt x="183975" y="178435"/>
                </a:lnTo>
                <a:lnTo>
                  <a:pt x="177628" y="168275"/>
                </a:lnTo>
                <a:lnTo>
                  <a:pt x="126565" y="168275"/>
                </a:lnTo>
                <a:lnTo>
                  <a:pt x="133042" y="130937"/>
                </a:lnTo>
                <a:lnTo>
                  <a:pt x="154306" y="130937"/>
                </a:lnTo>
                <a:lnTo>
                  <a:pt x="139392" y="107061"/>
                </a:lnTo>
                <a:close/>
              </a:path>
              <a:path w="762000" h="222885">
                <a:moveTo>
                  <a:pt x="183975" y="178435"/>
                </a:moveTo>
                <a:lnTo>
                  <a:pt x="161363" y="178435"/>
                </a:lnTo>
                <a:lnTo>
                  <a:pt x="173428" y="198500"/>
                </a:lnTo>
                <a:lnTo>
                  <a:pt x="194129" y="194690"/>
                </a:lnTo>
                <a:lnTo>
                  <a:pt x="183975" y="178435"/>
                </a:lnTo>
                <a:close/>
              </a:path>
              <a:path w="762000" h="222885">
                <a:moveTo>
                  <a:pt x="235202" y="88610"/>
                </a:moveTo>
                <a:lnTo>
                  <a:pt x="195891" y="107743"/>
                </a:lnTo>
                <a:lnTo>
                  <a:pt x="187761" y="139398"/>
                </a:lnTo>
                <a:lnTo>
                  <a:pt x="188668" y="146685"/>
                </a:lnTo>
                <a:lnTo>
                  <a:pt x="210385" y="182752"/>
                </a:lnTo>
                <a:lnTo>
                  <a:pt x="231245" y="188150"/>
                </a:lnTo>
                <a:lnTo>
                  <a:pt x="238174" y="188102"/>
                </a:lnTo>
                <a:lnTo>
                  <a:pt x="274774" y="174371"/>
                </a:lnTo>
                <a:lnTo>
                  <a:pt x="276806" y="172592"/>
                </a:lnTo>
                <a:lnTo>
                  <a:pt x="233118" y="172592"/>
                </a:lnTo>
                <a:lnTo>
                  <a:pt x="226133" y="170941"/>
                </a:lnTo>
                <a:lnTo>
                  <a:pt x="207296" y="135000"/>
                </a:lnTo>
                <a:lnTo>
                  <a:pt x="207543" y="128349"/>
                </a:lnTo>
                <a:lnTo>
                  <a:pt x="235277" y="105028"/>
                </a:lnTo>
                <a:lnTo>
                  <a:pt x="269850" y="105028"/>
                </a:lnTo>
                <a:lnTo>
                  <a:pt x="268551" y="101853"/>
                </a:lnTo>
                <a:lnTo>
                  <a:pt x="263090" y="95885"/>
                </a:lnTo>
                <a:lnTo>
                  <a:pt x="255597" y="92075"/>
                </a:lnTo>
                <a:lnTo>
                  <a:pt x="249592" y="89840"/>
                </a:lnTo>
                <a:lnTo>
                  <a:pt x="242802" y="88677"/>
                </a:lnTo>
                <a:lnTo>
                  <a:pt x="235202" y="88610"/>
                </a:lnTo>
                <a:close/>
              </a:path>
              <a:path w="762000" h="222885">
                <a:moveTo>
                  <a:pt x="279892" y="147065"/>
                </a:moveTo>
                <a:lnTo>
                  <a:pt x="260042" y="147065"/>
                </a:lnTo>
                <a:lnTo>
                  <a:pt x="262201" y="159003"/>
                </a:lnTo>
                <a:lnTo>
                  <a:pt x="259661" y="161798"/>
                </a:lnTo>
                <a:lnTo>
                  <a:pt x="256613" y="164337"/>
                </a:lnTo>
                <a:lnTo>
                  <a:pt x="252803" y="166624"/>
                </a:lnTo>
                <a:lnTo>
                  <a:pt x="249120" y="168910"/>
                </a:lnTo>
                <a:lnTo>
                  <a:pt x="245310" y="170434"/>
                </a:lnTo>
                <a:lnTo>
                  <a:pt x="241246" y="171069"/>
                </a:lnTo>
                <a:lnTo>
                  <a:pt x="233118" y="172592"/>
                </a:lnTo>
                <a:lnTo>
                  <a:pt x="276806" y="172592"/>
                </a:lnTo>
                <a:lnTo>
                  <a:pt x="279854" y="169925"/>
                </a:lnTo>
                <a:lnTo>
                  <a:pt x="283156" y="165353"/>
                </a:lnTo>
                <a:lnTo>
                  <a:pt x="279892" y="147065"/>
                </a:lnTo>
                <a:close/>
              </a:path>
              <a:path w="762000" h="222885">
                <a:moveTo>
                  <a:pt x="154306" y="130937"/>
                </a:moveTo>
                <a:lnTo>
                  <a:pt x="133042" y="130937"/>
                </a:lnTo>
                <a:lnTo>
                  <a:pt x="152346" y="163702"/>
                </a:lnTo>
                <a:lnTo>
                  <a:pt x="126565" y="168275"/>
                </a:lnTo>
                <a:lnTo>
                  <a:pt x="177628" y="168275"/>
                </a:lnTo>
                <a:lnTo>
                  <a:pt x="154306" y="130937"/>
                </a:lnTo>
                <a:close/>
              </a:path>
              <a:path w="762000" h="222885">
                <a:moveTo>
                  <a:pt x="276425" y="127635"/>
                </a:moveTo>
                <a:lnTo>
                  <a:pt x="235277" y="135000"/>
                </a:lnTo>
                <a:lnTo>
                  <a:pt x="238198" y="151002"/>
                </a:lnTo>
                <a:lnTo>
                  <a:pt x="260042" y="147065"/>
                </a:lnTo>
                <a:lnTo>
                  <a:pt x="279892" y="147065"/>
                </a:lnTo>
                <a:lnTo>
                  <a:pt x="276425" y="127635"/>
                </a:lnTo>
                <a:close/>
              </a:path>
              <a:path w="762000" h="222885">
                <a:moveTo>
                  <a:pt x="269850" y="105028"/>
                </a:moveTo>
                <a:lnTo>
                  <a:pt x="235277" y="105028"/>
                </a:lnTo>
                <a:lnTo>
                  <a:pt x="240103" y="105537"/>
                </a:lnTo>
                <a:lnTo>
                  <a:pt x="244294" y="107569"/>
                </a:lnTo>
                <a:lnTo>
                  <a:pt x="248358" y="109600"/>
                </a:lnTo>
                <a:lnTo>
                  <a:pt x="251533" y="112775"/>
                </a:lnTo>
                <a:lnTo>
                  <a:pt x="253692" y="117221"/>
                </a:lnTo>
                <a:lnTo>
                  <a:pt x="271980" y="110236"/>
                </a:lnTo>
                <a:lnTo>
                  <a:pt x="269850" y="105028"/>
                </a:lnTo>
                <a:close/>
              </a:path>
              <a:path w="762000" h="222885">
                <a:moveTo>
                  <a:pt x="343227" y="71247"/>
                </a:moveTo>
                <a:lnTo>
                  <a:pt x="335734" y="71754"/>
                </a:lnTo>
                <a:lnTo>
                  <a:pt x="285569" y="80772"/>
                </a:lnTo>
                <a:lnTo>
                  <a:pt x="302460" y="175260"/>
                </a:lnTo>
                <a:lnTo>
                  <a:pt x="321637" y="171831"/>
                </a:lnTo>
                <a:lnTo>
                  <a:pt x="314525" y="132334"/>
                </a:lnTo>
                <a:lnTo>
                  <a:pt x="322780" y="130937"/>
                </a:lnTo>
                <a:lnTo>
                  <a:pt x="326082" y="130683"/>
                </a:lnTo>
                <a:lnTo>
                  <a:pt x="359504" y="130683"/>
                </a:lnTo>
                <a:lnTo>
                  <a:pt x="358975" y="130301"/>
                </a:lnTo>
                <a:lnTo>
                  <a:pt x="355800" y="127888"/>
                </a:lnTo>
                <a:lnTo>
                  <a:pt x="351863" y="125857"/>
                </a:lnTo>
                <a:lnTo>
                  <a:pt x="347418" y="124206"/>
                </a:lnTo>
                <a:lnTo>
                  <a:pt x="355419" y="121412"/>
                </a:lnTo>
                <a:lnTo>
                  <a:pt x="361134" y="117475"/>
                </a:lnTo>
                <a:lnTo>
                  <a:pt x="311858" y="117348"/>
                </a:lnTo>
                <a:lnTo>
                  <a:pt x="307540" y="93345"/>
                </a:lnTo>
                <a:lnTo>
                  <a:pt x="330146" y="89281"/>
                </a:lnTo>
                <a:lnTo>
                  <a:pt x="334718" y="88519"/>
                </a:lnTo>
                <a:lnTo>
                  <a:pt x="336369" y="88519"/>
                </a:lnTo>
                <a:lnTo>
                  <a:pt x="339544" y="88391"/>
                </a:lnTo>
                <a:lnTo>
                  <a:pt x="366709" y="88391"/>
                </a:lnTo>
                <a:lnTo>
                  <a:pt x="366595" y="87757"/>
                </a:lnTo>
                <a:lnTo>
                  <a:pt x="364309" y="83058"/>
                </a:lnTo>
                <a:lnTo>
                  <a:pt x="357197" y="75437"/>
                </a:lnTo>
                <a:lnTo>
                  <a:pt x="353006" y="73025"/>
                </a:lnTo>
                <a:lnTo>
                  <a:pt x="343227" y="71247"/>
                </a:lnTo>
                <a:close/>
              </a:path>
              <a:path w="762000" h="222885">
                <a:moveTo>
                  <a:pt x="359504" y="130683"/>
                </a:moveTo>
                <a:lnTo>
                  <a:pt x="326082" y="130683"/>
                </a:lnTo>
                <a:lnTo>
                  <a:pt x="330273" y="131445"/>
                </a:lnTo>
                <a:lnTo>
                  <a:pt x="332432" y="132334"/>
                </a:lnTo>
                <a:lnTo>
                  <a:pt x="334591" y="133985"/>
                </a:lnTo>
                <a:lnTo>
                  <a:pt x="336750" y="135509"/>
                </a:lnTo>
                <a:lnTo>
                  <a:pt x="340941" y="139573"/>
                </a:lnTo>
                <a:lnTo>
                  <a:pt x="347164" y="146050"/>
                </a:lnTo>
                <a:lnTo>
                  <a:pt x="364690" y="164084"/>
                </a:lnTo>
                <a:lnTo>
                  <a:pt x="387423" y="160020"/>
                </a:lnTo>
                <a:lnTo>
                  <a:pt x="366722" y="137160"/>
                </a:lnTo>
                <a:lnTo>
                  <a:pt x="362150" y="132587"/>
                </a:lnTo>
                <a:lnTo>
                  <a:pt x="359504" y="130683"/>
                </a:lnTo>
                <a:close/>
              </a:path>
              <a:path w="762000" h="222885">
                <a:moveTo>
                  <a:pt x="366709" y="88391"/>
                </a:moveTo>
                <a:lnTo>
                  <a:pt x="339544" y="88391"/>
                </a:lnTo>
                <a:lnTo>
                  <a:pt x="342211" y="89281"/>
                </a:lnTo>
                <a:lnTo>
                  <a:pt x="346275" y="92583"/>
                </a:lnTo>
                <a:lnTo>
                  <a:pt x="347545" y="94996"/>
                </a:lnTo>
                <a:lnTo>
                  <a:pt x="348180" y="98171"/>
                </a:lnTo>
                <a:lnTo>
                  <a:pt x="348688" y="100964"/>
                </a:lnTo>
                <a:lnTo>
                  <a:pt x="348434" y="103504"/>
                </a:lnTo>
                <a:lnTo>
                  <a:pt x="347418" y="105537"/>
                </a:lnTo>
                <a:lnTo>
                  <a:pt x="346529" y="107696"/>
                </a:lnTo>
                <a:lnTo>
                  <a:pt x="345005" y="109347"/>
                </a:lnTo>
                <a:lnTo>
                  <a:pt x="342846" y="110489"/>
                </a:lnTo>
                <a:lnTo>
                  <a:pt x="340687" y="111760"/>
                </a:lnTo>
                <a:lnTo>
                  <a:pt x="335099" y="113157"/>
                </a:lnTo>
                <a:lnTo>
                  <a:pt x="311858" y="117348"/>
                </a:lnTo>
                <a:lnTo>
                  <a:pt x="361211" y="117348"/>
                </a:lnTo>
                <a:lnTo>
                  <a:pt x="364436" y="112013"/>
                </a:lnTo>
                <a:lnTo>
                  <a:pt x="367865" y="106679"/>
                </a:lnTo>
                <a:lnTo>
                  <a:pt x="368881" y="100457"/>
                </a:lnTo>
                <a:lnTo>
                  <a:pt x="366709" y="88391"/>
                </a:lnTo>
                <a:close/>
              </a:path>
              <a:path w="762000" h="222885">
                <a:moveTo>
                  <a:pt x="445081" y="78994"/>
                </a:moveTo>
                <a:lnTo>
                  <a:pt x="427047" y="82296"/>
                </a:lnTo>
                <a:lnTo>
                  <a:pt x="430222" y="100329"/>
                </a:lnTo>
                <a:lnTo>
                  <a:pt x="448383" y="97154"/>
                </a:lnTo>
                <a:lnTo>
                  <a:pt x="445081" y="78994"/>
                </a:lnTo>
                <a:close/>
              </a:path>
              <a:path w="762000" h="222885">
                <a:moveTo>
                  <a:pt x="454098" y="129286"/>
                </a:moveTo>
                <a:lnTo>
                  <a:pt x="436064" y="132587"/>
                </a:lnTo>
                <a:lnTo>
                  <a:pt x="439366" y="150749"/>
                </a:lnTo>
                <a:lnTo>
                  <a:pt x="457400" y="147447"/>
                </a:lnTo>
                <a:lnTo>
                  <a:pt x="454098" y="129286"/>
                </a:lnTo>
                <a:close/>
              </a:path>
              <a:path w="762000" h="222885">
                <a:moveTo>
                  <a:pt x="561584" y="112267"/>
                </a:moveTo>
                <a:lnTo>
                  <a:pt x="543506" y="112267"/>
                </a:lnTo>
                <a:lnTo>
                  <a:pt x="546935" y="131317"/>
                </a:lnTo>
                <a:lnTo>
                  <a:pt x="564461" y="128142"/>
                </a:lnTo>
                <a:lnTo>
                  <a:pt x="561584" y="112267"/>
                </a:lnTo>
                <a:close/>
              </a:path>
              <a:path w="762000" h="222885">
                <a:moveTo>
                  <a:pt x="547443" y="33274"/>
                </a:moveTo>
                <a:lnTo>
                  <a:pt x="532203" y="36067"/>
                </a:lnTo>
                <a:lnTo>
                  <a:pt x="501977" y="103377"/>
                </a:lnTo>
                <a:lnTo>
                  <a:pt x="504898" y="119252"/>
                </a:lnTo>
                <a:lnTo>
                  <a:pt x="543506" y="112267"/>
                </a:lnTo>
                <a:lnTo>
                  <a:pt x="561584" y="112267"/>
                </a:lnTo>
                <a:lnTo>
                  <a:pt x="561032" y="109220"/>
                </a:lnTo>
                <a:lnTo>
                  <a:pt x="572843" y="107061"/>
                </a:lnTo>
                <a:lnTo>
                  <a:pt x="571604" y="100329"/>
                </a:lnTo>
                <a:lnTo>
                  <a:pt x="518995" y="100329"/>
                </a:lnTo>
                <a:lnTo>
                  <a:pt x="534870" y="64135"/>
                </a:lnTo>
                <a:lnTo>
                  <a:pt x="553001" y="64135"/>
                </a:lnTo>
                <a:lnTo>
                  <a:pt x="547443" y="33274"/>
                </a:lnTo>
                <a:close/>
              </a:path>
              <a:path w="762000" h="222885">
                <a:moveTo>
                  <a:pt x="553001" y="64135"/>
                </a:moveTo>
                <a:lnTo>
                  <a:pt x="534870" y="64135"/>
                </a:lnTo>
                <a:lnTo>
                  <a:pt x="540712" y="96392"/>
                </a:lnTo>
                <a:lnTo>
                  <a:pt x="518995" y="100329"/>
                </a:lnTo>
                <a:lnTo>
                  <a:pt x="571604" y="100329"/>
                </a:lnTo>
                <a:lnTo>
                  <a:pt x="570296" y="93217"/>
                </a:lnTo>
                <a:lnTo>
                  <a:pt x="558238" y="93217"/>
                </a:lnTo>
                <a:lnTo>
                  <a:pt x="553001" y="64135"/>
                </a:lnTo>
                <a:close/>
              </a:path>
              <a:path w="762000" h="222885">
                <a:moveTo>
                  <a:pt x="569922" y="91186"/>
                </a:moveTo>
                <a:lnTo>
                  <a:pt x="558238" y="93217"/>
                </a:lnTo>
                <a:lnTo>
                  <a:pt x="570296" y="93217"/>
                </a:lnTo>
                <a:lnTo>
                  <a:pt x="569922" y="91186"/>
                </a:lnTo>
                <a:close/>
              </a:path>
              <a:path w="762000" h="222885">
                <a:moveTo>
                  <a:pt x="635117" y="99060"/>
                </a:moveTo>
                <a:lnTo>
                  <a:pt x="617039" y="99060"/>
                </a:lnTo>
                <a:lnTo>
                  <a:pt x="620468" y="118110"/>
                </a:lnTo>
                <a:lnTo>
                  <a:pt x="637994" y="114935"/>
                </a:lnTo>
                <a:lnTo>
                  <a:pt x="635117" y="99060"/>
                </a:lnTo>
                <a:close/>
              </a:path>
              <a:path w="762000" h="222885">
                <a:moveTo>
                  <a:pt x="725751" y="0"/>
                </a:moveTo>
                <a:lnTo>
                  <a:pt x="712670" y="2412"/>
                </a:lnTo>
                <a:lnTo>
                  <a:pt x="680285" y="111125"/>
                </a:lnTo>
                <a:lnTo>
                  <a:pt x="693747" y="108712"/>
                </a:lnTo>
                <a:lnTo>
                  <a:pt x="725751" y="0"/>
                </a:lnTo>
                <a:close/>
              </a:path>
              <a:path w="762000" h="222885">
                <a:moveTo>
                  <a:pt x="620976" y="20065"/>
                </a:moveTo>
                <a:lnTo>
                  <a:pt x="605736" y="22860"/>
                </a:lnTo>
                <a:lnTo>
                  <a:pt x="575510" y="90170"/>
                </a:lnTo>
                <a:lnTo>
                  <a:pt x="578431" y="106045"/>
                </a:lnTo>
                <a:lnTo>
                  <a:pt x="617039" y="99060"/>
                </a:lnTo>
                <a:lnTo>
                  <a:pt x="635117" y="99060"/>
                </a:lnTo>
                <a:lnTo>
                  <a:pt x="634565" y="96012"/>
                </a:lnTo>
                <a:lnTo>
                  <a:pt x="646249" y="93852"/>
                </a:lnTo>
                <a:lnTo>
                  <a:pt x="645064" y="87122"/>
                </a:lnTo>
                <a:lnTo>
                  <a:pt x="592528" y="87122"/>
                </a:lnTo>
                <a:lnTo>
                  <a:pt x="608403" y="50926"/>
                </a:lnTo>
                <a:lnTo>
                  <a:pt x="626534" y="50926"/>
                </a:lnTo>
                <a:lnTo>
                  <a:pt x="620976" y="20065"/>
                </a:lnTo>
                <a:close/>
              </a:path>
              <a:path w="762000" h="222885">
                <a:moveTo>
                  <a:pt x="741372" y="48767"/>
                </a:moveTo>
                <a:lnTo>
                  <a:pt x="716988" y="70103"/>
                </a:lnTo>
                <a:lnTo>
                  <a:pt x="720036" y="87122"/>
                </a:lnTo>
                <a:lnTo>
                  <a:pt x="723084" y="93090"/>
                </a:lnTo>
                <a:lnTo>
                  <a:pt x="731974" y="99949"/>
                </a:lnTo>
                <a:lnTo>
                  <a:pt x="737435" y="101091"/>
                </a:lnTo>
                <a:lnTo>
                  <a:pt x="744039" y="99822"/>
                </a:lnTo>
                <a:lnTo>
                  <a:pt x="750389" y="98678"/>
                </a:lnTo>
                <a:lnTo>
                  <a:pt x="755088" y="95758"/>
                </a:lnTo>
                <a:lnTo>
                  <a:pt x="758731" y="89915"/>
                </a:lnTo>
                <a:lnTo>
                  <a:pt x="739975" y="89915"/>
                </a:lnTo>
                <a:lnTo>
                  <a:pt x="738324" y="89408"/>
                </a:lnTo>
                <a:lnTo>
                  <a:pt x="731466" y="65659"/>
                </a:lnTo>
                <a:lnTo>
                  <a:pt x="732482" y="63246"/>
                </a:lnTo>
                <a:lnTo>
                  <a:pt x="733244" y="61595"/>
                </a:lnTo>
                <a:lnTo>
                  <a:pt x="734641" y="60451"/>
                </a:lnTo>
                <a:lnTo>
                  <a:pt x="736546" y="60198"/>
                </a:lnTo>
                <a:lnTo>
                  <a:pt x="738451" y="59816"/>
                </a:lnTo>
                <a:lnTo>
                  <a:pt x="757247" y="59816"/>
                </a:lnTo>
                <a:lnTo>
                  <a:pt x="755723" y="56769"/>
                </a:lnTo>
                <a:lnTo>
                  <a:pt x="746833" y="49911"/>
                </a:lnTo>
                <a:lnTo>
                  <a:pt x="741372" y="48767"/>
                </a:lnTo>
                <a:close/>
              </a:path>
              <a:path w="762000" h="222885">
                <a:moveTo>
                  <a:pt x="757247" y="59816"/>
                </a:moveTo>
                <a:lnTo>
                  <a:pt x="738451" y="59816"/>
                </a:lnTo>
                <a:lnTo>
                  <a:pt x="740102" y="60325"/>
                </a:lnTo>
                <a:lnTo>
                  <a:pt x="741499" y="61595"/>
                </a:lnTo>
                <a:lnTo>
                  <a:pt x="746960" y="84074"/>
                </a:lnTo>
                <a:lnTo>
                  <a:pt x="745817" y="86360"/>
                </a:lnTo>
                <a:lnTo>
                  <a:pt x="745055" y="88137"/>
                </a:lnTo>
                <a:lnTo>
                  <a:pt x="743785" y="89153"/>
                </a:lnTo>
                <a:lnTo>
                  <a:pt x="739975" y="89915"/>
                </a:lnTo>
                <a:lnTo>
                  <a:pt x="758731" y="89915"/>
                </a:lnTo>
                <a:lnTo>
                  <a:pt x="760977" y="86360"/>
                </a:lnTo>
                <a:lnTo>
                  <a:pt x="761069" y="86106"/>
                </a:lnTo>
                <a:lnTo>
                  <a:pt x="761692" y="79628"/>
                </a:lnTo>
                <a:lnTo>
                  <a:pt x="758644" y="62611"/>
                </a:lnTo>
                <a:lnTo>
                  <a:pt x="757247" y="59816"/>
                </a:lnTo>
                <a:close/>
              </a:path>
              <a:path w="762000" h="222885">
                <a:moveTo>
                  <a:pt x="626534" y="50926"/>
                </a:moveTo>
                <a:lnTo>
                  <a:pt x="608403" y="50926"/>
                </a:lnTo>
                <a:lnTo>
                  <a:pt x="614245" y="83185"/>
                </a:lnTo>
                <a:lnTo>
                  <a:pt x="592528" y="87122"/>
                </a:lnTo>
                <a:lnTo>
                  <a:pt x="645064" y="87122"/>
                </a:lnTo>
                <a:lnTo>
                  <a:pt x="643813" y="80010"/>
                </a:lnTo>
                <a:lnTo>
                  <a:pt x="631771" y="80010"/>
                </a:lnTo>
                <a:lnTo>
                  <a:pt x="626534" y="50926"/>
                </a:lnTo>
                <a:close/>
              </a:path>
              <a:path w="762000" h="222885">
                <a:moveTo>
                  <a:pt x="643455" y="77977"/>
                </a:moveTo>
                <a:lnTo>
                  <a:pt x="631771" y="80010"/>
                </a:lnTo>
                <a:lnTo>
                  <a:pt x="643813" y="80010"/>
                </a:lnTo>
                <a:lnTo>
                  <a:pt x="643455" y="77977"/>
                </a:lnTo>
                <a:close/>
              </a:path>
              <a:path w="762000" h="222885">
                <a:moveTo>
                  <a:pt x="668601" y="10287"/>
                </a:moveTo>
                <a:lnTo>
                  <a:pt x="655647" y="12573"/>
                </a:lnTo>
                <a:lnTo>
                  <a:pt x="650948" y="15494"/>
                </a:lnTo>
                <a:lnTo>
                  <a:pt x="648027" y="20320"/>
                </a:lnTo>
                <a:lnTo>
                  <a:pt x="644979" y="25019"/>
                </a:lnTo>
                <a:lnTo>
                  <a:pt x="659203" y="61340"/>
                </a:lnTo>
                <a:lnTo>
                  <a:pt x="664664" y="62484"/>
                </a:lnTo>
                <a:lnTo>
                  <a:pt x="677618" y="60198"/>
                </a:lnTo>
                <a:lnTo>
                  <a:pt x="682317" y="57150"/>
                </a:lnTo>
                <a:lnTo>
                  <a:pt x="685365" y="52450"/>
                </a:lnTo>
                <a:lnTo>
                  <a:pt x="686075" y="51308"/>
                </a:lnTo>
                <a:lnTo>
                  <a:pt x="667204" y="51308"/>
                </a:lnTo>
                <a:lnTo>
                  <a:pt x="665553" y="50800"/>
                </a:lnTo>
                <a:lnTo>
                  <a:pt x="664283" y="49402"/>
                </a:lnTo>
                <a:lnTo>
                  <a:pt x="662378" y="47625"/>
                </a:lnTo>
                <a:lnTo>
                  <a:pt x="660981" y="43561"/>
                </a:lnTo>
                <a:lnTo>
                  <a:pt x="659838" y="37464"/>
                </a:lnTo>
                <a:lnTo>
                  <a:pt x="658864" y="31623"/>
                </a:lnTo>
                <a:lnTo>
                  <a:pt x="658751" y="28956"/>
                </a:lnTo>
                <a:lnTo>
                  <a:pt x="658695" y="27050"/>
                </a:lnTo>
                <a:lnTo>
                  <a:pt x="659838" y="24764"/>
                </a:lnTo>
                <a:lnTo>
                  <a:pt x="660600" y="22987"/>
                </a:lnTo>
                <a:lnTo>
                  <a:pt x="661870" y="21971"/>
                </a:lnTo>
                <a:lnTo>
                  <a:pt x="665807" y="21209"/>
                </a:lnTo>
                <a:lnTo>
                  <a:pt x="684508" y="21209"/>
                </a:lnTo>
                <a:lnTo>
                  <a:pt x="682952" y="18161"/>
                </a:lnTo>
                <a:lnTo>
                  <a:pt x="678507" y="14732"/>
                </a:lnTo>
                <a:lnTo>
                  <a:pt x="674062" y="11429"/>
                </a:lnTo>
                <a:lnTo>
                  <a:pt x="668601" y="10287"/>
                </a:lnTo>
                <a:close/>
              </a:path>
              <a:path w="762000" h="222885">
                <a:moveTo>
                  <a:pt x="684508" y="21209"/>
                </a:moveTo>
                <a:lnTo>
                  <a:pt x="665807" y="21209"/>
                </a:lnTo>
                <a:lnTo>
                  <a:pt x="667458" y="21716"/>
                </a:lnTo>
                <a:lnTo>
                  <a:pt x="668728" y="23113"/>
                </a:lnTo>
                <a:lnTo>
                  <a:pt x="670506" y="25019"/>
                </a:lnTo>
                <a:lnTo>
                  <a:pt x="671903" y="28956"/>
                </a:lnTo>
                <a:lnTo>
                  <a:pt x="674165" y="41148"/>
                </a:lnTo>
                <a:lnTo>
                  <a:pt x="674189" y="45465"/>
                </a:lnTo>
                <a:lnTo>
                  <a:pt x="673173" y="47878"/>
                </a:lnTo>
                <a:lnTo>
                  <a:pt x="672411" y="49529"/>
                </a:lnTo>
                <a:lnTo>
                  <a:pt x="671014" y="50673"/>
                </a:lnTo>
                <a:lnTo>
                  <a:pt x="669109" y="50926"/>
                </a:lnTo>
                <a:lnTo>
                  <a:pt x="667204" y="51308"/>
                </a:lnTo>
                <a:lnTo>
                  <a:pt x="686075" y="51308"/>
                </a:lnTo>
                <a:lnTo>
                  <a:pt x="688207" y="47878"/>
                </a:lnTo>
                <a:lnTo>
                  <a:pt x="688301" y="47625"/>
                </a:lnTo>
                <a:lnTo>
                  <a:pt x="689048" y="41148"/>
                </a:lnTo>
                <a:lnTo>
                  <a:pt x="686000" y="24129"/>
                </a:lnTo>
                <a:lnTo>
                  <a:pt x="684508" y="212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3"/>
            <a:ext cx="990752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9100" y="0"/>
            <a:ext cx="8633460" cy="826135"/>
          </a:xfrm>
          <a:custGeom>
            <a:avLst/>
            <a:gdLst/>
            <a:ahLst/>
            <a:cxnLst/>
            <a:rect l="l" t="t" r="r" b="b"/>
            <a:pathLst>
              <a:path w="8633460" h="826135">
                <a:moveTo>
                  <a:pt x="0" y="826008"/>
                </a:moveTo>
                <a:lnTo>
                  <a:pt x="8633460" y="826008"/>
                </a:lnTo>
                <a:lnTo>
                  <a:pt x="8633460" y="0"/>
                </a:lnTo>
                <a:lnTo>
                  <a:pt x="0" y="0"/>
                </a:lnTo>
                <a:lnTo>
                  <a:pt x="0" y="826008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32264" y="6540245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>
                <a:moveTo>
                  <a:pt x="0" y="0"/>
                </a:moveTo>
                <a:lnTo>
                  <a:pt x="175640" y="0"/>
                </a:lnTo>
              </a:path>
            </a:pathLst>
          </a:custGeom>
          <a:ln w="19812">
            <a:solidFill>
              <a:srgbClr val="7CB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9100" y="6540245"/>
            <a:ext cx="8742045" cy="0"/>
          </a:xfrm>
          <a:custGeom>
            <a:avLst/>
            <a:gdLst/>
            <a:ahLst/>
            <a:cxnLst/>
            <a:rect l="l" t="t" r="r" b="b"/>
            <a:pathLst>
              <a:path w="8742045">
                <a:moveTo>
                  <a:pt x="0" y="0"/>
                </a:moveTo>
                <a:lnTo>
                  <a:pt x="8741664" y="0"/>
                </a:lnTo>
              </a:path>
            </a:pathLst>
          </a:custGeom>
          <a:ln w="19812">
            <a:solidFill>
              <a:srgbClr val="7CB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19100" cy="6858000"/>
          </a:xfrm>
          <a:custGeom>
            <a:avLst/>
            <a:gdLst/>
            <a:ahLst/>
            <a:cxnLst/>
            <a:rect l="l" t="t" r="r" b="b"/>
            <a:pathLst>
              <a:path w="419100" h="6858000">
                <a:moveTo>
                  <a:pt x="0" y="6858000"/>
                </a:moveTo>
                <a:lnTo>
                  <a:pt x="419100" y="6858000"/>
                </a:lnTo>
                <a:lnTo>
                  <a:pt x="4191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3B8E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11995" y="198120"/>
            <a:ext cx="725424" cy="283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76452" y="159258"/>
            <a:ext cx="2989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Historical</a:t>
            </a:r>
            <a:r>
              <a:rPr spc="-60" dirty="0"/>
              <a:t> </a:t>
            </a:r>
            <a:r>
              <a:rPr spc="-5" dirty="0"/>
              <a:t>Financials</a:t>
            </a:r>
          </a:p>
        </p:txBody>
      </p:sp>
      <p:sp>
        <p:nvSpPr>
          <p:cNvPr id="9" name="object 9"/>
          <p:cNvSpPr/>
          <p:nvPr/>
        </p:nvSpPr>
        <p:spPr>
          <a:xfrm>
            <a:off x="518159" y="868680"/>
            <a:ext cx="4125595" cy="5579745"/>
          </a:xfrm>
          <a:custGeom>
            <a:avLst/>
            <a:gdLst/>
            <a:ahLst/>
            <a:cxnLst/>
            <a:rect l="l" t="t" r="r" b="b"/>
            <a:pathLst>
              <a:path w="4125595" h="5579745">
                <a:moveTo>
                  <a:pt x="0" y="5579364"/>
                </a:moveTo>
                <a:lnTo>
                  <a:pt x="4125467" y="5579364"/>
                </a:lnTo>
                <a:lnTo>
                  <a:pt x="4125467" y="0"/>
                </a:lnTo>
                <a:lnTo>
                  <a:pt x="0" y="0"/>
                </a:lnTo>
                <a:lnTo>
                  <a:pt x="0" y="5579364"/>
                </a:lnTo>
                <a:close/>
              </a:path>
            </a:pathLst>
          </a:custGeom>
          <a:ln w="9144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79221" y="925195"/>
            <a:ext cx="31146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solidFill>
                  <a:srgbClr val="053978"/>
                </a:solidFill>
                <a:latin typeface="Arial"/>
                <a:cs typeface="Arial"/>
              </a:rPr>
              <a:t>Consolidated </a:t>
            </a:r>
            <a:r>
              <a:rPr sz="1100" b="1" dirty="0">
                <a:solidFill>
                  <a:srgbClr val="053978"/>
                </a:solidFill>
                <a:latin typeface="Arial"/>
                <a:cs typeface="Arial"/>
              </a:rPr>
              <a:t>Profit &amp; </a:t>
            </a:r>
            <a:r>
              <a:rPr sz="1100" b="1" spc="-5" dirty="0">
                <a:solidFill>
                  <a:srgbClr val="053978"/>
                </a:solidFill>
                <a:latin typeface="Arial"/>
                <a:cs typeface="Arial"/>
              </a:rPr>
              <a:t>Loss </a:t>
            </a:r>
            <a:r>
              <a:rPr sz="1100" b="1" dirty="0">
                <a:solidFill>
                  <a:srgbClr val="053978"/>
                </a:solidFill>
                <a:latin typeface="Arial"/>
                <a:cs typeface="Arial"/>
              </a:rPr>
              <a:t>Statement</a:t>
            </a:r>
            <a:r>
              <a:rPr sz="1100" b="1" spc="-60" dirty="0">
                <a:solidFill>
                  <a:srgbClr val="053978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053978"/>
                </a:solidFill>
                <a:latin typeface="Arial"/>
                <a:cs typeface="Arial"/>
              </a:rPr>
              <a:t>(INRmn)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160764" y="6394703"/>
            <a:ext cx="571500" cy="288290"/>
          </a:xfrm>
          <a:custGeom>
            <a:avLst/>
            <a:gdLst/>
            <a:ahLst/>
            <a:cxnLst/>
            <a:rect l="l" t="t" r="r" b="b"/>
            <a:pathLst>
              <a:path w="571500" h="288290">
                <a:moveTo>
                  <a:pt x="0" y="288036"/>
                </a:moveTo>
                <a:lnTo>
                  <a:pt x="571500" y="288036"/>
                </a:lnTo>
                <a:lnTo>
                  <a:pt x="571500" y="0"/>
                </a:lnTo>
                <a:lnTo>
                  <a:pt x="0" y="0"/>
                </a:lnTo>
                <a:lnTo>
                  <a:pt x="0" y="288036"/>
                </a:lnTo>
                <a:close/>
              </a:path>
            </a:pathLst>
          </a:custGeom>
          <a:solidFill>
            <a:srgbClr val="7CB4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365360" y="6447840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3300" y="6572504"/>
            <a:ext cx="478155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Arial"/>
                <a:cs typeface="Arial"/>
              </a:rPr>
              <a:t>FY2014 and FY2015 numbers have been prepared under IGAAP, whereas FY2016 and </a:t>
            </a:r>
            <a:r>
              <a:rPr sz="600" dirty="0">
                <a:latin typeface="Arial"/>
                <a:cs typeface="Arial"/>
              </a:rPr>
              <a:t>FY2017 </a:t>
            </a:r>
            <a:r>
              <a:rPr sz="600" spc="-5" dirty="0">
                <a:latin typeface="Arial"/>
                <a:cs typeface="Arial"/>
              </a:rPr>
              <a:t>numbers</a:t>
            </a:r>
            <a:r>
              <a:rPr sz="600" spc="5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have been prepared under </a:t>
            </a:r>
            <a:r>
              <a:rPr sz="600" dirty="0">
                <a:latin typeface="Arial"/>
                <a:cs typeface="Arial"/>
              </a:rPr>
              <a:t>Ind </a:t>
            </a:r>
            <a:r>
              <a:rPr sz="600" spc="-5" dirty="0">
                <a:latin typeface="Arial"/>
                <a:cs typeface="Arial"/>
              </a:rPr>
              <a:t>AS</a:t>
            </a:r>
            <a:endParaRPr sz="600">
              <a:latin typeface="Arial"/>
              <a:cs typeface="Arial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4674108" y="864108"/>
          <a:ext cx="5090160" cy="5558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1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6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4160">
                <a:tc gridSpan="4"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100" b="1" spc="-5" dirty="0">
                          <a:solidFill>
                            <a:srgbClr val="053978"/>
                          </a:solidFill>
                          <a:latin typeface="Arial"/>
                          <a:cs typeface="Arial"/>
                        </a:rPr>
                        <a:t>Consolidated </a:t>
                      </a:r>
                      <a:r>
                        <a:rPr sz="1100" b="1" dirty="0">
                          <a:solidFill>
                            <a:srgbClr val="053978"/>
                          </a:solidFill>
                          <a:latin typeface="Arial"/>
                          <a:cs typeface="Arial"/>
                        </a:rPr>
                        <a:t>Balance Sheet</a:t>
                      </a:r>
                      <a:r>
                        <a:rPr sz="1100" b="1" spc="-35" dirty="0">
                          <a:solidFill>
                            <a:srgbClr val="0539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53978"/>
                          </a:solidFill>
                          <a:latin typeface="Arial"/>
                          <a:cs typeface="Arial"/>
                        </a:rPr>
                        <a:t>(INRmn)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9525">
                      <a:solidFill>
                        <a:srgbClr val="B1B1B1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olid"/>
                    </a:lnR>
                    <a:lnT w="9525">
                      <a:solidFill>
                        <a:srgbClr val="B1B1B1"/>
                      </a:solidFill>
                      <a:prstDash val="solid"/>
                    </a:lnT>
                    <a:lnB w="12700">
                      <a:solidFill>
                        <a:srgbClr val="C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425">
                <a:tc>
                  <a:txBody>
                    <a:bodyPr/>
                    <a:lstStyle/>
                    <a:p>
                      <a:pPr marL="50800">
                        <a:lnSpc>
                          <a:spcPts val="655"/>
                        </a:lnSpc>
                        <a:spcBef>
                          <a:spcPts val="25"/>
                        </a:spcBef>
                      </a:pP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Particulars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9525">
                      <a:solidFill>
                        <a:srgbClr val="B1B1B1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45CA6"/>
                    </a:solidFill>
                  </a:tcPr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ts val="655"/>
                        </a:lnSpc>
                        <a:spcBef>
                          <a:spcPts val="25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31-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-2018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12700">
                      <a:solidFill>
                        <a:srgbClr val="C00000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45CA6"/>
                    </a:solidFill>
                  </a:tcPr>
                </a:tc>
                <a:tc>
                  <a:txBody>
                    <a:bodyPr/>
                    <a:lstStyle/>
                    <a:p>
                      <a:pPr marL="255270">
                        <a:lnSpc>
                          <a:spcPts val="655"/>
                        </a:lnSpc>
                        <a:spcBef>
                          <a:spcPts val="25"/>
                        </a:spcBef>
                      </a:pP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31-March-2017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45C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330">
                <a:tc>
                  <a:txBody>
                    <a:bodyPr/>
                    <a:lstStyle/>
                    <a:p>
                      <a:pPr marL="14604">
                        <a:lnSpc>
                          <a:spcPts val="630"/>
                        </a:lnSpc>
                        <a:spcBef>
                          <a:spcPts val="65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ASSETS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B1B1B1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330">
                <a:tc>
                  <a:txBody>
                    <a:bodyPr/>
                    <a:lstStyle/>
                    <a:p>
                      <a:pPr marL="14604">
                        <a:lnSpc>
                          <a:spcPts val="630"/>
                        </a:lnSpc>
                        <a:spcBef>
                          <a:spcPts val="65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Non-current</a:t>
                      </a:r>
                      <a:r>
                        <a:rPr sz="6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assets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B1B1B1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330">
                <a:tc>
                  <a:txBody>
                    <a:bodyPr/>
                    <a:lstStyle/>
                    <a:p>
                      <a:pPr marL="14604">
                        <a:lnSpc>
                          <a:spcPts val="630"/>
                        </a:lnSpc>
                        <a:spcBef>
                          <a:spcPts val="65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(a)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Property,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plant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equipment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B1B1B1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0" algn="r">
                        <a:lnSpc>
                          <a:spcPts val="630"/>
                        </a:lnSpc>
                        <a:spcBef>
                          <a:spcPts val="65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10,127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0540">
                        <a:lnSpc>
                          <a:spcPts val="630"/>
                        </a:lnSpc>
                        <a:spcBef>
                          <a:spcPts val="65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8,272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330">
                <a:tc>
                  <a:txBody>
                    <a:bodyPr/>
                    <a:lstStyle/>
                    <a:p>
                      <a:pPr marL="14604">
                        <a:lnSpc>
                          <a:spcPts val="630"/>
                        </a:lnSpc>
                        <a:spcBef>
                          <a:spcPts val="65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(b) Capital</a:t>
                      </a:r>
                      <a:r>
                        <a:rPr sz="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work-in-progress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B1B1B1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630"/>
                        </a:lnSpc>
                        <a:spcBef>
                          <a:spcPts val="65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4,800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0540">
                        <a:lnSpc>
                          <a:spcPts val="630"/>
                        </a:lnSpc>
                        <a:spcBef>
                          <a:spcPts val="65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3,363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 marL="14604">
                        <a:lnSpc>
                          <a:spcPts val="630"/>
                        </a:lnSpc>
                        <a:spcBef>
                          <a:spcPts val="65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(c) Intangible</a:t>
                      </a:r>
                      <a:r>
                        <a:rPr sz="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assets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B1B1B1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8745" algn="r">
                        <a:lnSpc>
                          <a:spcPts val="630"/>
                        </a:lnSpc>
                        <a:spcBef>
                          <a:spcPts val="65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59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8110" algn="r">
                        <a:lnSpc>
                          <a:spcPts val="630"/>
                        </a:lnSpc>
                        <a:spcBef>
                          <a:spcPts val="65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58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0330">
                <a:tc>
                  <a:txBody>
                    <a:bodyPr/>
                    <a:lstStyle/>
                    <a:p>
                      <a:pPr marL="14604">
                        <a:lnSpc>
                          <a:spcPts val="630"/>
                        </a:lnSpc>
                        <a:spcBef>
                          <a:spcPts val="65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(d) Financial</a:t>
                      </a:r>
                      <a:r>
                        <a:rPr sz="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assets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B1B1B1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0330">
                <a:tc>
                  <a:txBody>
                    <a:bodyPr/>
                    <a:lstStyle/>
                    <a:p>
                      <a:pPr marL="262255">
                        <a:lnSpc>
                          <a:spcPts val="630"/>
                        </a:lnSpc>
                        <a:spcBef>
                          <a:spcPts val="65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Investments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B1B1B1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8745" algn="r">
                        <a:lnSpc>
                          <a:spcPts val="630"/>
                        </a:lnSpc>
                        <a:spcBef>
                          <a:spcPts val="65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81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014" algn="r">
                        <a:lnSpc>
                          <a:spcPts val="630"/>
                        </a:lnSpc>
                        <a:spcBef>
                          <a:spcPts val="65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0330">
                <a:tc>
                  <a:txBody>
                    <a:bodyPr/>
                    <a:lstStyle/>
                    <a:p>
                      <a:pPr marL="262255">
                        <a:lnSpc>
                          <a:spcPts val="630"/>
                        </a:lnSpc>
                        <a:spcBef>
                          <a:spcPts val="65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Other financial</a:t>
                      </a:r>
                      <a:r>
                        <a:rPr sz="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assets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B1B1B1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7475" algn="r">
                        <a:lnSpc>
                          <a:spcPts val="630"/>
                        </a:lnSpc>
                        <a:spcBef>
                          <a:spcPts val="65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150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6839" algn="r">
                        <a:lnSpc>
                          <a:spcPts val="630"/>
                        </a:lnSpc>
                        <a:spcBef>
                          <a:spcPts val="65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131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0330">
                <a:tc>
                  <a:txBody>
                    <a:bodyPr/>
                    <a:lstStyle/>
                    <a:p>
                      <a:pPr marL="14604">
                        <a:lnSpc>
                          <a:spcPts val="625"/>
                        </a:lnSpc>
                        <a:spcBef>
                          <a:spcPts val="65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(e) Current-tax assets</a:t>
                      </a:r>
                      <a:r>
                        <a:rPr sz="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(net)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B1B1B1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8745" algn="r">
                        <a:lnSpc>
                          <a:spcPts val="625"/>
                        </a:lnSpc>
                        <a:spcBef>
                          <a:spcPts val="65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18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7160" algn="r">
                        <a:lnSpc>
                          <a:spcPts val="625"/>
                        </a:lnSpc>
                        <a:spcBef>
                          <a:spcPts val="65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-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 marL="14604">
                        <a:lnSpc>
                          <a:spcPts val="630"/>
                        </a:lnSpc>
                        <a:spcBef>
                          <a:spcPts val="65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(f) Other non-current</a:t>
                      </a:r>
                      <a:r>
                        <a:rPr sz="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assets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B1B1B1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7475" algn="r">
                        <a:lnSpc>
                          <a:spcPts val="630"/>
                        </a:lnSpc>
                        <a:spcBef>
                          <a:spcPts val="65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609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6839" algn="r">
                        <a:lnSpc>
                          <a:spcPts val="630"/>
                        </a:lnSpc>
                        <a:spcBef>
                          <a:spcPts val="65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478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0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0" algn="r">
                        <a:lnSpc>
                          <a:spcPts val="630"/>
                        </a:lnSpc>
                        <a:spcBef>
                          <a:spcPts val="65"/>
                        </a:spcBef>
                      </a:pPr>
                      <a:r>
                        <a:rPr sz="600" b="1" dirty="0">
                          <a:latin typeface="Arial"/>
                          <a:cs typeface="Arial"/>
                        </a:rPr>
                        <a:t>15,844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9584">
                        <a:lnSpc>
                          <a:spcPts val="630"/>
                        </a:lnSpc>
                        <a:spcBef>
                          <a:spcPts val="65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12,303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0330">
                <a:tc>
                  <a:txBody>
                    <a:bodyPr/>
                    <a:lstStyle/>
                    <a:p>
                      <a:pPr marL="14604">
                        <a:lnSpc>
                          <a:spcPts val="630"/>
                        </a:lnSpc>
                        <a:spcBef>
                          <a:spcPts val="65"/>
                        </a:spcBef>
                      </a:pPr>
                      <a:r>
                        <a:rPr sz="600" b="1" spc="-10" dirty="0">
                          <a:latin typeface="Arial"/>
                          <a:cs typeface="Arial"/>
                        </a:rPr>
                        <a:t>Current</a:t>
                      </a:r>
                      <a:r>
                        <a:rPr sz="6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assets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B1B1B1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0330">
                <a:tc>
                  <a:txBody>
                    <a:bodyPr/>
                    <a:lstStyle/>
                    <a:p>
                      <a:pPr marL="14604">
                        <a:lnSpc>
                          <a:spcPts val="625"/>
                        </a:lnSpc>
                        <a:spcBef>
                          <a:spcPts val="65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(a)</a:t>
                      </a:r>
                      <a:r>
                        <a:rPr sz="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Inventories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B1B1B1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625"/>
                        </a:lnSpc>
                        <a:spcBef>
                          <a:spcPts val="65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4,384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0540">
                        <a:lnSpc>
                          <a:spcPts val="625"/>
                        </a:lnSpc>
                        <a:spcBef>
                          <a:spcPts val="65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3,489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0330">
                <a:tc>
                  <a:txBody>
                    <a:bodyPr/>
                    <a:lstStyle/>
                    <a:p>
                      <a:pPr marL="14604">
                        <a:lnSpc>
                          <a:spcPts val="630"/>
                        </a:lnSpc>
                        <a:spcBef>
                          <a:spcPts val="65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(b) Financial</a:t>
                      </a:r>
                      <a:r>
                        <a:rPr sz="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Assets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B1B1B1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 marL="262255">
                        <a:lnSpc>
                          <a:spcPts val="630"/>
                        </a:lnSpc>
                        <a:spcBef>
                          <a:spcPts val="65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Investments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B1B1B1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7475" algn="r">
                        <a:lnSpc>
                          <a:spcPts val="630"/>
                        </a:lnSpc>
                        <a:spcBef>
                          <a:spcPts val="65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684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6839" algn="r">
                        <a:lnSpc>
                          <a:spcPts val="630"/>
                        </a:lnSpc>
                        <a:spcBef>
                          <a:spcPts val="65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321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0330">
                <a:tc>
                  <a:txBody>
                    <a:bodyPr/>
                    <a:lstStyle/>
                    <a:p>
                      <a:pPr marL="262255">
                        <a:lnSpc>
                          <a:spcPts val="625"/>
                        </a:lnSpc>
                        <a:spcBef>
                          <a:spcPts val="65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Trade</a:t>
                      </a:r>
                      <a:r>
                        <a:rPr sz="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receivables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B1B1B1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625"/>
                        </a:lnSpc>
                        <a:spcBef>
                          <a:spcPts val="65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6,375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0540">
                        <a:lnSpc>
                          <a:spcPts val="625"/>
                        </a:lnSpc>
                        <a:spcBef>
                          <a:spcPts val="65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4,752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0330">
                <a:tc>
                  <a:txBody>
                    <a:bodyPr/>
                    <a:lstStyle/>
                    <a:p>
                      <a:pPr marL="262255">
                        <a:lnSpc>
                          <a:spcPts val="625"/>
                        </a:lnSpc>
                        <a:spcBef>
                          <a:spcPts val="65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Cash and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cash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equivalents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B1B1B1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7475" algn="r">
                        <a:lnSpc>
                          <a:spcPts val="625"/>
                        </a:lnSpc>
                        <a:spcBef>
                          <a:spcPts val="65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217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6839" algn="r">
                        <a:lnSpc>
                          <a:spcPts val="625"/>
                        </a:lnSpc>
                        <a:spcBef>
                          <a:spcPts val="65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235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00330">
                <a:tc>
                  <a:txBody>
                    <a:bodyPr/>
                    <a:lstStyle/>
                    <a:p>
                      <a:pPr marL="262255">
                        <a:lnSpc>
                          <a:spcPts val="630"/>
                        </a:lnSpc>
                        <a:spcBef>
                          <a:spcPts val="65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Bank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balances other than cash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cash</a:t>
                      </a:r>
                      <a:r>
                        <a:rPr sz="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equivalents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B1B1B1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630"/>
                        </a:lnSpc>
                        <a:spcBef>
                          <a:spcPts val="65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1,620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6839" algn="r">
                        <a:lnSpc>
                          <a:spcPts val="630"/>
                        </a:lnSpc>
                        <a:spcBef>
                          <a:spcPts val="65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123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00330">
                <a:tc>
                  <a:txBody>
                    <a:bodyPr/>
                    <a:lstStyle/>
                    <a:p>
                      <a:pPr marL="262255">
                        <a:lnSpc>
                          <a:spcPts val="625"/>
                        </a:lnSpc>
                        <a:spcBef>
                          <a:spcPts val="65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Loans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B1B1B1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8745" algn="r">
                        <a:lnSpc>
                          <a:spcPts val="625"/>
                        </a:lnSpc>
                        <a:spcBef>
                          <a:spcPts val="65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45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8110" algn="r">
                        <a:lnSpc>
                          <a:spcPts val="625"/>
                        </a:lnSpc>
                        <a:spcBef>
                          <a:spcPts val="65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35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 marL="262255">
                        <a:lnSpc>
                          <a:spcPts val="625"/>
                        </a:lnSpc>
                        <a:spcBef>
                          <a:spcPts val="65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Other financial</a:t>
                      </a:r>
                      <a:r>
                        <a:rPr sz="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assets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B1B1B1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625"/>
                        </a:lnSpc>
                        <a:spcBef>
                          <a:spcPts val="65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6,142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6839" algn="r">
                        <a:lnSpc>
                          <a:spcPts val="625"/>
                        </a:lnSpc>
                        <a:spcBef>
                          <a:spcPts val="65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752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00330">
                <a:tc>
                  <a:txBody>
                    <a:bodyPr/>
                    <a:lstStyle/>
                    <a:p>
                      <a:pPr marL="14604">
                        <a:lnSpc>
                          <a:spcPts val="625"/>
                        </a:lnSpc>
                        <a:spcBef>
                          <a:spcPts val="65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(c) Other current</a:t>
                      </a:r>
                      <a:r>
                        <a:rPr sz="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assets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B1B1B1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625"/>
                        </a:lnSpc>
                        <a:spcBef>
                          <a:spcPts val="65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1,840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0540">
                        <a:lnSpc>
                          <a:spcPts val="625"/>
                        </a:lnSpc>
                        <a:spcBef>
                          <a:spcPts val="65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1,166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00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0" algn="r">
                        <a:lnSpc>
                          <a:spcPts val="625"/>
                        </a:lnSpc>
                        <a:spcBef>
                          <a:spcPts val="65"/>
                        </a:spcBef>
                      </a:pPr>
                      <a:r>
                        <a:rPr sz="600" b="1" dirty="0">
                          <a:latin typeface="Arial"/>
                          <a:cs typeface="Arial"/>
                        </a:rPr>
                        <a:t>21,307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9584">
                        <a:lnSpc>
                          <a:spcPts val="625"/>
                        </a:lnSpc>
                        <a:spcBef>
                          <a:spcPts val="65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10,873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00330">
                <a:tc>
                  <a:txBody>
                    <a:bodyPr/>
                    <a:lstStyle/>
                    <a:p>
                      <a:pPr marL="14604">
                        <a:lnSpc>
                          <a:spcPts val="625"/>
                        </a:lnSpc>
                        <a:spcBef>
                          <a:spcPts val="70"/>
                        </a:spcBef>
                      </a:pPr>
                      <a:r>
                        <a:rPr sz="600" b="1" dirty="0">
                          <a:latin typeface="Arial"/>
                          <a:cs typeface="Arial"/>
                        </a:rPr>
                        <a:t>Total</a:t>
                      </a:r>
                      <a:r>
                        <a:rPr sz="6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assets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B1B1B1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E4EFFC"/>
                    </a:solidFill>
                  </a:tcPr>
                </a:tc>
                <a:tc>
                  <a:txBody>
                    <a:bodyPr/>
                    <a:lstStyle/>
                    <a:p>
                      <a:pPr marR="95250" algn="r">
                        <a:lnSpc>
                          <a:spcPts val="625"/>
                        </a:lnSpc>
                        <a:spcBef>
                          <a:spcPts val="70"/>
                        </a:spcBef>
                      </a:pPr>
                      <a:r>
                        <a:rPr sz="600" b="1" dirty="0">
                          <a:latin typeface="Arial"/>
                          <a:cs typeface="Arial"/>
                        </a:rPr>
                        <a:t>37,151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E4EFFC"/>
                    </a:solidFill>
                  </a:tcPr>
                </a:tc>
                <a:tc>
                  <a:txBody>
                    <a:bodyPr/>
                    <a:lstStyle/>
                    <a:p>
                      <a:pPr marL="489584">
                        <a:lnSpc>
                          <a:spcPts val="625"/>
                        </a:lnSpc>
                        <a:spcBef>
                          <a:spcPts val="70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23,176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E4EF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00330">
                <a:tc>
                  <a:txBody>
                    <a:bodyPr/>
                    <a:lstStyle/>
                    <a:p>
                      <a:pPr marL="14604">
                        <a:lnSpc>
                          <a:spcPts val="625"/>
                        </a:lnSpc>
                        <a:spcBef>
                          <a:spcPts val="70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EQUITY </a:t>
                      </a:r>
                      <a:r>
                        <a:rPr sz="600" b="1" spc="-1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6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10" dirty="0">
                          <a:latin typeface="Arial"/>
                          <a:cs typeface="Arial"/>
                        </a:rPr>
                        <a:t>LIABILITIES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B1B1B1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 marL="14604">
                        <a:lnSpc>
                          <a:spcPts val="625"/>
                        </a:lnSpc>
                        <a:spcBef>
                          <a:spcPts val="65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Equity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B1B1B1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00330">
                <a:tc>
                  <a:txBody>
                    <a:bodyPr/>
                    <a:lstStyle/>
                    <a:p>
                      <a:pPr marL="14604">
                        <a:lnSpc>
                          <a:spcPts val="625"/>
                        </a:lnSpc>
                        <a:spcBef>
                          <a:spcPts val="65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(a) Equity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share</a:t>
                      </a:r>
                      <a:r>
                        <a:rPr sz="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capital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B1B1B1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7475" algn="r">
                        <a:lnSpc>
                          <a:spcPts val="625"/>
                        </a:lnSpc>
                        <a:spcBef>
                          <a:spcPts val="65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369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6839" algn="r">
                        <a:lnSpc>
                          <a:spcPts val="625"/>
                        </a:lnSpc>
                        <a:spcBef>
                          <a:spcPts val="65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349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 marL="14604">
                        <a:lnSpc>
                          <a:spcPts val="625"/>
                        </a:lnSpc>
                        <a:spcBef>
                          <a:spcPts val="70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(b) Other</a:t>
                      </a:r>
                      <a:r>
                        <a:rPr sz="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equity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B1B1B1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0" algn="r">
                        <a:lnSpc>
                          <a:spcPts val="625"/>
                        </a:lnSpc>
                        <a:spcBef>
                          <a:spcPts val="70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30,353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9584">
                        <a:lnSpc>
                          <a:spcPts val="625"/>
                        </a:lnSpc>
                        <a:spcBef>
                          <a:spcPts val="70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16,144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00330">
                <a:tc>
                  <a:txBody>
                    <a:bodyPr/>
                    <a:lstStyle/>
                    <a:p>
                      <a:pPr marL="14604">
                        <a:lnSpc>
                          <a:spcPts val="625"/>
                        </a:lnSpc>
                        <a:spcBef>
                          <a:spcPts val="70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Equity attributable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6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owners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B1B1B1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0" algn="r">
                        <a:lnSpc>
                          <a:spcPts val="625"/>
                        </a:lnSpc>
                        <a:spcBef>
                          <a:spcPts val="70"/>
                        </a:spcBef>
                      </a:pPr>
                      <a:r>
                        <a:rPr sz="600" b="1" dirty="0">
                          <a:latin typeface="Arial"/>
                          <a:cs typeface="Arial"/>
                        </a:rPr>
                        <a:t>30,722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9584">
                        <a:lnSpc>
                          <a:spcPts val="625"/>
                        </a:lnSpc>
                        <a:spcBef>
                          <a:spcPts val="70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16,493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00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 marL="14604">
                        <a:lnSpc>
                          <a:spcPts val="625"/>
                        </a:lnSpc>
                        <a:spcBef>
                          <a:spcPts val="70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Non-controlling</a:t>
                      </a:r>
                      <a:r>
                        <a:rPr sz="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interest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B1B1B1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8745" algn="r">
                        <a:lnSpc>
                          <a:spcPts val="625"/>
                        </a:lnSpc>
                        <a:spcBef>
                          <a:spcPts val="70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38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8110" algn="r">
                        <a:lnSpc>
                          <a:spcPts val="625"/>
                        </a:lnSpc>
                        <a:spcBef>
                          <a:spcPts val="70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41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00330">
                <a:tc>
                  <a:txBody>
                    <a:bodyPr/>
                    <a:lstStyle/>
                    <a:p>
                      <a:pPr marL="14604">
                        <a:lnSpc>
                          <a:spcPts val="625"/>
                        </a:lnSpc>
                        <a:spcBef>
                          <a:spcPts val="70"/>
                        </a:spcBef>
                      </a:pPr>
                      <a:r>
                        <a:rPr sz="600" b="1" dirty="0">
                          <a:latin typeface="Arial"/>
                          <a:cs typeface="Arial"/>
                        </a:rPr>
                        <a:t>Total of</a:t>
                      </a:r>
                      <a:r>
                        <a:rPr sz="6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Equity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B1B1B1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0" algn="r">
                        <a:lnSpc>
                          <a:spcPts val="625"/>
                        </a:lnSpc>
                        <a:spcBef>
                          <a:spcPts val="70"/>
                        </a:spcBef>
                      </a:pPr>
                      <a:r>
                        <a:rPr sz="600" b="1" dirty="0">
                          <a:latin typeface="Arial"/>
                          <a:cs typeface="Arial"/>
                        </a:rPr>
                        <a:t>30,760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9584">
                        <a:lnSpc>
                          <a:spcPts val="625"/>
                        </a:lnSpc>
                        <a:spcBef>
                          <a:spcPts val="70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16,534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00330">
                <a:tc>
                  <a:txBody>
                    <a:bodyPr/>
                    <a:lstStyle/>
                    <a:p>
                      <a:pPr marL="14604">
                        <a:lnSpc>
                          <a:spcPts val="625"/>
                        </a:lnSpc>
                        <a:spcBef>
                          <a:spcPts val="70"/>
                        </a:spcBef>
                      </a:pPr>
                      <a:r>
                        <a:rPr sz="600" b="1" dirty="0">
                          <a:latin typeface="Arial"/>
                          <a:cs typeface="Arial"/>
                        </a:rPr>
                        <a:t>Liabilities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B1B1B1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00330">
                <a:tc>
                  <a:txBody>
                    <a:bodyPr/>
                    <a:lstStyle/>
                    <a:p>
                      <a:pPr marL="14604">
                        <a:lnSpc>
                          <a:spcPts val="625"/>
                        </a:lnSpc>
                        <a:spcBef>
                          <a:spcPts val="70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Non-current</a:t>
                      </a:r>
                      <a:r>
                        <a:rPr sz="6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liabilities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B1B1B1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 marL="14604">
                        <a:lnSpc>
                          <a:spcPts val="625"/>
                        </a:lnSpc>
                        <a:spcBef>
                          <a:spcPts val="70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(a) Financial</a:t>
                      </a:r>
                      <a:r>
                        <a:rPr sz="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liabilities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B1B1B1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00330">
                <a:tc>
                  <a:txBody>
                    <a:bodyPr/>
                    <a:lstStyle/>
                    <a:p>
                      <a:pPr marL="262255">
                        <a:lnSpc>
                          <a:spcPts val="625"/>
                        </a:lnSpc>
                        <a:spcBef>
                          <a:spcPts val="70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Other financial</a:t>
                      </a:r>
                      <a:r>
                        <a:rPr sz="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liabilities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B1B1B1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0" algn="r">
                        <a:lnSpc>
                          <a:spcPts val="625"/>
                        </a:lnSpc>
                        <a:spcBef>
                          <a:spcPts val="70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8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014" algn="r">
                        <a:lnSpc>
                          <a:spcPts val="625"/>
                        </a:lnSpc>
                        <a:spcBef>
                          <a:spcPts val="70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8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 marL="14604">
                        <a:lnSpc>
                          <a:spcPts val="625"/>
                        </a:lnSpc>
                        <a:spcBef>
                          <a:spcPts val="70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(b) Provision for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employee</a:t>
                      </a:r>
                      <a:r>
                        <a:rPr sz="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benefits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B1B1B1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7475" algn="r">
                        <a:lnSpc>
                          <a:spcPts val="625"/>
                        </a:lnSpc>
                        <a:spcBef>
                          <a:spcPts val="70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324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6839" algn="r">
                        <a:lnSpc>
                          <a:spcPts val="625"/>
                        </a:lnSpc>
                        <a:spcBef>
                          <a:spcPts val="70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219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00330">
                <a:tc>
                  <a:txBody>
                    <a:bodyPr/>
                    <a:lstStyle/>
                    <a:p>
                      <a:pPr marL="14604">
                        <a:lnSpc>
                          <a:spcPts val="625"/>
                        </a:lnSpc>
                        <a:spcBef>
                          <a:spcPts val="70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(c) Deferred tax 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liabilities</a:t>
                      </a:r>
                      <a:r>
                        <a:rPr sz="6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(net)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B1B1B1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7475" algn="r">
                        <a:lnSpc>
                          <a:spcPts val="625"/>
                        </a:lnSpc>
                        <a:spcBef>
                          <a:spcPts val="70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139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6839" algn="r">
                        <a:lnSpc>
                          <a:spcPts val="625"/>
                        </a:lnSpc>
                        <a:spcBef>
                          <a:spcPts val="70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150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7475" algn="r">
                        <a:lnSpc>
                          <a:spcPts val="625"/>
                        </a:lnSpc>
                        <a:spcBef>
                          <a:spcPts val="70"/>
                        </a:spcBef>
                      </a:pPr>
                      <a:r>
                        <a:rPr sz="600" b="1" dirty="0">
                          <a:latin typeface="Arial"/>
                          <a:cs typeface="Arial"/>
                        </a:rPr>
                        <a:t>471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6839" algn="r">
                        <a:lnSpc>
                          <a:spcPts val="625"/>
                        </a:lnSpc>
                        <a:spcBef>
                          <a:spcPts val="70"/>
                        </a:spcBef>
                      </a:pPr>
                      <a:r>
                        <a:rPr sz="600" b="1" dirty="0">
                          <a:latin typeface="Arial"/>
                          <a:cs typeface="Arial"/>
                        </a:rPr>
                        <a:t>377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 marL="14604">
                        <a:lnSpc>
                          <a:spcPts val="625"/>
                        </a:lnSpc>
                        <a:spcBef>
                          <a:spcPts val="70"/>
                        </a:spcBef>
                      </a:pPr>
                      <a:r>
                        <a:rPr sz="600" b="1" spc="-10" dirty="0">
                          <a:latin typeface="Arial"/>
                          <a:cs typeface="Arial"/>
                        </a:rPr>
                        <a:t>Current</a:t>
                      </a:r>
                      <a:r>
                        <a:rPr sz="6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liabilities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B1B1B1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100330">
                <a:tc>
                  <a:txBody>
                    <a:bodyPr/>
                    <a:lstStyle/>
                    <a:p>
                      <a:pPr marL="14604">
                        <a:lnSpc>
                          <a:spcPts val="625"/>
                        </a:lnSpc>
                        <a:spcBef>
                          <a:spcPts val="70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(a) Financial</a:t>
                      </a:r>
                      <a:r>
                        <a:rPr sz="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liabilities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B1B1B1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 marL="262255">
                        <a:lnSpc>
                          <a:spcPts val="625"/>
                        </a:lnSpc>
                        <a:spcBef>
                          <a:spcPts val="70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Borrowings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B1B1B1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625"/>
                        </a:lnSpc>
                        <a:spcBef>
                          <a:spcPts val="70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1,732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0540">
                        <a:lnSpc>
                          <a:spcPts val="625"/>
                        </a:lnSpc>
                        <a:spcBef>
                          <a:spcPts val="70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2,216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 marL="262255">
                        <a:lnSpc>
                          <a:spcPts val="620"/>
                        </a:lnSpc>
                        <a:spcBef>
                          <a:spcPts val="70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Trade</a:t>
                      </a:r>
                      <a:r>
                        <a:rPr sz="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payables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B1B1B1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620"/>
                        </a:lnSpc>
                        <a:spcBef>
                          <a:spcPts val="70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2,691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0540">
                        <a:lnSpc>
                          <a:spcPts val="620"/>
                        </a:lnSpc>
                        <a:spcBef>
                          <a:spcPts val="70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2,627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 marL="262255">
                        <a:lnSpc>
                          <a:spcPts val="625"/>
                        </a:lnSpc>
                        <a:spcBef>
                          <a:spcPts val="70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Other financial</a:t>
                      </a:r>
                      <a:r>
                        <a:rPr sz="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liabilities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B1B1B1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625"/>
                        </a:lnSpc>
                        <a:spcBef>
                          <a:spcPts val="70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1,024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0540">
                        <a:lnSpc>
                          <a:spcPts val="625"/>
                        </a:lnSpc>
                        <a:spcBef>
                          <a:spcPts val="70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1,014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46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 marL="14604">
                        <a:lnSpc>
                          <a:spcPts val="625"/>
                        </a:lnSpc>
                        <a:spcBef>
                          <a:spcPts val="70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(b) Other current</a:t>
                      </a:r>
                      <a:r>
                        <a:rPr sz="6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liabilities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B1B1B1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7475" algn="r">
                        <a:lnSpc>
                          <a:spcPts val="625"/>
                        </a:lnSpc>
                        <a:spcBef>
                          <a:spcPts val="70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310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6839" algn="r">
                        <a:lnSpc>
                          <a:spcPts val="625"/>
                        </a:lnSpc>
                        <a:spcBef>
                          <a:spcPts val="70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257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47"/>
                  </a:ext>
                </a:extLst>
              </a:tr>
              <a:tr h="100330">
                <a:tc>
                  <a:txBody>
                    <a:bodyPr/>
                    <a:lstStyle/>
                    <a:p>
                      <a:pPr marL="14604">
                        <a:lnSpc>
                          <a:spcPts val="620"/>
                        </a:lnSpc>
                        <a:spcBef>
                          <a:spcPts val="70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(c) Provision for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employee</a:t>
                      </a:r>
                      <a:r>
                        <a:rPr sz="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benefits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B1B1B1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7475" algn="r">
                        <a:lnSpc>
                          <a:spcPts val="620"/>
                        </a:lnSpc>
                        <a:spcBef>
                          <a:spcPts val="70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137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8110" algn="r">
                        <a:lnSpc>
                          <a:spcPts val="620"/>
                        </a:lnSpc>
                        <a:spcBef>
                          <a:spcPts val="70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18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48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 marL="14604">
                        <a:lnSpc>
                          <a:spcPts val="620"/>
                        </a:lnSpc>
                        <a:spcBef>
                          <a:spcPts val="70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(d) Current-tax liabilities</a:t>
                      </a:r>
                      <a:r>
                        <a:rPr sz="6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(net)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B1B1B1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8745" algn="r">
                        <a:lnSpc>
                          <a:spcPts val="620"/>
                        </a:lnSpc>
                        <a:spcBef>
                          <a:spcPts val="70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26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6839" algn="r">
                        <a:lnSpc>
                          <a:spcPts val="620"/>
                        </a:lnSpc>
                        <a:spcBef>
                          <a:spcPts val="70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133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49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625"/>
                        </a:lnSpc>
                        <a:spcBef>
                          <a:spcPts val="70"/>
                        </a:spcBef>
                      </a:pPr>
                      <a:r>
                        <a:rPr sz="600" b="1" dirty="0">
                          <a:latin typeface="Arial"/>
                          <a:cs typeface="Arial"/>
                        </a:rPr>
                        <a:t>5,920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0540">
                        <a:lnSpc>
                          <a:spcPts val="625"/>
                        </a:lnSpc>
                        <a:spcBef>
                          <a:spcPts val="70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6,265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50"/>
                  </a:ext>
                </a:extLst>
              </a:tr>
              <a:tr h="100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51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 marL="14604">
                        <a:lnSpc>
                          <a:spcPts val="620"/>
                        </a:lnSpc>
                        <a:spcBef>
                          <a:spcPts val="70"/>
                        </a:spcBef>
                      </a:pPr>
                      <a:r>
                        <a:rPr sz="600" b="1" dirty="0">
                          <a:latin typeface="Arial"/>
                          <a:cs typeface="Arial"/>
                        </a:rPr>
                        <a:t>Total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equity and</a:t>
                      </a:r>
                      <a:r>
                        <a:rPr sz="6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liabilities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B1B1B1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E4EFFC"/>
                    </a:solidFill>
                  </a:tcPr>
                </a:tc>
                <a:tc>
                  <a:txBody>
                    <a:bodyPr/>
                    <a:lstStyle/>
                    <a:p>
                      <a:pPr marR="95250" algn="r">
                        <a:lnSpc>
                          <a:spcPts val="620"/>
                        </a:lnSpc>
                        <a:spcBef>
                          <a:spcPts val="70"/>
                        </a:spcBef>
                      </a:pPr>
                      <a:r>
                        <a:rPr sz="600" b="1" dirty="0">
                          <a:latin typeface="Arial"/>
                          <a:cs typeface="Arial"/>
                        </a:rPr>
                        <a:t>37,151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C00000"/>
                      </a:solidFill>
                      <a:prstDash val="solid"/>
                    </a:lnB>
                    <a:solidFill>
                      <a:srgbClr val="E4EFFC"/>
                    </a:solidFill>
                  </a:tcPr>
                </a:tc>
                <a:tc>
                  <a:txBody>
                    <a:bodyPr/>
                    <a:lstStyle/>
                    <a:p>
                      <a:pPr marL="489584">
                        <a:lnSpc>
                          <a:spcPts val="620"/>
                        </a:lnSpc>
                        <a:spcBef>
                          <a:spcPts val="70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23,176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E4EF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1B1B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52"/>
                  </a:ext>
                </a:extLst>
              </a:tr>
              <a:tr h="666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1B1B1"/>
                      </a:solidFill>
                      <a:prstDash val="solid"/>
                    </a:lnL>
                    <a:lnT w="6350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1B1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C00000"/>
                      </a:solidFill>
                      <a:prstDash val="solid"/>
                    </a:lnT>
                    <a:lnB w="9525">
                      <a:solidFill>
                        <a:srgbClr val="B1B1B1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B1B1B1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1B1B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53"/>
                  </a:ext>
                </a:extLst>
              </a:tr>
            </a:tbl>
          </a:graphicData>
        </a:graphic>
      </p:graphicFrame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612838" y="1121410"/>
          <a:ext cx="3896994" cy="5230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3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1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570">
                <a:tc>
                  <a:txBody>
                    <a:bodyPr/>
                    <a:lstStyle/>
                    <a:p>
                      <a:pPr marL="48260">
                        <a:lnSpc>
                          <a:spcPts val="785"/>
                        </a:lnSpc>
                        <a:spcBef>
                          <a:spcPts val="25"/>
                        </a:spcBef>
                      </a:pPr>
                      <a:r>
                        <a:rPr sz="7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Particulars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45CA6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785"/>
                        </a:lnSpc>
                        <a:spcBef>
                          <a:spcPts val="25"/>
                        </a:spcBef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31-March-2018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12700">
                      <a:solidFill>
                        <a:srgbClr val="C00000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45CA6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785"/>
                        </a:lnSpc>
                        <a:spcBef>
                          <a:spcPts val="25"/>
                        </a:spcBef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31-March-2017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045C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marL="12700">
                        <a:lnSpc>
                          <a:spcPts val="630"/>
                        </a:lnSpc>
                        <a:spcBef>
                          <a:spcPts val="95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Revenue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marL="12700">
                        <a:lnSpc>
                          <a:spcPts val="630"/>
                        </a:lnSpc>
                        <a:spcBef>
                          <a:spcPts val="95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Revenue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from operations (Refer note</a:t>
                      </a:r>
                      <a:r>
                        <a:rPr sz="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5)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9410">
                        <a:lnSpc>
                          <a:spcPts val="630"/>
                        </a:lnSpc>
                        <a:spcBef>
                          <a:spcPts val="95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22,020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9090">
                        <a:lnSpc>
                          <a:spcPts val="630"/>
                        </a:lnSpc>
                        <a:spcBef>
                          <a:spcPts val="95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20,650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marL="12700">
                        <a:lnSpc>
                          <a:spcPts val="630"/>
                        </a:lnSpc>
                        <a:spcBef>
                          <a:spcPts val="95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Other</a:t>
                      </a:r>
                      <a:r>
                        <a:rPr sz="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income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4184">
                        <a:lnSpc>
                          <a:spcPts val="670"/>
                        </a:lnSpc>
                        <a:spcBef>
                          <a:spcPts val="55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404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3865">
                        <a:lnSpc>
                          <a:spcPts val="630"/>
                        </a:lnSpc>
                        <a:spcBef>
                          <a:spcPts val="95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139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marL="12700">
                        <a:lnSpc>
                          <a:spcPts val="630"/>
                        </a:lnSpc>
                        <a:spcBef>
                          <a:spcPts val="95"/>
                        </a:spcBef>
                      </a:pPr>
                      <a:r>
                        <a:rPr sz="600" b="1" dirty="0">
                          <a:latin typeface="Arial"/>
                          <a:cs typeface="Arial"/>
                        </a:rPr>
                        <a:t>Total</a:t>
                      </a:r>
                      <a:r>
                        <a:rPr sz="6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revenues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9410">
                        <a:lnSpc>
                          <a:spcPts val="670"/>
                        </a:lnSpc>
                        <a:spcBef>
                          <a:spcPts val="55"/>
                        </a:spcBef>
                      </a:pPr>
                      <a:r>
                        <a:rPr sz="600" b="1" dirty="0">
                          <a:latin typeface="Arial"/>
                          <a:cs typeface="Arial"/>
                        </a:rPr>
                        <a:t>22,424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9090">
                        <a:lnSpc>
                          <a:spcPts val="630"/>
                        </a:lnSpc>
                        <a:spcBef>
                          <a:spcPts val="95"/>
                        </a:spcBef>
                      </a:pPr>
                      <a:r>
                        <a:rPr sz="600" b="1" dirty="0">
                          <a:latin typeface="Arial"/>
                          <a:cs typeface="Arial"/>
                        </a:rPr>
                        <a:t>20,789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marL="12700">
                        <a:lnSpc>
                          <a:spcPts val="630"/>
                        </a:lnSpc>
                        <a:spcBef>
                          <a:spcPts val="100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Expenses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marL="12700">
                        <a:lnSpc>
                          <a:spcPts val="670"/>
                        </a:lnSpc>
                        <a:spcBef>
                          <a:spcPts val="60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Cost of materials</a:t>
                      </a:r>
                      <a:r>
                        <a:rPr sz="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consumed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1955">
                        <a:lnSpc>
                          <a:spcPts val="670"/>
                        </a:lnSpc>
                        <a:spcBef>
                          <a:spcPts val="60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3,905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730">
                        <a:lnSpc>
                          <a:spcPts val="630"/>
                        </a:lnSpc>
                        <a:spcBef>
                          <a:spcPts val="100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5,208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marL="12700">
                        <a:lnSpc>
                          <a:spcPts val="670"/>
                        </a:lnSpc>
                        <a:spcBef>
                          <a:spcPts val="55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Excise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duty (Refer note</a:t>
                      </a:r>
                      <a:r>
                        <a:rPr sz="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5)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4184">
                        <a:lnSpc>
                          <a:spcPts val="670"/>
                        </a:lnSpc>
                        <a:spcBef>
                          <a:spcPts val="55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172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3865">
                        <a:lnSpc>
                          <a:spcPts val="630"/>
                        </a:lnSpc>
                        <a:spcBef>
                          <a:spcPts val="95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448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marL="12700">
                        <a:lnSpc>
                          <a:spcPts val="670"/>
                        </a:lnSpc>
                        <a:spcBef>
                          <a:spcPts val="55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Purchases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stock-in-trade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4184">
                        <a:lnSpc>
                          <a:spcPts val="670"/>
                        </a:lnSpc>
                        <a:spcBef>
                          <a:spcPts val="55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459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3865">
                        <a:lnSpc>
                          <a:spcPts val="630"/>
                        </a:lnSpc>
                        <a:spcBef>
                          <a:spcPts val="100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971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marL="12700" marR="825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Changes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in inventories of finished goods, stock-in -trade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work-in-  progress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799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(253)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767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(188)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marL="12700">
                        <a:lnSpc>
                          <a:spcPts val="670"/>
                        </a:lnSpc>
                        <a:spcBef>
                          <a:spcPts val="60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Employee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benefits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expense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1955">
                        <a:lnSpc>
                          <a:spcPts val="670"/>
                        </a:lnSpc>
                        <a:spcBef>
                          <a:spcPts val="60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3,256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730">
                        <a:lnSpc>
                          <a:spcPts val="630"/>
                        </a:lnSpc>
                        <a:spcBef>
                          <a:spcPts val="100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2,432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marL="12700">
                        <a:lnSpc>
                          <a:spcPts val="670"/>
                        </a:lnSpc>
                        <a:spcBef>
                          <a:spcPts val="55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Finance</a:t>
                      </a:r>
                      <a:r>
                        <a:rPr sz="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costs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4184">
                        <a:lnSpc>
                          <a:spcPts val="670"/>
                        </a:lnSpc>
                        <a:spcBef>
                          <a:spcPts val="55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154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3865">
                        <a:lnSpc>
                          <a:spcPts val="630"/>
                        </a:lnSpc>
                        <a:spcBef>
                          <a:spcPts val="100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185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marL="12700">
                        <a:lnSpc>
                          <a:spcPts val="670"/>
                        </a:lnSpc>
                        <a:spcBef>
                          <a:spcPts val="60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Depreciation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amortisation</a:t>
                      </a:r>
                      <a:r>
                        <a:rPr sz="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expense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4184">
                        <a:lnSpc>
                          <a:spcPts val="670"/>
                        </a:lnSpc>
                        <a:spcBef>
                          <a:spcPts val="60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662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3865">
                        <a:lnSpc>
                          <a:spcPts val="625"/>
                        </a:lnSpc>
                        <a:spcBef>
                          <a:spcPts val="100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544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marL="12700">
                        <a:lnSpc>
                          <a:spcPts val="670"/>
                        </a:lnSpc>
                        <a:spcBef>
                          <a:spcPts val="60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Other</a:t>
                      </a:r>
                      <a:r>
                        <a:rPr sz="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expenses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1955">
                        <a:lnSpc>
                          <a:spcPts val="670"/>
                        </a:lnSpc>
                        <a:spcBef>
                          <a:spcPts val="60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5,197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730">
                        <a:lnSpc>
                          <a:spcPts val="630"/>
                        </a:lnSpc>
                        <a:spcBef>
                          <a:spcPts val="100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4,945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marL="12700">
                        <a:lnSpc>
                          <a:spcPts val="630"/>
                        </a:lnSpc>
                        <a:spcBef>
                          <a:spcPts val="100"/>
                        </a:spcBef>
                      </a:pPr>
                      <a:r>
                        <a:rPr sz="600" b="1" dirty="0">
                          <a:latin typeface="Arial"/>
                          <a:cs typeface="Arial"/>
                        </a:rPr>
                        <a:t>Total</a:t>
                      </a:r>
                      <a:r>
                        <a:rPr sz="6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expenses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9410">
                        <a:lnSpc>
                          <a:spcPts val="630"/>
                        </a:lnSpc>
                        <a:spcBef>
                          <a:spcPts val="100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13,552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9090">
                        <a:lnSpc>
                          <a:spcPts val="630"/>
                        </a:lnSpc>
                        <a:spcBef>
                          <a:spcPts val="100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14,545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marL="12700">
                        <a:lnSpc>
                          <a:spcPts val="625"/>
                        </a:lnSpc>
                        <a:spcBef>
                          <a:spcPts val="100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Profit before</a:t>
                      </a:r>
                      <a:r>
                        <a:rPr sz="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tax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1955">
                        <a:lnSpc>
                          <a:spcPts val="625"/>
                        </a:lnSpc>
                        <a:spcBef>
                          <a:spcPts val="100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8,872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730">
                        <a:lnSpc>
                          <a:spcPts val="625"/>
                        </a:lnSpc>
                        <a:spcBef>
                          <a:spcPts val="100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6,244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marL="12700">
                        <a:lnSpc>
                          <a:spcPts val="670"/>
                        </a:lnSpc>
                        <a:spcBef>
                          <a:spcPts val="60"/>
                        </a:spcBef>
                      </a:pPr>
                      <a:r>
                        <a:rPr sz="600" b="1" spc="5" dirty="0">
                          <a:latin typeface="Arial"/>
                          <a:cs typeface="Arial"/>
                        </a:rPr>
                        <a:t>Tax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expense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(credit)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marL="88900">
                        <a:lnSpc>
                          <a:spcPts val="665"/>
                        </a:lnSpc>
                        <a:spcBef>
                          <a:spcPts val="60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Current</a:t>
                      </a:r>
                      <a:r>
                        <a:rPr sz="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tax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1955">
                        <a:lnSpc>
                          <a:spcPts val="665"/>
                        </a:lnSpc>
                        <a:spcBef>
                          <a:spcPts val="60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2,199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730">
                        <a:lnSpc>
                          <a:spcPts val="625"/>
                        </a:lnSpc>
                        <a:spcBef>
                          <a:spcPts val="100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1,354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marL="88900">
                        <a:lnSpc>
                          <a:spcPts val="665"/>
                        </a:lnSpc>
                        <a:spcBef>
                          <a:spcPts val="60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Deferred</a:t>
                      </a:r>
                      <a:r>
                        <a:rPr sz="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tax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0810" algn="r">
                        <a:lnSpc>
                          <a:spcPts val="665"/>
                        </a:lnSpc>
                        <a:spcBef>
                          <a:spcPts val="60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-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4305" algn="r">
                        <a:lnSpc>
                          <a:spcPts val="625"/>
                        </a:lnSpc>
                        <a:spcBef>
                          <a:spcPts val="100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marL="88900">
                        <a:lnSpc>
                          <a:spcPts val="670"/>
                        </a:lnSpc>
                        <a:spcBef>
                          <a:spcPts val="60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Minimum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alternative tax</a:t>
                      </a:r>
                      <a:r>
                        <a:rPr sz="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credit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7990">
                        <a:lnSpc>
                          <a:spcPts val="670"/>
                        </a:lnSpc>
                        <a:spcBef>
                          <a:spcPts val="60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(279)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3035" algn="r">
                        <a:lnSpc>
                          <a:spcPts val="625"/>
                        </a:lnSpc>
                        <a:spcBef>
                          <a:spcPts val="100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-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marL="88900">
                        <a:lnSpc>
                          <a:spcPts val="665"/>
                        </a:lnSpc>
                        <a:spcBef>
                          <a:spcPts val="60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Tax for earlier</a:t>
                      </a:r>
                      <a:r>
                        <a:rPr sz="6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years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0810" algn="r">
                        <a:lnSpc>
                          <a:spcPts val="665"/>
                        </a:lnSpc>
                        <a:spcBef>
                          <a:spcPts val="60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-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4345">
                        <a:lnSpc>
                          <a:spcPts val="625"/>
                        </a:lnSpc>
                        <a:spcBef>
                          <a:spcPts val="100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40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marL="12700">
                        <a:lnSpc>
                          <a:spcPts val="665"/>
                        </a:lnSpc>
                        <a:spcBef>
                          <a:spcPts val="60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Profit after</a:t>
                      </a:r>
                      <a:r>
                        <a:rPr sz="6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tax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1955">
                        <a:lnSpc>
                          <a:spcPts val="625"/>
                        </a:lnSpc>
                        <a:spcBef>
                          <a:spcPts val="100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6,952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730">
                        <a:lnSpc>
                          <a:spcPts val="625"/>
                        </a:lnSpc>
                        <a:spcBef>
                          <a:spcPts val="100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4,849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marL="12700">
                        <a:lnSpc>
                          <a:spcPts val="625"/>
                        </a:lnSpc>
                        <a:spcBef>
                          <a:spcPts val="105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Other comprehensive income (net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6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taxes)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marL="12700">
                        <a:lnSpc>
                          <a:spcPts val="625"/>
                        </a:lnSpc>
                        <a:spcBef>
                          <a:spcPts val="100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Items that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will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not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be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reclassified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profit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6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loss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marL="88900">
                        <a:lnSpc>
                          <a:spcPts val="625"/>
                        </a:lnSpc>
                        <a:spcBef>
                          <a:spcPts val="100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Re-measurement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gains/(losses) on defined benefit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plans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9740">
                        <a:lnSpc>
                          <a:spcPts val="625"/>
                        </a:lnSpc>
                        <a:spcBef>
                          <a:spcPts val="100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(42)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9420">
                        <a:lnSpc>
                          <a:spcPts val="625"/>
                        </a:lnSpc>
                        <a:spcBef>
                          <a:spcPts val="100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(50)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marL="88900">
                        <a:lnSpc>
                          <a:spcPts val="625"/>
                        </a:lnSpc>
                        <a:spcBef>
                          <a:spcPts val="105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Net (loss)/gain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FVTOCI equity</a:t>
                      </a:r>
                      <a:r>
                        <a:rPr sz="6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securities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7475" algn="r">
                        <a:lnSpc>
                          <a:spcPts val="665"/>
                        </a:lnSpc>
                        <a:spcBef>
                          <a:spcPts val="60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(2)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4345">
                        <a:lnSpc>
                          <a:spcPts val="625"/>
                        </a:lnSpc>
                        <a:spcBef>
                          <a:spcPts val="105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28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marL="12700">
                        <a:lnSpc>
                          <a:spcPts val="625"/>
                        </a:lnSpc>
                        <a:spcBef>
                          <a:spcPts val="105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Items that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will be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reclassified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profit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6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loss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marL="88900">
                        <a:lnSpc>
                          <a:spcPts val="625"/>
                        </a:lnSpc>
                        <a:spcBef>
                          <a:spcPts val="100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Exchange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differences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translation of foreign</a:t>
                      </a:r>
                      <a:r>
                        <a:rPr sz="6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operations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7475" algn="r">
                        <a:lnSpc>
                          <a:spcPts val="705"/>
                        </a:lnSpc>
                        <a:spcBef>
                          <a:spcPts val="20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(8)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9420">
                        <a:lnSpc>
                          <a:spcPts val="705"/>
                        </a:lnSpc>
                        <a:spcBef>
                          <a:spcPts val="20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(12)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marL="12700">
                        <a:lnSpc>
                          <a:spcPts val="625"/>
                        </a:lnSpc>
                        <a:spcBef>
                          <a:spcPts val="105"/>
                        </a:spcBef>
                      </a:pPr>
                      <a:r>
                        <a:rPr sz="600" b="1" dirty="0">
                          <a:latin typeface="Arial"/>
                          <a:cs typeface="Arial"/>
                        </a:rPr>
                        <a:t>Total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comprehensive</a:t>
                      </a:r>
                      <a:r>
                        <a:rPr sz="6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income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1955">
                        <a:lnSpc>
                          <a:spcPts val="625"/>
                        </a:lnSpc>
                        <a:spcBef>
                          <a:spcPts val="105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6,900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730">
                        <a:lnSpc>
                          <a:spcPts val="625"/>
                        </a:lnSpc>
                        <a:spcBef>
                          <a:spcPts val="105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4,815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marL="12700">
                        <a:lnSpc>
                          <a:spcPts val="625"/>
                        </a:lnSpc>
                        <a:spcBef>
                          <a:spcPts val="105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Profit attributable</a:t>
                      </a:r>
                      <a:r>
                        <a:rPr sz="6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to: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marL="12700">
                        <a:lnSpc>
                          <a:spcPts val="625"/>
                        </a:lnSpc>
                        <a:spcBef>
                          <a:spcPts val="105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Owners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of the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parent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1955">
                        <a:lnSpc>
                          <a:spcPts val="665"/>
                        </a:lnSpc>
                        <a:spcBef>
                          <a:spcPts val="60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6,962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730">
                        <a:lnSpc>
                          <a:spcPts val="625"/>
                        </a:lnSpc>
                        <a:spcBef>
                          <a:spcPts val="105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4,860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marL="12700">
                        <a:lnSpc>
                          <a:spcPts val="625"/>
                        </a:lnSpc>
                        <a:spcBef>
                          <a:spcPts val="105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Non-controlling</a:t>
                      </a:r>
                      <a:r>
                        <a:rPr sz="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interests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9740">
                        <a:lnSpc>
                          <a:spcPts val="665"/>
                        </a:lnSpc>
                        <a:spcBef>
                          <a:spcPts val="60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(10)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9420">
                        <a:lnSpc>
                          <a:spcPts val="625"/>
                        </a:lnSpc>
                        <a:spcBef>
                          <a:spcPts val="105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(11)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marL="12700">
                        <a:lnSpc>
                          <a:spcPts val="625"/>
                        </a:lnSpc>
                        <a:spcBef>
                          <a:spcPts val="105"/>
                        </a:spcBef>
                      </a:pPr>
                      <a:r>
                        <a:rPr sz="600" b="1" dirty="0">
                          <a:latin typeface="Arial"/>
                          <a:cs typeface="Arial"/>
                        </a:rPr>
                        <a:t>Total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comprehensive income attributable</a:t>
                      </a:r>
                      <a:r>
                        <a:rPr sz="6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to: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marL="12700">
                        <a:lnSpc>
                          <a:spcPts val="625"/>
                        </a:lnSpc>
                        <a:spcBef>
                          <a:spcPts val="105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Owners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of the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parent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1955">
                        <a:lnSpc>
                          <a:spcPts val="625"/>
                        </a:lnSpc>
                        <a:spcBef>
                          <a:spcPts val="105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6,910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730">
                        <a:lnSpc>
                          <a:spcPts val="625"/>
                        </a:lnSpc>
                        <a:spcBef>
                          <a:spcPts val="105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4,826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marL="12700">
                        <a:lnSpc>
                          <a:spcPts val="625"/>
                        </a:lnSpc>
                        <a:spcBef>
                          <a:spcPts val="105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Non-controlling</a:t>
                      </a:r>
                      <a:r>
                        <a:rPr sz="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interests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9740">
                        <a:lnSpc>
                          <a:spcPts val="665"/>
                        </a:lnSpc>
                        <a:spcBef>
                          <a:spcPts val="60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(10)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9420">
                        <a:lnSpc>
                          <a:spcPts val="625"/>
                        </a:lnSpc>
                        <a:spcBef>
                          <a:spcPts val="105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(11)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marL="12700">
                        <a:lnSpc>
                          <a:spcPts val="620"/>
                        </a:lnSpc>
                        <a:spcBef>
                          <a:spcPts val="105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Paid-up equity share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capital of </a:t>
                      </a:r>
                      <a:r>
                        <a:rPr sz="600" spc="-80" dirty="0">
                          <a:latin typeface="Arial"/>
                          <a:cs typeface="Arial"/>
                        </a:rPr>
                        <a:t>₹</a:t>
                      </a:r>
                      <a:r>
                        <a:rPr sz="600" b="1" spc="-8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6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each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4184">
                        <a:lnSpc>
                          <a:spcPts val="665"/>
                        </a:lnSpc>
                        <a:spcBef>
                          <a:spcPts val="65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369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3865">
                        <a:lnSpc>
                          <a:spcPts val="620"/>
                        </a:lnSpc>
                        <a:spcBef>
                          <a:spcPts val="105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349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marL="12700">
                        <a:lnSpc>
                          <a:spcPts val="625"/>
                        </a:lnSpc>
                        <a:spcBef>
                          <a:spcPts val="105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Other equity (Revaluation reserve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35" dirty="0">
                          <a:latin typeface="Arial"/>
                          <a:cs typeface="Arial"/>
                        </a:rPr>
                        <a:t>₹Nil)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9410">
                        <a:lnSpc>
                          <a:spcPts val="665"/>
                        </a:lnSpc>
                        <a:spcBef>
                          <a:spcPts val="65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30,353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9090">
                        <a:lnSpc>
                          <a:spcPts val="625"/>
                        </a:lnSpc>
                        <a:spcBef>
                          <a:spcPts val="105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16,144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marL="12700">
                        <a:lnSpc>
                          <a:spcPts val="620"/>
                        </a:lnSpc>
                        <a:spcBef>
                          <a:spcPts val="105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Earnings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per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share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(non-annualised)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6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marL="88900">
                        <a:lnSpc>
                          <a:spcPts val="665"/>
                        </a:lnSpc>
                        <a:spcBef>
                          <a:spcPts val="65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Basic (in</a:t>
                      </a:r>
                      <a:r>
                        <a:rPr sz="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80" dirty="0">
                          <a:latin typeface="Arial"/>
                          <a:cs typeface="Arial"/>
                        </a:rPr>
                        <a:t>₹)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1955">
                        <a:lnSpc>
                          <a:spcPts val="620"/>
                        </a:lnSpc>
                        <a:spcBef>
                          <a:spcPts val="105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39.26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730">
                        <a:lnSpc>
                          <a:spcPts val="620"/>
                        </a:lnSpc>
                        <a:spcBef>
                          <a:spcPts val="105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27.78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7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 marL="88900">
                        <a:lnSpc>
                          <a:spcPts val="645"/>
                        </a:lnSpc>
                        <a:spcBef>
                          <a:spcPts val="50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Diluted (in</a:t>
                      </a:r>
                      <a:r>
                        <a:rPr sz="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80" dirty="0">
                          <a:latin typeface="Arial"/>
                          <a:cs typeface="Arial"/>
                        </a:rPr>
                        <a:t>₹)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E4EFFC"/>
                    </a:solidFill>
                  </a:tcPr>
                </a:tc>
                <a:tc>
                  <a:txBody>
                    <a:bodyPr/>
                    <a:lstStyle/>
                    <a:p>
                      <a:pPr marL="401955">
                        <a:lnSpc>
                          <a:spcPts val="620"/>
                        </a:lnSpc>
                        <a:spcBef>
                          <a:spcPts val="75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39.13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C00000"/>
                      </a:solidFill>
                      <a:prstDash val="solid"/>
                    </a:lnB>
                    <a:solidFill>
                      <a:srgbClr val="E4EFFC"/>
                    </a:solidFill>
                  </a:tcPr>
                </a:tc>
                <a:tc>
                  <a:txBody>
                    <a:bodyPr/>
                    <a:lstStyle/>
                    <a:p>
                      <a:pPr marL="379730">
                        <a:lnSpc>
                          <a:spcPts val="620"/>
                        </a:lnSpc>
                        <a:spcBef>
                          <a:spcPts val="75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27.75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E4E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118" y="796340"/>
            <a:ext cx="990752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9100" y="0"/>
            <a:ext cx="8633460" cy="826135"/>
          </a:xfrm>
          <a:custGeom>
            <a:avLst/>
            <a:gdLst/>
            <a:ahLst/>
            <a:cxnLst/>
            <a:rect l="l" t="t" r="r" b="b"/>
            <a:pathLst>
              <a:path w="8633460" h="826135">
                <a:moveTo>
                  <a:pt x="0" y="826008"/>
                </a:moveTo>
                <a:lnTo>
                  <a:pt x="8633460" y="826008"/>
                </a:lnTo>
                <a:lnTo>
                  <a:pt x="8633460" y="0"/>
                </a:lnTo>
                <a:lnTo>
                  <a:pt x="0" y="0"/>
                </a:lnTo>
                <a:lnTo>
                  <a:pt x="0" y="826008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32264" y="6540245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>
                <a:moveTo>
                  <a:pt x="0" y="0"/>
                </a:moveTo>
                <a:lnTo>
                  <a:pt x="175640" y="0"/>
                </a:lnTo>
              </a:path>
            </a:pathLst>
          </a:custGeom>
          <a:ln w="19812">
            <a:solidFill>
              <a:srgbClr val="7CB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9100" y="6540245"/>
            <a:ext cx="8742045" cy="0"/>
          </a:xfrm>
          <a:custGeom>
            <a:avLst/>
            <a:gdLst/>
            <a:ahLst/>
            <a:cxnLst/>
            <a:rect l="l" t="t" r="r" b="b"/>
            <a:pathLst>
              <a:path w="8742045">
                <a:moveTo>
                  <a:pt x="0" y="0"/>
                </a:moveTo>
                <a:lnTo>
                  <a:pt x="8741664" y="0"/>
                </a:lnTo>
              </a:path>
            </a:pathLst>
          </a:custGeom>
          <a:ln w="19812">
            <a:solidFill>
              <a:srgbClr val="7CB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19100" cy="6858000"/>
          </a:xfrm>
          <a:custGeom>
            <a:avLst/>
            <a:gdLst/>
            <a:ahLst/>
            <a:cxnLst/>
            <a:rect l="l" t="t" r="r" b="b"/>
            <a:pathLst>
              <a:path w="419100" h="6858000">
                <a:moveTo>
                  <a:pt x="0" y="6858000"/>
                </a:moveTo>
                <a:lnTo>
                  <a:pt x="419100" y="6858000"/>
                </a:lnTo>
                <a:lnTo>
                  <a:pt x="4191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3B8E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11995" y="198120"/>
            <a:ext cx="725424" cy="283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3712" y="1021080"/>
            <a:ext cx="4642485" cy="5273040"/>
          </a:xfrm>
          <a:custGeom>
            <a:avLst/>
            <a:gdLst/>
            <a:ahLst/>
            <a:cxnLst/>
            <a:rect l="l" t="t" r="r" b="b"/>
            <a:pathLst>
              <a:path w="4642485" h="5273040">
                <a:moveTo>
                  <a:pt x="0" y="5273040"/>
                </a:moveTo>
                <a:lnTo>
                  <a:pt x="4642104" y="5273040"/>
                </a:lnTo>
                <a:lnTo>
                  <a:pt x="4642104" y="0"/>
                </a:lnTo>
                <a:lnTo>
                  <a:pt x="0" y="0"/>
                </a:lnTo>
                <a:lnTo>
                  <a:pt x="0" y="5273040"/>
                </a:lnTo>
                <a:close/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42922" y="1095247"/>
            <a:ext cx="204597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053978"/>
                </a:solidFill>
                <a:latin typeface="Arial"/>
                <a:cs typeface="Arial"/>
              </a:rPr>
              <a:t>Segmental Breakdown </a:t>
            </a:r>
            <a:r>
              <a:rPr sz="1050" b="1" spc="-5" dirty="0">
                <a:solidFill>
                  <a:srgbClr val="053978"/>
                </a:solidFill>
                <a:latin typeface="Arial"/>
                <a:cs typeface="Arial"/>
              </a:rPr>
              <a:t>(INR</a:t>
            </a:r>
            <a:r>
              <a:rPr sz="1050" b="1" spc="-110" dirty="0">
                <a:solidFill>
                  <a:srgbClr val="053978"/>
                </a:solidFill>
                <a:latin typeface="Arial"/>
                <a:cs typeface="Arial"/>
              </a:rPr>
              <a:t> </a:t>
            </a:r>
            <a:r>
              <a:rPr sz="1050" b="1" spc="10" dirty="0">
                <a:solidFill>
                  <a:srgbClr val="053978"/>
                </a:solidFill>
                <a:latin typeface="Arial"/>
                <a:cs typeface="Arial"/>
              </a:rPr>
              <a:t>Mn)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87146" y="206705"/>
            <a:ext cx="41903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Historical </a:t>
            </a:r>
            <a:r>
              <a:rPr spc="-5" dirty="0"/>
              <a:t>Financials</a:t>
            </a:r>
            <a:r>
              <a:rPr spc="-80" dirty="0"/>
              <a:t> </a:t>
            </a:r>
            <a:r>
              <a:rPr dirty="0"/>
              <a:t>(contd.)</a:t>
            </a:r>
          </a:p>
        </p:txBody>
      </p:sp>
      <p:sp>
        <p:nvSpPr>
          <p:cNvPr id="11" name="object 11"/>
          <p:cNvSpPr/>
          <p:nvPr/>
        </p:nvSpPr>
        <p:spPr>
          <a:xfrm>
            <a:off x="5457444" y="1021080"/>
            <a:ext cx="4218940" cy="2555875"/>
          </a:xfrm>
          <a:custGeom>
            <a:avLst/>
            <a:gdLst/>
            <a:ahLst/>
            <a:cxnLst/>
            <a:rect l="l" t="t" r="r" b="b"/>
            <a:pathLst>
              <a:path w="4218940" h="2555875">
                <a:moveTo>
                  <a:pt x="0" y="2555748"/>
                </a:moveTo>
                <a:lnTo>
                  <a:pt x="4218432" y="2555748"/>
                </a:lnTo>
                <a:lnTo>
                  <a:pt x="4218432" y="0"/>
                </a:lnTo>
                <a:lnTo>
                  <a:pt x="0" y="0"/>
                </a:lnTo>
                <a:lnTo>
                  <a:pt x="0" y="2555748"/>
                </a:lnTo>
                <a:close/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273546" y="1092200"/>
            <a:ext cx="258953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053978"/>
                </a:solidFill>
                <a:latin typeface="Arial"/>
                <a:cs typeface="Arial"/>
              </a:rPr>
              <a:t>Consolidated Financial Results </a:t>
            </a:r>
            <a:r>
              <a:rPr sz="1050" b="1" spc="-5" dirty="0">
                <a:solidFill>
                  <a:srgbClr val="053978"/>
                </a:solidFill>
                <a:latin typeface="Arial"/>
                <a:cs typeface="Arial"/>
              </a:rPr>
              <a:t>(INR</a:t>
            </a:r>
            <a:r>
              <a:rPr sz="1050" b="1" spc="-160" dirty="0">
                <a:solidFill>
                  <a:srgbClr val="053978"/>
                </a:solidFill>
                <a:latin typeface="Arial"/>
                <a:cs typeface="Arial"/>
              </a:rPr>
              <a:t> </a:t>
            </a:r>
            <a:r>
              <a:rPr sz="1050" b="1" spc="10" dirty="0">
                <a:solidFill>
                  <a:srgbClr val="053978"/>
                </a:solidFill>
                <a:latin typeface="Arial"/>
                <a:cs typeface="Arial"/>
              </a:rPr>
              <a:t>Mn)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4344" y="6609994"/>
            <a:ext cx="696849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Arial"/>
                <a:cs typeface="Arial"/>
              </a:rPr>
              <a:t>Note: The </a:t>
            </a:r>
            <a:r>
              <a:rPr sz="600" spc="-5" dirty="0">
                <a:latin typeface="Arial"/>
                <a:cs typeface="Arial"/>
              </a:rPr>
              <a:t>Company adopted </a:t>
            </a:r>
            <a:r>
              <a:rPr sz="600" dirty="0">
                <a:latin typeface="Arial"/>
                <a:cs typeface="Arial"/>
              </a:rPr>
              <a:t>Indian Accounting </a:t>
            </a:r>
            <a:r>
              <a:rPr sz="600" spc="-5" dirty="0">
                <a:latin typeface="Arial"/>
                <a:cs typeface="Arial"/>
              </a:rPr>
              <a:t>Standards </a:t>
            </a:r>
            <a:r>
              <a:rPr sz="600" dirty="0">
                <a:latin typeface="Arial"/>
                <a:cs typeface="Arial"/>
              </a:rPr>
              <a:t>("Ind </a:t>
            </a:r>
            <a:r>
              <a:rPr sz="600" spc="-5" dirty="0">
                <a:latin typeface="Arial"/>
                <a:cs typeface="Arial"/>
              </a:rPr>
              <a:t>AS") </a:t>
            </a:r>
            <a:r>
              <a:rPr sz="600" dirty="0">
                <a:latin typeface="Arial"/>
                <a:cs typeface="Arial"/>
              </a:rPr>
              <a:t>from </a:t>
            </a:r>
            <a:r>
              <a:rPr sz="600" spc="-5" dirty="0">
                <a:latin typeface="Arial"/>
                <a:cs typeface="Arial"/>
              </a:rPr>
              <a:t>1 </a:t>
            </a:r>
            <a:r>
              <a:rPr sz="600" dirty="0">
                <a:latin typeface="Arial"/>
                <a:cs typeface="Arial"/>
              </a:rPr>
              <a:t>April </a:t>
            </a:r>
            <a:r>
              <a:rPr sz="600" spc="-5" dirty="0">
                <a:latin typeface="Arial"/>
                <a:cs typeface="Arial"/>
              </a:rPr>
              <a:t>2016 and </a:t>
            </a:r>
            <a:r>
              <a:rPr sz="600" dirty="0">
                <a:latin typeface="Arial"/>
                <a:cs typeface="Arial"/>
              </a:rPr>
              <a:t>prior period figures </a:t>
            </a:r>
            <a:r>
              <a:rPr sz="600" spc="-5" dirty="0">
                <a:latin typeface="Arial"/>
                <a:cs typeface="Arial"/>
              </a:rPr>
              <a:t>have been </a:t>
            </a:r>
            <a:r>
              <a:rPr sz="600" dirty="0">
                <a:latin typeface="Arial"/>
                <a:cs typeface="Arial"/>
              </a:rPr>
              <a:t>reclassified </a:t>
            </a:r>
            <a:r>
              <a:rPr sz="600" spc="-5" dirty="0">
                <a:latin typeface="Arial"/>
                <a:cs typeface="Arial"/>
              </a:rPr>
              <a:t>wherever </a:t>
            </a:r>
            <a:r>
              <a:rPr sz="600" dirty="0">
                <a:latin typeface="Arial"/>
                <a:cs typeface="Arial"/>
              </a:rPr>
              <a:t>required to conform to the classification of the current</a:t>
            </a:r>
            <a:r>
              <a:rPr sz="600" spc="7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period.</a:t>
            </a:r>
            <a:endParaRPr sz="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160764" y="6394703"/>
            <a:ext cx="571500" cy="288290"/>
          </a:xfrm>
          <a:custGeom>
            <a:avLst/>
            <a:gdLst/>
            <a:ahLst/>
            <a:cxnLst/>
            <a:rect l="l" t="t" r="r" b="b"/>
            <a:pathLst>
              <a:path w="571500" h="288290">
                <a:moveTo>
                  <a:pt x="0" y="288036"/>
                </a:moveTo>
                <a:lnTo>
                  <a:pt x="571500" y="288036"/>
                </a:lnTo>
                <a:lnTo>
                  <a:pt x="571500" y="0"/>
                </a:lnTo>
                <a:lnTo>
                  <a:pt x="0" y="0"/>
                </a:lnTo>
                <a:lnTo>
                  <a:pt x="0" y="288036"/>
                </a:lnTo>
                <a:close/>
              </a:path>
            </a:pathLst>
          </a:custGeom>
          <a:solidFill>
            <a:srgbClr val="7CB4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365360" y="6447840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653154" y="1301114"/>
            <a:ext cx="1124585" cy="0"/>
          </a:xfrm>
          <a:custGeom>
            <a:avLst/>
            <a:gdLst/>
            <a:ahLst/>
            <a:cxnLst/>
            <a:rect l="l" t="t" r="r" b="b"/>
            <a:pathLst>
              <a:path w="1124585">
                <a:moveTo>
                  <a:pt x="0" y="0"/>
                </a:moveTo>
                <a:lnTo>
                  <a:pt x="1124204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67651" y="1318894"/>
            <a:ext cx="560705" cy="0"/>
          </a:xfrm>
          <a:custGeom>
            <a:avLst/>
            <a:gdLst/>
            <a:ahLst/>
            <a:cxnLst/>
            <a:rect l="l" t="t" r="r" b="b"/>
            <a:pathLst>
              <a:path w="560704">
                <a:moveTo>
                  <a:pt x="0" y="0"/>
                </a:moveTo>
                <a:lnTo>
                  <a:pt x="56057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28229" y="1318894"/>
            <a:ext cx="1071880" cy="0"/>
          </a:xfrm>
          <a:custGeom>
            <a:avLst/>
            <a:gdLst/>
            <a:ahLst/>
            <a:cxnLst/>
            <a:rect l="l" t="t" r="r" b="b"/>
            <a:pathLst>
              <a:path w="1071879">
                <a:moveTo>
                  <a:pt x="0" y="0"/>
                </a:moveTo>
                <a:lnTo>
                  <a:pt x="1071372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8877808" y="1278890"/>
            <a:ext cx="0" cy="40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877808" y="130111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460445"/>
              </p:ext>
            </p:extLst>
          </p:nvPr>
        </p:nvGraphicFramePr>
        <p:xfrm>
          <a:off x="760083" y="1275968"/>
          <a:ext cx="4626114" cy="5045860"/>
        </p:xfrm>
        <a:graphic>
          <a:graphicData uri="http://schemas.openxmlformats.org/drawingml/2006/table">
            <a:tbl>
              <a:tblPr firstRow="1" bandRow="1"/>
              <a:tblGrid>
                <a:gridCol w="1019397">
                  <a:extLst>
                    <a:ext uri="{9D8B030D-6E8A-4147-A177-3AD203B41FA5}">
                      <a16:colId xmlns:a16="http://schemas.microsoft.com/office/drawing/2014/main" val="1092098200"/>
                    </a:ext>
                  </a:extLst>
                </a:gridCol>
                <a:gridCol w="840815">
                  <a:extLst>
                    <a:ext uri="{9D8B030D-6E8A-4147-A177-3AD203B41FA5}">
                      <a16:colId xmlns:a16="http://schemas.microsoft.com/office/drawing/2014/main" val="3396040775"/>
                    </a:ext>
                  </a:extLst>
                </a:gridCol>
                <a:gridCol w="620071">
                  <a:extLst>
                    <a:ext uri="{9D8B030D-6E8A-4147-A177-3AD203B41FA5}">
                      <a16:colId xmlns:a16="http://schemas.microsoft.com/office/drawing/2014/main" val="2841794996"/>
                    </a:ext>
                  </a:extLst>
                </a:gridCol>
                <a:gridCol w="1007615">
                  <a:extLst>
                    <a:ext uri="{9D8B030D-6E8A-4147-A177-3AD203B41FA5}">
                      <a16:colId xmlns:a16="http://schemas.microsoft.com/office/drawing/2014/main" val="924922236"/>
                    </a:ext>
                  </a:extLst>
                </a:gridCol>
                <a:gridCol w="1138216">
                  <a:extLst>
                    <a:ext uri="{9D8B030D-6E8A-4147-A177-3AD203B41FA5}">
                      <a16:colId xmlns:a16="http://schemas.microsoft.com/office/drawing/2014/main" val="3341577152"/>
                    </a:ext>
                  </a:extLst>
                </a:gridCol>
              </a:tblGrid>
              <a:tr h="22587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Revenue Division</a:t>
                      </a: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C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Q3FY19</a:t>
                      </a:r>
                      <a:endParaRPr lang="en-IN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C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FY18</a:t>
                      </a: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C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Q3FY18</a:t>
                      </a:r>
                      <a:endParaRPr lang="en-IN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C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FY17</a:t>
                      </a: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C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331587"/>
                  </a:ext>
                </a:extLst>
              </a:tr>
              <a:tr h="15818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API</a:t>
                      </a: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1045582"/>
                  </a:ext>
                </a:extLst>
              </a:tr>
              <a:tr h="29393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API Gross Revenue</a:t>
                      </a: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992.5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2,853.9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816.6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1,837.7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567155"/>
                  </a:ext>
                </a:extLst>
              </a:tr>
              <a:tr h="4367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Formulation export and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profit share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I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2,573.1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I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10,419.0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2,890.3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I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8276.0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6305648"/>
                  </a:ext>
                </a:extLst>
              </a:tr>
              <a:tr h="43675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Formulations Onco (including CnD)</a:t>
                      </a: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942.5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3,380.6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848.3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3,224.3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9108862"/>
                  </a:ext>
                </a:extLst>
              </a:tr>
              <a:tr h="44139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Formulations, Brand Pharma Non - 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Onco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503.2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3,103.5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685.6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4,801.6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6538251"/>
                  </a:ext>
                </a:extLst>
              </a:tr>
              <a:tr h="33897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Formulations, 3rd party, &amp; </a:t>
                      </a:r>
                      <a:r>
                        <a:rPr lang="en-IN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miscel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195.6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718.2</a:t>
                      </a: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125.7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784.6</a:t>
                      </a: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5616862"/>
                  </a:ext>
                </a:extLst>
              </a:tr>
              <a:tr h="56495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Formulations Gross Revenue</a:t>
                      </a: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4,214.4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17,620.9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4,549.9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17,086.1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611483"/>
                  </a:ext>
                </a:extLst>
              </a:tr>
              <a:tr h="698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 Operating and Non - operating incomes</a:t>
                      </a: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349.1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1,003.9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148.5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1,236.0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7695817"/>
                  </a:ext>
                </a:extLst>
              </a:tr>
              <a:tr h="33897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Stand-Alone Total Net  Revenue</a:t>
                      </a: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5,556.0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21,479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5,515.0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20,159.8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718122"/>
                  </a:ext>
                </a:extLst>
              </a:tr>
              <a:tr h="328699"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Revenue, all subsidiaries</a:t>
                      </a: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244.0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945.3</a:t>
                      </a: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221.0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630.0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399312"/>
                  </a:ext>
                </a:extLst>
              </a:tr>
              <a:tr h="318428"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8520834"/>
                  </a:ext>
                </a:extLst>
              </a:tr>
              <a:tr h="43675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Consolidated Total Net  Revenue</a:t>
                      </a: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5,800.0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22,424.0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5,736.0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20789.8</a:t>
                      </a:r>
                    </a:p>
                  </a:txBody>
                  <a:tcPr marL="8845" marR="8845" marT="88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36771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614802"/>
              </p:ext>
            </p:extLst>
          </p:nvPr>
        </p:nvGraphicFramePr>
        <p:xfrm>
          <a:off x="5480683" y="1298892"/>
          <a:ext cx="4195700" cy="2278062"/>
        </p:xfrm>
        <a:graphic>
          <a:graphicData uri="http://schemas.openxmlformats.org/drawingml/2006/table">
            <a:tbl>
              <a:tblPr firstRow="1" bandRow="1"/>
              <a:tblGrid>
                <a:gridCol w="839140">
                  <a:extLst>
                    <a:ext uri="{9D8B030D-6E8A-4147-A177-3AD203B41FA5}">
                      <a16:colId xmlns:a16="http://schemas.microsoft.com/office/drawing/2014/main" val="4006897625"/>
                    </a:ext>
                  </a:extLst>
                </a:gridCol>
                <a:gridCol w="839140">
                  <a:extLst>
                    <a:ext uri="{9D8B030D-6E8A-4147-A177-3AD203B41FA5}">
                      <a16:colId xmlns:a16="http://schemas.microsoft.com/office/drawing/2014/main" val="2952491563"/>
                    </a:ext>
                  </a:extLst>
                </a:gridCol>
                <a:gridCol w="839140">
                  <a:extLst>
                    <a:ext uri="{9D8B030D-6E8A-4147-A177-3AD203B41FA5}">
                      <a16:colId xmlns:a16="http://schemas.microsoft.com/office/drawing/2014/main" val="2534301749"/>
                    </a:ext>
                  </a:extLst>
                </a:gridCol>
                <a:gridCol w="839140">
                  <a:extLst>
                    <a:ext uri="{9D8B030D-6E8A-4147-A177-3AD203B41FA5}">
                      <a16:colId xmlns:a16="http://schemas.microsoft.com/office/drawing/2014/main" val="414922738"/>
                    </a:ext>
                  </a:extLst>
                </a:gridCol>
                <a:gridCol w="839140">
                  <a:extLst>
                    <a:ext uri="{9D8B030D-6E8A-4147-A177-3AD203B41FA5}">
                      <a16:colId xmlns:a16="http://schemas.microsoft.com/office/drawing/2014/main" val="2722117658"/>
                    </a:ext>
                  </a:extLst>
                </a:gridCol>
              </a:tblGrid>
              <a:tr h="293076"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C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Q3FY19</a:t>
                      </a:r>
                      <a:endParaRPr lang="en-IN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C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FY18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C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Q3 </a:t>
                      </a:r>
                      <a:r>
                        <a:rPr lang="en-IN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FY18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C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FY17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C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000549"/>
                  </a:ext>
                </a:extLst>
              </a:tr>
              <a:tr h="293076"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Revenues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5,800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22,424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5736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20,789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2269467"/>
                  </a:ext>
                </a:extLst>
              </a:tr>
              <a:tr h="293076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362634"/>
                  </a:ext>
                </a:extLst>
              </a:tr>
              <a:tr h="151456"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EBITDA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2317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9,688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2979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7547983"/>
                  </a:ext>
                </a:extLst>
              </a:tr>
              <a:tr h="339468"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EBITDA Margin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39.9%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43.20%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51.9%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0561687"/>
                  </a:ext>
                </a:extLst>
              </a:tr>
              <a:tr h="293076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763542"/>
                  </a:ext>
                </a:extLst>
              </a:tr>
              <a:tr h="434697"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PAT (after minority  interest)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1593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2174</a:t>
                      </a:r>
                      <a:endParaRPr lang="en-I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4,860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7265760"/>
                  </a:ext>
                </a:extLst>
              </a:tr>
              <a:tr h="180137"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PAT Margin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27.5%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37.9%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480584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3"/>
            <a:ext cx="990752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9100" y="0"/>
            <a:ext cx="8633460" cy="826135"/>
          </a:xfrm>
          <a:custGeom>
            <a:avLst/>
            <a:gdLst/>
            <a:ahLst/>
            <a:cxnLst/>
            <a:rect l="l" t="t" r="r" b="b"/>
            <a:pathLst>
              <a:path w="8633460" h="826135">
                <a:moveTo>
                  <a:pt x="0" y="826008"/>
                </a:moveTo>
                <a:lnTo>
                  <a:pt x="8633460" y="826008"/>
                </a:lnTo>
                <a:lnTo>
                  <a:pt x="8633460" y="0"/>
                </a:lnTo>
                <a:lnTo>
                  <a:pt x="0" y="0"/>
                </a:lnTo>
                <a:lnTo>
                  <a:pt x="0" y="826008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732264" y="6540245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>
                <a:moveTo>
                  <a:pt x="0" y="0"/>
                </a:moveTo>
                <a:lnTo>
                  <a:pt x="175640" y="0"/>
                </a:lnTo>
              </a:path>
            </a:pathLst>
          </a:custGeom>
          <a:ln w="19812">
            <a:solidFill>
              <a:srgbClr val="7CB4F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19100" y="6540245"/>
            <a:ext cx="8742045" cy="0"/>
          </a:xfrm>
          <a:custGeom>
            <a:avLst/>
            <a:gdLst/>
            <a:ahLst/>
            <a:cxnLst/>
            <a:rect l="l" t="t" r="r" b="b"/>
            <a:pathLst>
              <a:path w="8742045">
                <a:moveTo>
                  <a:pt x="0" y="0"/>
                </a:moveTo>
                <a:lnTo>
                  <a:pt x="8741664" y="0"/>
                </a:lnTo>
              </a:path>
            </a:pathLst>
          </a:custGeom>
          <a:ln w="19812">
            <a:solidFill>
              <a:srgbClr val="7CB4F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19100" cy="6858000"/>
          </a:xfrm>
          <a:custGeom>
            <a:avLst/>
            <a:gdLst/>
            <a:ahLst/>
            <a:cxnLst/>
            <a:rect l="l" t="t" r="r" b="b"/>
            <a:pathLst>
              <a:path w="419100" h="6858000">
                <a:moveTo>
                  <a:pt x="0" y="6858000"/>
                </a:moveTo>
                <a:lnTo>
                  <a:pt x="419100" y="6858000"/>
                </a:lnTo>
                <a:lnTo>
                  <a:pt x="4191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3B8E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9111995" y="198120"/>
            <a:ext cx="725424" cy="283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76452" y="159258"/>
            <a:ext cx="4868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Disclaimer / Important</a:t>
            </a:r>
            <a:r>
              <a:rPr spc="-125" dirty="0"/>
              <a:t> </a:t>
            </a:r>
            <a:r>
              <a:rPr dirty="0"/>
              <a:t>Disclosure</a:t>
            </a:r>
          </a:p>
        </p:txBody>
      </p:sp>
      <p:sp>
        <p:nvSpPr>
          <p:cNvPr id="9" name="object 9"/>
          <p:cNvSpPr/>
          <p:nvPr/>
        </p:nvSpPr>
        <p:spPr>
          <a:xfrm>
            <a:off x="9160764" y="6394703"/>
            <a:ext cx="571500" cy="288290"/>
          </a:xfrm>
          <a:custGeom>
            <a:avLst/>
            <a:gdLst/>
            <a:ahLst/>
            <a:cxnLst/>
            <a:rect l="l" t="t" r="r" b="b"/>
            <a:pathLst>
              <a:path w="571500" h="288290">
                <a:moveTo>
                  <a:pt x="0" y="288036"/>
                </a:moveTo>
                <a:lnTo>
                  <a:pt x="571500" y="288036"/>
                </a:lnTo>
                <a:lnTo>
                  <a:pt x="571500" y="0"/>
                </a:lnTo>
                <a:lnTo>
                  <a:pt x="0" y="0"/>
                </a:lnTo>
                <a:lnTo>
                  <a:pt x="0" y="288036"/>
                </a:lnTo>
                <a:close/>
              </a:path>
            </a:pathLst>
          </a:custGeom>
          <a:solidFill>
            <a:srgbClr val="7CB4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473151" y="880998"/>
            <a:ext cx="9269095" cy="5744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4305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THIS PRESENTATION (PRESENTATION) </a:t>
            </a:r>
            <a:r>
              <a:rPr sz="900" dirty="0">
                <a:latin typeface="Arial"/>
                <a:cs typeface="Arial"/>
              </a:rPr>
              <a:t>IS </a:t>
            </a:r>
            <a:r>
              <a:rPr sz="900" spc="-5" dirty="0">
                <a:latin typeface="Arial"/>
                <a:cs typeface="Arial"/>
              </a:rPr>
              <a:t>NOT AN OFFER TO </a:t>
            </a:r>
            <a:r>
              <a:rPr sz="900" dirty="0">
                <a:latin typeface="Arial"/>
                <a:cs typeface="Arial"/>
              </a:rPr>
              <a:t>SELL ANY </a:t>
            </a:r>
            <a:r>
              <a:rPr sz="900" spc="-5" dirty="0">
                <a:latin typeface="Arial"/>
                <a:cs typeface="Arial"/>
              </a:rPr>
              <a:t>SECURITIES OR </a:t>
            </a:r>
            <a:r>
              <a:rPr sz="900" dirty="0">
                <a:latin typeface="Arial"/>
                <a:cs typeface="Arial"/>
              </a:rPr>
              <a:t>A </a:t>
            </a:r>
            <a:r>
              <a:rPr sz="900" spc="-5" dirty="0">
                <a:latin typeface="Arial"/>
                <a:cs typeface="Arial"/>
              </a:rPr>
              <a:t>SOLICITATION TO </a:t>
            </a:r>
            <a:r>
              <a:rPr sz="900" dirty="0">
                <a:latin typeface="Arial"/>
                <a:cs typeface="Arial"/>
              </a:rPr>
              <a:t>BUY ANY </a:t>
            </a:r>
            <a:r>
              <a:rPr sz="900" spc="-5" dirty="0">
                <a:latin typeface="Arial"/>
                <a:cs typeface="Arial"/>
              </a:rPr>
              <a:t>SECURITIES OF NATCO PHARMA LIMITED OR  ITS </a:t>
            </a:r>
            <a:r>
              <a:rPr sz="900" dirty="0">
                <a:latin typeface="Arial"/>
                <a:cs typeface="Arial"/>
              </a:rPr>
              <a:t>SUBSIDIARIES OR JOINT </a:t>
            </a:r>
            <a:r>
              <a:rPr sz="900" spc="-5" dirty="0">
                <a:latin typeface="Arial"/>
                <a:cs typeface="Arial"/>
              </a:rPr>
              <a:t>VENTURES (TOGETHER, THE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“COMPANY”).</a:t>
            </a:r>
            <a:endParaRPr sz="900" dirty="0">
              <a:latin typeface="Arial"/>
              <a:cs typeface="Arial"/>
            </a:endParaRPr>
          </a:p>
          <a:p>
            <a:pPr marL="12700" marR="104139">
              <a:lnSpc>
                <a:spcPct val="100000"/>
              </a:lnSpc>
              <a:spcBef>
                <a:spcPts val="395"/>
              </a:spcBef>
            </a:pPr>
            <a:r>
              <a:rPr sz="900" spc="-5" dirty="0">
                <a:latin typeface="Arial"/>
                <a:cs typeface="Arial"/>
              </a:rPr>
              <a:t>The </a:t>
            </a:r>
            <a:r>
              <a:rPr sz="900" dirty="0">
                <a:latin typeface="Arial"/>
                <a:cs typeface="Arial"/>
              </a:rPr>
              <a:t>material that </a:t>
            </a:r>
            <a:r>
              <a:rPr sz="900" spc="-5" dirty="0">
                <a:latin typeface="Arial"/>
                <a:cs typeface="Arial"/>
              </a:rPr>
              <a:t>follows </a:t>
            </a:r>
            <a:r>
              <a:rPr sz="900" dirty="0">
                <a:latin typeface="Arial"/>
                <a:cs typeface="Arial"/>
              </a:rPr>
              <a:t>is a Presentation of general background information about the </a:t>
            </a:r>
            <a:r>
              <a:rPr sz="900" spc="-5" dirty="0">
                <a:latin typeface="Arial"/>
                <a:cs typeface="Arial"/>
              </a:rPr>
              <a:t>Company’s </a:t>
            </a:r>
            <a:r>
              <a:rPr sz="900" dirty="0">
                <a:latin typeface="Arial"/>
                <a:cs typeface="Arial"/>
              </a:rPr>
              <a:t>activities as at the date </a:t>
            </a:r>
            <a:r>
              <a:rPr sz="900" spc="30" dirty="0">
                <a:latin typeface="Arial"/>
                <a:cs typeface="Arial"/>
              </a:rPr>
              <a:t>of </a:t>
            </a:r>
            <a:r>
              <a:rPr sz="900" dirty="0">
                <a:latin typeface="Arial"/>
                <a:cs typeface="Arial"/>
              </a:rPr>
              <a:t>the Presentation </a:t>
            </a:r>
            <a:r>
              <a:rPr sz="900" spc="-5" dirty="0">
                <a:latin typeface="Arial"/>
                <a:cs typeface="Arial"/>
              </a:rPr>
              <a:t>or as otherwise </a:t>
            </a:r>
            <a:r>
              <a:rPr sz="900" dirty="0">
                <a:latin typeface="Arial"/>
                <a:cs typeface="Arial"/>
              </a:rPr>
              <a:t>indicated. It is  information </a:t>
            </a:r>
            <a:r>
              <a:rPr sz="900" spc="-5" dirty="0">
                <a:latin typeface="Arial"/>
                <a:cs typeface="Arial"/>
              </a:rPr>
              <a:t>given in </a:t>
            </a:r>
            <a:r>
              <a:rPr sz="900" dirty="0">
                <a:latin typeface="Arial"/>
                <a:cs typeface="Arial"/>
              </a:rPr>
              <a:t>summary form </a:t>
            </a:r>
            <a:r>
              <a:rPr sz="900" spc="-5" dirty="0">
                <a:latin typeface="Arial"/>
                <a:cs typeface="Arial"/>
              </a:rPr>
              <a:t>and does </a:t>
            </a:r>
            <a:r>
              <a:rPr sz="900" dirty="0">
                <a:latin typeface="Arial"/>
                <a:cs typeface="Arial"/>
              </a:rPr>
              <a:t>not </a:t>
            </a:r>
            <a:r>
              <a:rPr sz="900" spc="-5" dirty="0">
                <a:latin typeface="Arial"/>
                <a:cs typeface="Arial"/>
              </a:rPr>
              <a:t>purport </a:t>
            </a:r>
            <a:r>
              <a:rPr sz="900" dirty="0">
                <a:latin typeface="Arial"/>
                <a:cs typeface="Arial"/>
              </a:rPr>
              <a:t>to </a:t>
            </a:r>
            <a:r>
              <a:rPr sz="900" spc="-5" dirty="0">
                <a:latin typeface="Arial"/>
                <a:cs typeface="Arial"/>
              </a:rPr>
              <a:t>be </a:t>
            </a:r>
            <a:r>
              <a:rPr sz="900" dirty="0">
                <a:latin typeface="Arial"/>
                <a:cs typeface="Arial"/>
              </a:rPr>
              <a:t>complete </a:t>
            </a:r>
            <a:r>
              <a:rPr sz="900" spc="-5" dirty="0">
                <a:latin typeface="Arial"/>
                <a:cs typeface="Arial"/>
              </a:rPr>
              <a:t>and </a:t>
            </a:r>
            <a:r>
              <a:rPr sz="900" dirty="0">
                <a:latin typeface="Arial"/>
                <a:cs typeface="Arial"/>
              </a:rPr>
              <a:t>it cannot </a:t>
            </a:r>
            <a:r>
              <a:rPr sz="900" spc="-5" dirty="0">
                <a:latin typeface="Arial"/>
                <a:cs typeface="Arial"/>
              </a:rPr>
              <a:t>be guaranteed </a:t>
            </a:r>
            <a:r>
              <a:rPr sz="900" dirty="0">
                <a:latin typeface="Arial"/>
                <a:cs typeface="Arial"/>
              </a:rPr>
              <a:t>that such information </a:t>
            </a:r>
            <a:r>
              <a:rPr sz="900" spc="-5" dirty="0">
                <a:latin typeface="Arial"/>
                <a:cs typeface="Arial"/>
              </a:rPr>
              <a:t>is </a:t>
            </a:r>
            <a:r>
              <a:rPr sz="900" spc="15" dirty="0">
                <a:latin typeface="Arial"/>
                <a:cs typeface="Arial"/>
              </a:rPr>
              <a:t>true </a:t>
            </a:r>
            <a:r>
              <a:rPr sz="900" spc="-5" dirty="0">
                <a:latin typeface="Arial"/>
                <a:cs typeface="Arial"/>
              </a:rPr>
              <a:t>and </a:t>
            </a:r>
            <a:r>
              <a:rPr sz="900" dirty="0">
                <a:latin typeface="Arial"/>
                <a:cs typeface="Arial"/>
              </a:rPr>
              <a:t>accurate. </a:t>
            </a:r>
            <a:r>
              <a:rPr sz="900" spc="-5" dirty="0">
                <a:latin typeface="Arial"/>
                <a:cs typeface="Arial"/>
              </a:rPr>
              <a:t>This </a:t>
            </a:r>
            <a:r>
              <a:rPr sz="900" dirty="0">
                <a:latin typeface="Arial"/>
                <a:cs typeface="Arial"/>
              </a:rPr>
              <a:t>Presentation </a:t>
            </a:r>
            <a:r>
              <a:rPr sz="900" spc="-5" dirty="0">
                <a:latin typeface="Arial"/>
                <a:cs typeface="Arial"/>
              </a:rPr>
              <a:t>has been prepared  by and is </a:t>
            </a:r>
            <a:r>
              <a:rPr sz="900" dirty="0">
                <a:latin typeface="Arial"/>
                <a:cs typeface="Arial"/>
              </a:rPr>
              <a:t>the sole </a:t>
            </a:r>
            <a:r>
              <a:rPr sz="900" spc="-5" dirty="0">
                <a:latin typeface="Arial"/>
                <a:cs typeface="Arial"/>
              </a:rPr>
              <a:t>responsibility </a:t>
            </a:r>
            <a:r>
              <a:rPr sz="900" dirty="0">
                <a:latin typeface="Arial"/>
                <a:cs typeface="Arial"/>
              </a:rPr>
              <a:t>of the </a:t>
            </a:r>
            <a:r>
              <a:rPr sz="900" spc="-5" dirty="0">
                <a:latin typeface="Arial"/>
                <a:cs typeface="Arial"/>
              </a:rPr>
              <a:t>Company. </a:t>
            </a:r>
            <a:r>
              <a:rPr sz="900" dirty="0">
                <a:latin typeface="Arial"/>
                <a:cs typeface="Arial"/>
              </a:rPr>
              <a:t>By accessing this Presentation, </a:t>
            </a:r>
            <a:r>
              <a:rPr sz="900" spc="-5" dirty="0">
                <a:latin typeface="Arial"/>
                <a:cs typeface="Arial"/>
              </a:rPr>
              <a:t>you are agreeing </a:t>
            </a:r>
            <a:r>
              <a:rPr sz="900" dirty="0">
                <a:latin typeface="Arial"/>
                <a:cs typeface="Arial"/>
              </a:rPr>
              <a:t>to </a:t>
            </a:r>
            <a:r>
              <a:rPr sz="900" spc="-5" dirty="0">
                <a:latin typeface="Arial"/>
                <a:cs typeface="Arial"/>
              </a:rPr>
              <a:t>be bound by </a:t>
            </a:r>
            <a:r>
              <a:rPr sz="900" dirty="0">
                <a:latin typeface="Arial"/>
                <a:cs typeface="Arial"/>
              </a:rPr>
              <a:t>the </a:t>
            </a:r>
            <a:r>
              <a:rPr sz="900" spc="-5" dirty="0">
                <a:latin typeface="Arial"/>
                <a:cs typeface="Arial"/>
              </a:rPr>
              <a:t>trading </a:t>
            </a:r>
            <a:r>
              <a:rPr sz="900" dirty="0">
                <a:latin typeface="Arial"/>
                <a:cs typeface="Arial"/>
              </a:rPr>
              <a:t>restrictions. It </a:t>
            </a:r>
            <a:r>
              <a:rPr sz="900" spc="-5" dirty="0">
                <a:latin typeface="Arial"/>
                <a:cs typeface="Arial"/>
              </a:rPr>
              <a:t>is </a:t>
            </a:r>
            <a:r>
              <a:rPr sz="900" dirty="0">
                <a:latin typeface="Arial"/>
                <a:cs typeface="Arial"/>
              </a:rPr>
              <a:t>for </a:t>
            </a:r>
            <a:r>
              <a:rPr sz="900" spc="-5" dirty="0">
                <a:latin typeface="Arial"/>
                <a:cs typeface="Arial"/>
              </a:rPr>
              <a:t>general </a:t>
            </a:r>
            <a:r>
              <a:rPr sz="900" dirty="0">
                <a:latin typeface="Arial"/>
                <a:cs typeface="Arial"/>
              </a:rPr>
              <a:t>information purposes </a:t>
            </a:r>
            <a:r>
              <a:rPr sz="900" spc="-5" dirty="0">
                <a:latin typeface="Arial"/>
                <a:cs typeface="Arial"/>
              </a:rPr>
              <a:t>only  and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should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not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be</a:t>
            </a:r>
            <a:r>
              <a:rPr sz="900" dirty="0">
                <a:latin typeface="Arial"/>
                <a:cs typeface="Arial"/>
              </a:rPr>
              <a:t> considered</a:t>
            </a:r>
            <a:r>
              <a:rPr sz="900" spc="-4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as</a:t>
            </a:r>
            <a:r>
              <a:rPr sz="90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a</a:t>
            </a:r>
            <a:r>
              <a:rPr sz="90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recommendation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that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any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investor </a:t>
            </a:r>
            <a:r>
              <a:rPr sz="900" dirty="0">
                <a:latin typeface="Arial"/>
                <a:cs typeface="Arial"/>
              </a:rPr>
              <a:t>should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subscribe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/ purchase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the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Company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shares.</a:t>
            </a:r>
          </a:p>
          <a:p>
            <a:pPr marL="12700" marR="5080">
              <a:lnSpc>
                <a:spcPct val="100000"/>
              </a:lnSpc>
              <a:spcBef>
                <a:spcPts val="409"/>
              </a:spcBef>
            </a:pPr>
            <a:r>
              <a:rPr sz="900" spc="-5" dirty="0">
                <a:latin typeface="Arial"/>
                <a:cs typeface="Arial"/>
              </a:rPr>
              <a:t>This </a:t>
            </a:r>
            <a:r>
              <a:rPr sz="900" dirty="0">
                <a:latin typeface="Arial"/>
                <a:cs typeface="Arial"/>
              </a:rPr>
              <a:t>Presentation includes statements that are, or may be deemed to be, “forward-looking statements”. </a:t>
            </a:r>
            <a:r>
              <a:rPr sz="900" spc="-5" dirty="0">
                <a:latin typeface="Arial"/>
                <a:cs typeface="Arial"/>
              </a:rPr>
              <a:t>These </a:t>
            </a:r>
            <a:r>
              <a:rPr sz="900" dirty="0">
                <a:latin typeface="Arial"/>
                <a:cs typeface="Arial"/>
              </a:rPr>
              <a:t>forward-looking statements can </a:t>
            </a:r>
            <a:r>
              <a:rPr sz="900" spc="-5" dirty="0">
                <a:latin typeface="Arial"/>
                <a:cs typeface="Arial"/>
              </a:rPr>
              <a:t>be </a:t>
            </a:r>
            <a:r>
              <a:rPr sz="900" dirty="0">
                <a:latin typeface="Arial"/>
                <a:cs typeface="Arial"/>
              </a:rPr>
              <a:t>identified </a:t>
            </a:r>
            <a:r>
              <a:rPr sz="900" spc="-5" dirty="0">
                <a:latin typeface="Arial"/>
                <a:cs typeface="Arial"/>
              </a:rPr>
              <a:t>by </a:t>
            </a:r>
            <a:r>
              <a:rPr sz="900" dirty="0">
                <a:latin typeface="Arial"/>
                <a:cs typeface="Arial"/>
              </a:rPr>
              <a:t>the use of forward-  looking </a:t>
            </a:r>
            <a:r>
              <a:rPr sz="900" spc="-5" dirty="0">
                <a:latin typeface="Arial"/>
                <a:cs typeface="Arial"/>
              </a:rPr>
              <a:t>terminology, </a:t>
            </a:r>
            <a:r>
              <a:rPr sz="900" dirty="0">
                <a:latin typeface="Arial"/>
                <a:cs typeface="Arial"/>
              </a:rPr>
              <a:t>including the terms </a:t>
            </a:r>
            <a:r>
              <a:rPr sz="900" spc="-5" dirty="0">
                <a:latin typeface="Arial"/>
                <a:cs typeface="Arial"/>
              </a:rPr>
              <a:t>“believes”, </a:t>
            </a:r>
            <a:r>
              <a:rPr sz="900" dirty="0">
                <a:latin typeface="Arial"/>
                <a:cs typeface="Arial"/>
              </a:rPr>
              <a:t>“estimates”, “anticipates”, “projects”, </a:t>
            </a:r>
            <a:r>
              <a:rPr sz="900" spc="-5" dirty="0">
                <a:latin typeface="Arial"/>
                <a:cs typeface="Arial"/>
              </a:rPr>
              <a:t>“expects”, </a:t>
            </a:r>
            <a:r>
              <a:rPr sz="900" dirty="0">
                <a:latin typeface="Arial"/>
                <a:cs typeface="Arial"/>
              </a:rPr>
              <a:t>“intends”, </a:t>
            </a:r>
            <a:r>
              <a:rPr sz="900" spc="-5" dirty="0">
                <a:latin typeface="Arial"/>
                <a:cs typeface="Arial"/>
              </a:rPr>
              <a:t>“may”, </a:t>
            </a:r>
            <a:r>
              <a:rPr sz="900" spc="5" dirty="0">
                <a:latin typeface="Arial"/>
                <a:cs typeface="Arial"/>
              </a:rPr>
              <a:t>“will”, </a:t>
            </a:r>
            <a:r>
              <a:rPr sz="900" dirty="0">
                <a:latin typeface="Arial"/>
                <a:cs typeface="Arial"/>
              </a:rPr>
              <a:t>“seeks” or “should” or, in each case, their </a:t>
            </a:r>
            <a:r>
              <a:rPr sz="900" spc="-5" dirty="0">
                <a:latin typeface="Arial"/>
                <a:cs typeface="Arial"/>
              </a:rPr>
              <a:t>negative </a:t>
            </a:r>
            <a:r>
              <a:rPr sz="900" dirty="0">
                <a:latin typeface="Arial"/>
                <a:cs typeface="Arial"/>
              </a:rPr>
              <a:t>or other  </a:t>
            </a:r>
            <a:r>
              <a:rPr sz="900" spc="-5" dirty="0">
                <a:latin typeface="Arial"/>
                <a:cs typeface="Arial"/>
              </a:rPr>
              <a:t>variations or </a:t>
            </a:r>
            <a:r>
              <a:rPr sz="900" dirty="0">
                <a:latin typeface="Arial"/>
                <a:cs typeface="Arial"/>
              </a:rPr>
              <a:t>comparable </a:t>
            </a:r>
            <a:r>
              <a:rPr sz="900" spc="-5" dirty="0">
                <a:latin typeface="Arial"/>
                <a:cs typeface="Arial"/>
              </a:rPr>
              <a:t>terminology, or by </a:t>
            </a:r>
            <a:r>
              <a:rPr sz="900" dirty="0">
                <a:latin typeface="Arial"/>
                <a:cs typeface="Arial"/>
              </a:rPr>
              <a:t>discussions of </a:t>
            </a:r>
            <a:r>
              <a:rPr sz="900" spc="-5" dirty="0">
                <a:latin typeface="Arial"/>
                <a:cs typeface="Arial"/>
              </a:rPr>
              <a:t>strategy, </a:t>
            </a:r>
            <a:r>
              <a:rPr sz="900" dirty="0">
                <a:latin typeface="Arial"/>
                <a:cs typeface="Arial"/>
              </a:rPr>
              <a:t>plans, aims, objectives, goals, future </a:t>
            </a:r>
            <a:r>
              <a:rPr sz="900" spc="-5" dirty="0">
                <a:latin typeface="Arial"/>
                <a:cs typeface="Arial"/>
              </a:rPr>
              <a:t>events or </a:t>
            </a:r>
            <a:r>
              <a:rPr sz="900" spc="5" dirty="0">
                <a:latin typeface="Arial"/>
                <a:cs typeface="Arial"/>
              </a:rPr>
              <a:t>intentions. </a:t>
            </a:r>
            <a:r>
              <a:rPr sz="900" spc="-5" dirty="0">
                <a:latin typeface="Arial"/>
                <a:cs typeface="Arial"/>
              </a:rPr>
              <a:t>These forward-looking </a:t>
            </a:r>
            <a:r>
              <a:rPr sz="900" dirty="0">
                <a:latin typeface="Arial"/>
                <a:cs typeface="Arial"/>
              </a:rPr>
              <a:t>statements include </a:t>
            </a:r>
            <a:r>
              <a:rPr sz="900" spc="-5" dirty="0">
                <a:latin typeface="Arial"/>
                <a:cs typeface="Arial"/>
              </a:rPr>
              <a:t>all </a:t>
            </a:r>
            <a:r>
              <a:rPr sz="900" dirty="0">
                <a:latin typeface="Arial"/>
                <a:cs typeface="Arial"/>
              </a:rPr>
              <a:t>matters  that </a:t>
            </a:r>
            <a:r>
              <a:rPr sz="900" spc="-5" dirty="0">
                <a:latin typeface="Arial"/>
                <a:cs typeface="Arial"/>
              </a:rPr>
              <a:t>are </a:t>
            </a:r>
            <a:r>
              <a:rPr sz="900" dirty="0">
                <a:latin typeface="Arial"/>
                <a:cs typeface="Arial"/>
              </a:rPr>
              <a:t>not historical facts. </a:t>
            </a:r>
            <a:r>
              <a:rPr sz="900" spc="-5" dirty="0">
                <a:latin typeface="Arial"/>
                <a:cs typeface="Arial"/>
              </a:rPr>
              <a:t>They appear in a </a:t>
            </a:r>
            <a:r>
              <a:rPr sz="900" dirty="0">
                <a:latin typeface="Arial"/>
                <a:cs typeface="Arial"/>
              </a:rPr>
              <a:t>number of places throughout this Presentation </a:t>
            </a:r>
            <a:r>
              <a:rPr sz="900" spc="-5" dirty="0">
                <a:latin typeface="Arial"/>
                <a:cs typeface="Arial"/>
              </a:rPr>
              <a:t>and </a:t>
            </a:r>
            <a:r>
              <a:rPr sz="900" dirty="0">
                <a:latin typeface="Arial"/>
                <a:cs typeface="Arial"/>
              </a:rPr>
              <a:t>include statements </a:t>
            </a:r>
            <a:r>
              <a:rPr sz="900" spc="5" dirty="0">
                <a:latin typeface="Arial"/>
                <a:cs typeface="Arial"/>
              </a:rPr>
              <a:t>regarding </a:t>
            </a:r>
            <a:r>
              <a:rPr sz="900" dirty="0">
                <a:latin typeface="Arial"/>
                <a:cs typeface="Arial"/>
              </a:rPr>
              <a:t>the </a:t>
            </a:r>
            <a:r>
              <a:rPr sz="900" spc="-5" dirty="0">
                <a:latin typeface="Arial"/>
                <a:cs typeface="Arial"/>
              </a:rPr>
              <a:t>Company’s </a:t>
            </a:r>
            <a:r>
              <a:rPr sz="900" dirty="0">
                <a:latin typeface="Arial"/>
                <a:cs typeface="Arial"/>
              </a:rPr>
              <a:t>intentions, beliefs or current </a:t>
            </a:r>
            <a:r>
              <a:rPr sz="900" spc="-5" dirty="0">
                <a:latin typeface="Arial"/>
                <a:cs typeface="Arial"/>
              </a:rPr>
              <a:t>expectations  </a:t>
            </a:r>
            <a:r>
              <a:rPr sz="900" dirty="0">
                <a:latin typeface="Arial"/>
                <a:cs typeface="Arial"/>
              </a:rPr>
              <a:t>concerning,</a:t>
            </a:r>
            <a:r>
              <a:rPr sz="900" spc="-4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amongst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other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things,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its results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or </a:t>
            </a:r>
            <a:r>
              <a:rPr sz="900" dirty="0">
                <a:latin typeface="Arial"/>
                <a:cs typeface="Arial"/>
              </a:rPr>
              <a:t>operations,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financial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condition,</a:t>
            </a:r>
            <a:r>
              <a:rPr sz="900" spc="-4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liquidity,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prospects,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growth, </a:t>
            </a:r>
            <a:r>
              <a:rPr sz="900" dirty="0">
                <a:latin typeface="Arial"/>
                <a:cs typeface="Arial"/>
              </a:rPr>
              <a:t>strategies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spc="20" dirty="0">
                <a:latin typeface="Arial"/>
                <a:cs typeface="Arial"/>
              </a:rPr>
              <a:t>and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the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industry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in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which</a:t>
            </a:r>
            <a:r>
              <a:rPr sz="900" spc="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the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Company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operates.</a:t>
            </a:r>
          </a:p>
          <a:p>
            <a:pPr marL="12700" marR="55244">
              <a:lnSpc>
                <a:spcPct val="100000"/>
              </a:lnSpc>
              <a:spcBef>
                <a:spcPts val="400"/>
              </a:spcBef>
            </a:pPr>
            <a:r>
              <a:rPr sz="900" dirty="0">
                <a:latin typeface="Arial"/>
                <a:cs typeface="Arial"/>
              </a:rPr>
              <a:t>By </a:t>
            </a:r>
            <a:r>
              <a:rPr sz="900" spc="-5" dirty="0">
                <a:latin typeface="Arial"/>
                <a:cs typeface="Arial"/>
              </a:rPr>
              <a:t>their </a:t>
            </a:r>
            <a:r>
              <a:rPr sz="900" dirty="0">
                <a:latin typeface="Arial"/>
                <a:cs typeface="Arial"/>
              </a:rPr>
              <a:t>nature, forward-looking statements </a:t>
            </a:r>
            <a:r>
              <a:rPr sz="900" spc="-5" dirty="0">
                <a:latin typeface="Arial"/>
                <a:cs typeface="Arial"/>
              </a:rPr>
              <a:t>involve </a:t>
            </a:r>
            <a:r>
              <a:rPr sz="900" dirty="0">
                <a:latin typeface="Arial"/>
                <a:cs typeface="Arial"/>
              </a:rPr>
              <a:t>risks </a:t>
            </a:r>
            <a:r>
              <a:rPr sz="900" spc="-5" dirty="0">
                <a:latin typeface="Arial"/>
                <a:cs typeface="Arial"/>
              </a:rPr>
              <a:t>and </a:t>
            </a:r>
            <a:r>
              <a:rPr sz="900" dirty="0">
                <a:latin typeface="Arial"/>
                <a:cs typeface="Arial"/>
              </a:rPr>
              <a:t>uncertainties because they </a:t>
            </a:r>
            <a:r>
              <a:rPr sz="900" spc="-5" dirty="0">
                <a:latin typeface="Arial"/>
                <a:cs typeface="Arial"/>
              </a:rPr>
              <a:t>relate </a:t>
            </a:r>
            <a:r>
              <a:rPr sz="900" dirty="0">
                <a:latin typeface="Arial"/>
                <a:cs typeface="Arial"/>
              </a:rPr>
              <a:t>to </a:t>
            </a:r>
            <a:r>
              <a:rPr sz="900" spc="-5" dirty="0">
                <a:latin typeface="Arial"/>
                <a:cs typeface="Arial"/>
              </a:rPr>
              <a:t>events and depend on </a:t>
            </a:r>
            <a:r>
              <a:rPr sz="900" spc="5" dirty="0">
                <a:latin typeface="Arial"/>
                <a:cs typeface="Arial"/>
              </a:rPr>
              <a:t>circumstances </a:t>
            </a:r>
            <a:r>
              <a:rPr sz="900" dirty="0">
                <a:latin typeface="Arial"/>
                <a:cs typeface="Arial"/>
              </a:rPr>
              <a:t>that may </a:t>
            </a:r>
            <a:r>
              <a:rPr sz="900" spc="-5" dirty="0">
                <a:latin typeface="Arial"/>
                <a:cs typeface="Arial"/>
              </a:rPr>
              <a:t>or </a:t>
            </a:r>
            <a:r>
              <a:rPr sz="900" dirty="0">
                <a:latin typeface="Arial"/>
                <a:cs typeface="Arial"/>
              </a:rPr>
              <a:t>may not occur </a:t>
            </a:r>
            <a:r>
              <a:rPr sz="900" spc="-5" dirty="0">
                <a:latin typeface="Arial"/>
                <a:cs typeface="Arial"/>
              </a:rPr>
              <a:t>in </a:t>
            </a:r>
            <a:r>
              <a:rPr sz="900" dirty="0">
                <a:latin typeface="Arial"/>
                <a:cs typeface="Arial"/>
              </a:rPr>
              <a:t>the future.  </a:t>
            </a:r>
            <a:r>
              <a:rPr sz="900" spc="-5" dirty="0">
                <a:latin typeface="Arial"/>
                <a:cs typeface="Arial"/>
              </a:rPr>
              <a:t>Forward-looking </a:t>
            </a:r>
            <a:r>
              <a:rPr sz="900" dirty="0">
                <a:latin typeface="Arial"/>
                <a:cs typeface="Arial"/>
              </a:rPr>
              <a:t>statements </a:t>
            </a:r>
            <a:r>
              <a:rPr sz="900" spc="-5" dirty="0">
                <a:latin typeface="Arial"/>
                <a:cs typeface="Arial"/>
              </a:rPr>
              <a:t>are </a:t>
            </a:r>
            <a:r>
              <a:rPr sz="900" dirty="0">
                <a:latin typeface="Arial"/>
                <a:cs typeface="Arial"/>
              </a:rPr>
              <a:t>not </a:t>
            </a:r>
            <a:r>
              <a:rPr sz="900" spc="-5" dirty="0">
                <a:latin typeface="Arial"/>
                <a:cs typeface="Arial"/>
              </a:rPr>
              <a:t>guarantees </a:t>
            </a:r>
            <a:r>
              <a:rPr sz="900" dirty="0">
                <a:latin typeface="Arial"/>
                <a:cs typeface="Arial"/>
              </a:rPr>
              <a:t>of future performance including those relating to </a:t>
            </a:r>
            <a:r>
              <a:rPr sz="900" spc="-5" dirty="0">
                <a:latin typeface="Arial"/>
                <a:cs typeface="Arial"/>
              </a:rPr>
              <a:t>general </a:t>
            </a:r>
            <a:r>
              <a:rPr sz="900" dirty="0">
                <a:latin typeface="Arial"/>
                <a:cs typeface="Arial"/>
              </a:rPr>
              <a:t>business </a:t>
            </a:r>
            <a:r>
              <a:rPr sz="900" spc="-5" dirty="0">
                <a:latin typeface="Arial"/>
                <a:cs typeface="Arial"/>
              </a:rPr>
              <a:t>plans and </a:t>
            </a:r>
            <a:r>
              <a:rPr sz="900" spc="10" dirty="0">
                <a:latin typeface="Arial"/>
                <a:cs typeface="Arial"/>
              </a:rPr>
              <a:t>strategy </a:t>
            </a:r>
            <a:r>
              <a:rPr sz="900" dirty="0">
                <a:latin typeface="Arial"/>
                <a:cs typeface="Arial"/>
              </a:rPr>
              <a:t>of the </a:t>
            </a:r>
            <a:r>
              <a:rPr sz="900" spc="-5" dirty="0">
                <a:latin typeface="Arial"/>
                <a:cs typeface="Arial"/>
              </a:rPr>
              <a:t>Company, </a:t>
            </a:r>
            <a:r>
              <a:rPr sz="900" dirty="0">
                <a:latin typeface="Arial"/>
                <a:cs typeface="Arial"/>
              </a:rPr>
              <a:t>its future outlook </a:t>
            </a:r>
            <a:r>
              <a:rPr sz="900" spc="-5" dirty="0">
                <a:latin typeface="Arial"/>
                <a:cs typeface="Arial"/>
              </a:rPr>
              <a:t>and growth  </a:t>
            </a:r>
            <a:r>
              <a:rPr sz="900" dirty="0">
                <a:latin typeface="Arial"/>
                <a:cs typeface="Arial"/>
              </a:rPr>
              <a:t>prospects, </a:t>
            </a:r>
            <a:r>
              <a:rPr sz="900" spc="-5" dirty="0">
                <a:latin typeface="Arial"/>
                <a:cs typeface="Arial"/>
              </a:rPr>
              <a:t>and </a:t>
            </a:r>
            <a:r>
              <a:rPr sz="900" dirty="0">
                <a:latin typeface="Arial"/>
                <a:cs typeface="Arial"/>
              </a:rPr>
              <a:t>future </a:t>
            </a:r>
            <a:r>
              <a:rPr sz="900" spc="-5" dirty="0">
                <a:latin typeface="Arial"/>
                <a:cs typeface="Arial"/>
              </a:rPr>
              <a:t>developments in </a:t>
            </a:r>
            <a:r>
              <a:rPr sz="900" dirty="0">
                <a:latin typeface="Arial"/>
                <a:cs typeface="Arial"/>
              </a:rPr>
              <a:t>its </a:t>
            </a:r>
            <a:r>
              <a:rPr sz="900" spc="-5" dirty="0">
                <a:latin typeface="Arial"/>
                <a:cs typeface="Arial"/>
              </a:rPr>
              <a:t>businesses and </a:t>
            </a:r>
            <a:r>
              <a:rPr sz="900" dirty="0">
                <a:latin typeface="Arial"/>
                <a:cs typeface="Arial"/>
              </a:rPr>
              <a:t>its competitive </a:t>
            </a:r>
            <a:r>
              <a:rPr sz="900" spc="-5" dirty="0">
                <a:latin typeface="Arial"/>
                <a:cs typeface="Arial"/>
              </a:rPr>
              <a:t>and regulatory environment. No </a:t>
            </a:r>
            <a:r>
              <a:rPr sz="900" dirty="0">
                <a:latin typeface="Arial"/>
                <a:cs typeface="Arial"/>
              </a:rPr>
              <a:t>representation, </a:t>
            </a:r>
            <a:r>
              <a:rPr sz="900" spc="5" dirty="0">
                <a:latin typeface="Arial"/>
                <a:cs typeface="Arial"/>
              </a:rPr>
              <a:t>warranty </a:t>
            </a:r>
            <a:r>
              <a:rPr sz="900" spc="-5" dirty="0">
                <a:latin typeface="Arial"/>
                <a:cs typeface="Arial"/>
              </a:rPr>
              <a:t>or undertaking, express or </a:t>
            </a:r>
            <a:r>
              <a:rPr sz="900" dirty="0">
                <a:latin typeface="Arial"/>
                <a:cs typeface="Arial"/>
              </a:rPr>
              <a:t>implied, </a:t>
            </a:r>
            <a:r>
              <a:rPr sz="900" spc="-5" dirty="0">
                <a:latin typeface="Arial"/>
                <a:cs typeface="Arial"/>
              </a:rPr>
              <a:t>is </a:t>
            </a:r>
            <a:r>
              <a:rPr sz="900" dirty="0">
                <a:latin typeface="Arial"/>
                <a:cs typeface="Arial"/>
              </a:rPr>
              <a:t>made </a:t>
            </a:r>
            <a:r>
              <a:rPr sz="900" spc="-5" dirty="0">
                <a:latin typeface="Arial"/>
                <a:cs typeface="Arial"/>
              </a:rPr>
              <a:t>or  </a:t>
            </a:r>
            <a:r>
              <a:rPr sz="900" dirty="0">
                <a:latin typeface="Arial"/>
                <a:cs typeface="Arial"/>
              </a:rPr>
              <a:t>assurance </a:t>
            </a:r>
            <a:r>
              <a:rPr sz="900" spc="-5" dirty="0">
                <a:latin typeface="Arial"/>
                <a:cs typeface="Arial"/>
              </a:rPr>
              <a:t>given </a:t>
            </a:r>
            <a:r>
              <a:rPr sz="900" dirty="0">
                <a:latin typeface="Arial"/>
                <a:cs typeface="Arial"/>
              </a:rPr>
              <a:t>that such statements, </a:t>
            </a:r>
            <a:r>
              <a:rPr sz="900" spc="-5" dirty="0">
                <a:latin typeface="Arial"/>
                <a:cs typeface="Arial"/>
              </a:rPr>
              <a:t>views, </a:t>
            </a:r>
            <a:r>
              <a:rPr sz="900" dirty="0">
                <a:latin typeface="Arial"/>
                <a:cs typeface="Arial"/>
              </a:rPr>
              <a:t>projections </a:t>
            </a:r>
            <a:r>
              <a:rPr sz="900" spc="-5" dirty="0">
                <a:latin typeface="Arial"/>
                <a:cs typeface="Arial"/>
              </a:rPr>
              <a:t>or </a:t>
            </a:r>
            <a:r>
              <a:rPr sz="900" dirty="0">
                <a:latin typeface="Arial"/>
                <a:cs typeface="Arial"/>
              </a:rPr>
              <a:t>forecasts, if </a:t>
            </a:r>
            <a:r>
              <a:rPr sz="900" spc="-5" dirty="0">
                <a:latin typeface="Arial"/>
                <a:cs typeface="Arial"/>
              </a:rPr>
              <a:t>any, are </a:t>
            </a:r>
            <a:r>
              <a:rPr sz="900" dirty="0">
                <a:latin typeface="Arial"/>
                <a:cs typeface="Arial"/>
              </a:rPr>
              <a:t>correct </a:t>
            </a:r>
            <a:r>
              <a:rPr sz="900" spc="-5" dirty="0">
                <a:latin typeface="Arial"/>
                <a:cs typeface="Arial"/>
              </a:rPr>
              <a:t>or </a:t>
            </a:r>
            <a:r>
              <a:rPr sz="900" dirty="0">
                <a:latin typeface="Arial"/>
                <a:cs typeface="Arial"/>
              </a:rPr>
              <a:t>that the </a:t>
            </a:r>
            <a:r>
              <a:rPr sz="900" spc="-5" dirty="0">
                <a:latin typeface="Arial"/>
                <a:cs typeface="Arial"/>
              </a:rPr>
              <a:t>objectives </a:t>
            </a:r>
            <a:r>
              <a:rPr sz="900" dirty="0">
                <a:latin typeface="Arial"/>
                <a:cs typeface="Arial"/>
              </a:rPr>
              <a:t>of the </a:t>
            </a:r>
            <a:r>
              <a:rPr sz="900" spc="5" dirty="0">
                <a:latin typeface="Arial"/>
                <a:cs typeface="Arial"/>
              </a:rPr>
              <a:t>Company </a:t>
            </a:r>
            <a:r>
              <a:rPr sz="900" spc="-5" dirty="0">
                <a:latin typeface="Arial"/>
                <a:cs typeface="Arial"/>
              </a:rPr>
              <a:t>will be achieved. There are </a:t>
            </a:r>
            <a:r>
              <a:rPr sz="900" dirty="0">
                <a:latin typeface="Arial"/>
                <a:cs typeface="Arial"/>
              </a:rPr>
              <a:t>some important factors that  could cause material differences to </a:t>
            </a:r>
            <a:r>
              <a:rPr sz="900" spc="-5" dirty="0">
                <a:latin typeface="Arial"/>
                <a:cs typeface="Arial"/>
              </a:rPr>
              <a:t>Company’s </a:t>
            </a:r>
            <a:r>
              <a:rPr sz="900" dirty="0">
                <a:latin typeface="Arial"/>
                <a:cs typeface="Arial"/>
              </a:rPr>
              <a:t>actual results. </a:t>
            </a:r>
            <a:r>
              <a:rPr sz="900" spc="-5" dirty="0">
                <a:latin typeface="Arial"/>
                <a:cs typeface="Arial"/>
              </a:rPr>
              <a:t>These </a:t>
            </a:r>
            <a:r>
              <a:rPr sz="900" dirty="0">
                <a:latin typeface="Arial"/>
                <a:cs typeface="Arial"/>
              </a:rPr>
              <a:t>include </a:t>
            </a:r>
            <a:r>
              <a:rPr sz="900" spc="10" dirty="0">
                <a:latin typeface="Arial"/>
                <a:cs typeface="Arial"/>
              </a:rPr>
              <a:t>(i) </a:t>
            </a:r>
            <a:r>
              <a:rPr sz="900" spc="-5" dirty="0">
                <a:latin typeface="Arial"/>
                <a:cs typeface="Arial"/>
              </a:rPr>
              <a:t>our ability </a:t>
            </a:r>
            <a:r>
              <a:rPr sz="900" dirty="0">
                <a:latin typeface="Arial"/>
                <a:cs typeface="Arial"/>
              </a:rPr>
              <a:t>to successfully implement </a:t>
            </a:r>
            <a:r>
              <a:rPr sz="900" spc="-5" dirty="0">
                <a:latin typeface="Arial"/>
                <a:cs typeface="Arial"/>
              </a:rPr>
              <a:t>our </a:t>
            </a:r>
            <a:r>
              <a:rPr sz="900" dirty="0">
                <a:latin typeface="Arial"/>
                <a:cs typeface="Arial"/>
              </a:rPr>
              <a:t>strategy </a:t>
            </a:r>
            <a:r>
              <a:rPr sz="900" spc="-5" dirty="0">
                <a:latin typeface="Arial"/>
                <a:cs typeface="Arial"/>
              </a:rPr>
              <a:t>(ii) our growth and expansion plans (iii) </a:t>
            </a:r>
            <a:r>
              <a:rPr sz="900" dirty="0">
                <a:latin typeface="Arial"/>
                <a:cs typeface="Arial"/>
              </a:rPr>
              <a:t>changes </a:t>
            </a:r>
            <a:r>
              <a:rPr sz="900" spc="-5" dirty="0">
                <a:latin typeface="Arial"/>
                <a:cs typeface="Arial"/>
              </a:rPr>
              <a:t>in  regulatory </a:t>
            </a:r>
            <a:r>
              <a:rPr sz="900" dirty="0">
                <a:latin typeface="Arial"/>
                <a:cs typeface="Arial"/>
              </a:rPr>
              <a:t>norms applicable to the Company </a:t>
            </a:r>
            <a:r>
              <a:rPr sz="900" spc="-5" dirty="0">
                <a:latin typeface="Arial"/>
                <a:cs typeface="Arial"/>
              </a:rPr>
              <a:t>(iv) technological </a:t>
            </a:r>
            <a:r>
              <a:rPr sz="900" dirty="0">
                <a:latin typeface="Arial"/>
                <a:cs typeface="Arial"/>
              </a:rPr>
              <a:t>changes </a:t>
            </a:r>
            <a:r>
              <a:rPr sz="900" spc="-5" dirty="0">
                <a:latin typeface="Arial"/>
                <a:cs typeface="Arial"/>
              </a:rPr>
              <a:t>(v) </a:t>
            </a:r>
            <a:r>
              <a:rPr sz="900" dirty="0">
                <a:latin typeface="Arial"/>
                <a:cs typeface="Arial"/>
              </a:rPr>
              <a:t>investment </a:t>
            </a:r>
            <a:r>
              <a:rPr sz="900" spc="-5" dirty="0">
                <a:latin typeface="Arial"/>
                <a:cs typeface="Arial"/>
              </a:rPr>
              <a:t>and </a:t>
            </a:r>
            <a:r>
              <a:rPr sz="900" dirty="0">
                <a:latin typeface="Arial"/>
                <a:cs typeface="Arial"/>
              </a:rPr>
              <a:t>business income </a:t>
            </a:r>
            <a:r>
              <a:rPr sz="900" spc="-5" dirty="0">
                <a:latin typeface="Arial"/>
                <a:cs typeface="Arial"/>
              </a:rPr>
              <a:t>(vi) </a:t>
            </a:r>
            <a:r>
              <a:rPr sz="900" dirty="0">
                <a:latin typeface="Arial"/>
                <a:cs typeface="Arial"/>
              </a:rPr>
              <a:t>cash flow projections etc. </a:t>
            </a:r>
            <a:r>
              <a:rPr sz="900" spc="-5" dirty="0">
                <a:latin typeface="Arial"/>
                <a:cs typeface="Arial"/>
              </a:rPr>
              <a:t>(vii) exposure </a:t>
            </a:r>
            <a:r>
              <a:rPr sz="900" dirty="0">
                <a:latin typeface="Arial"/>
                <a:cs typeface="Arial"/>
              </a:rPr>
              <a:t>to market </a:t>
            </a:r>
            <a:r>
              <a:rPr sz="900" spc="-5" dirty="0">
                <a:latin typeface="Arial"/>
                <a:cs typeface="Arial"/>
              </a:rPr>
              <a:t>as well as other  </a:t>
            </a:r>
            <a:r>
              <a:rPr sz="900" dirty="0">
                <a:latin typeface="Arial"/>
                <a:cs typeface="Arial"/>
              </a:rPr>
              <a:t>risks.</a:t>
            </a:r>
          </a:p>
          <a:p>
            <a:pPr marL="12700" marR="5080">
              <a:lnSpc>
                <a:spcPct val="100000"/>
              </a:lnSpc>
              <a:spcBef>
                <a:spcPts val="395"/>
              </a:spcBef>
            </a:pPr>
            <a:r>
              <a:rPr sz="900" spc="-5" dirty="0">
                <a:latin typeface="Arial"/>
                <a:cs typeface="Arial"/>
              </a:rPr>
              <a:t>The Company, as </a:t>
            </a:r>
            <a:r>
              <a:rPr sz="900" dirty="0">
                <a:latin typeface="Arial"/>
                <a:cs typeface="Arial"/>
              </a:rPr>
              <a:t>such, makes </a:t>
            </a:r>
            <a:r>
              <a:rPr sz="900" spc="-5" dirty="0">
                <a:latin typeface="Arial"/>
                <a:cs typeface="Arial"/>
              </a:rPr>
              <a:t>no </a:t>
            </a:r>
            <a:r>
              <a:rPr sz="900" dirty="0">
                <a:latin typeface="Arial"/>
                <a:cs typeface="Arial"/>
              </a:rPr>
              <a:t>representation </a:t>
            </a:r>
            <a:r>
              <a:rPr sz="900" spc="-5" dirty="0">
                <a:latin typeface="Arial"/>
                <a:cs typeface="Arial"/>
              </a:rPr>
              <a:t>or warranty, express or </a:t>
            </a:r>
            <a:r>
              <a:rPr sz="900" dirty="0">
                <a:latin typeface="Arial"/>
                <a:cs typeface="Arial"/>
              </a:rPr>
              <a:t>implied, </a:t>
            </a:r>
            <a:r>
              <a:rPr sz="900" spc="-5" dirty="0">
                <a:latin typeface="Arial"/>
                <a:cs typeface="Arial"/>
              </a:rPr>
              <a:t>as </a:t>
            </a:r>
            <a:r>
              <a:rPr sz="900" dirty="0">
                <a:latin typeface="Arial"/>
                <a:cs typeface="Arial"/>
              </a:rPr>
              <a:t>to, </a:t>
            </a:r>
            <a:r>
              <a:rPr sz="900" spc="-5" dirty="0">
                <a:latin typeface="Arial"/>
                <a:cs typeface="Arial"/>
              </a:rPr>
              <a:t>and does </a:t>
            </a:r>
            <a:r>
              <a:rPr sz="900" dirty="0">
                <a:latin typeface="Arial"/>
                <a:cs typeface="Arial"/>
              </a:rPr>
              <a:t>not accept </a:t>
            </a:r>
            <a:r>
              <a:rPr sz="900" spc="-5" dirty="0">
                <a:latin typeface="Arial"/>
                <a:cs typeface="Arial"/>
              </a:rPr>
              <a:t>any responsibility or liability with respect </a:t>
            </a:r>
            <a:r>
              <a:rPr sz="900" dirty="0">
                <a:latin typeface="Arial"/>
                <a:cs typeface="Arial"/>
              </a:rPr>
              <a:t>to, the fairness, </a:t>
            </a:r>
            <a:r>
              <a:rPr sz="900" spc="-5" dirty="0">
                <a:latin typeface="Arial"/>
                <a:cs typeface="Arial"/>
              </a:rPr>
              <a:t>accuracy,  </a:t>
            </a:r>
            <a:r>
              <a:rPr sz="900" dirty="0">
                <a:latin typeface="Arial"/>
                <a:cs typeface="Arial"/>
              </a:rPr>
              <a:t>completeness </a:t>
            </a:r>
            <a:r>
              <a:rPr sz="900" spc="-5" dirty="0">
                <a:latin typeface="Arial"/>
                <a:cs typeface="Arial"/>
              </a:rPr>
              <a:t>or </a:t>
            </a:r>
            <a:r>
              <a:rPr sz="900" dirty="0">
                <a:latin typeface="Arial"/>
                <a:cs typeface="Arial"/>
              </a:rPr>
              <a:t>correctness of </a:t>
            </a:r>
            <a:r>
              <a:rPr sz="900" spc="-5" dirty="0">
                <a:latin typeface="Arial"/>
                <a:cs typeface="Arial"/>
              </a:rPr>
              <a:t>any </a:t>
            </a:r>
            <a:r>
              <a:rPr sz="900" dirty="0">
                <a:latin typeface="Arial"/>
                <a:cs typeface="Arial"/>
              </a:rPr>
              <a:t>information </a:t>
            </a:r>
            <a:r>
              <a:rPr sz="900" spc="-5" dirty="0">
                <a:latin typeface="Arial"/>
                <a:cs typeface="Arial"/>
              </a:rPr>
              <a:t>or opinions </a:t>
            </a:r>
            <a:r>
              <a:rPr sz="900" dirty="0">
                <a:latin typeface="Arial"/>
                <a:cs typeface="Arial"/>
              </a:rPr>
              <a:t>contained </a:t>
            </a:r>
            <a:r>
              <a:rPr sz="900" spc="-5" dirty="0">
                <a:latin typeface="Arial"/>
                <a:cs typeface="Arial"/>
              </a:rPr>
              <a:t>herein. The </a:t>
            </a:r>
            <a:r>
              <a:rPr sz="900" dirty="0">
                <a:latin typeface="Arial"/>
                <a:cs typeface="Arial"/>
              </a:rPr>
              <a:t>information contained </a:t>
            </a:r>
            <a:r>
              <a:rPr sz="900" spc="-5" dirty="0">
                <a:latin typeface="Arial"/>
                <a:cs typeface="Arial"/>
              </a:rPr>
              <a:t>in </a:t>
            </a:r>
            <a:r>
              <a:rPr sz="900" dirty="0">
                <a:latin typeface="Arial"/>
                <a:cs typeface="Arial"/>
              </a:rPr>
              <a:t>this Presentation, unless </a:t>
            </a:r>
            <a:r>
              <a:rPr sz="900" spc="-5" dirty="0">
                <a:latin typeface="Arial"/>
                <a:cs typeface="Arial"/>
              </a:rPr>
              <a:t>otherwise </a:t>
            </a:r>
            <a:r>
              <a:rPr sz="900" dirty="0">
                <a:latin typeface="Arial"/>
                <a:cs typeface="Arial"/>
              </a:rPr>
              <a:t>specified </a:t>
            </a:r>
            <a:r>
              <a:rPr sz="900" spc="-5" dirty="0">
                <a:latin typeface="Arial"/>
                <a:cs typeface="Arial"/>
              </a:rPr>
              <a:t>is only </a:t>
            </a:r>
            <a:r>
              <a:rPr sz="900" dirty="0">
                <a:latin typeface="Arial"/>
                <a:cs typeface="Arial"/>
              </a:rPr>
              <a:t>current </a:t>
            </a:r>
            <a:r>
              <a:rPr sz="900" spc="-5" dirty="0">
                <a:latin typeface="Arial"/>
                <a:cs typeface="Arial"/>
              </a:rPr>
              <a:t>as </a:t>
            </a:r>
            <a:r>
              <a:rPr sz="900" dirty="0">
                <a:latin typeface="Arial"/>
                <a:cs typeface="Arial"/>
              </a:rPr>
              <a:t>of the </a:t>
            </a:r>
            <a:r>
              <a:rPr sz="900" spc="-5" dirty="0">
                <a:latin typeface="Arial"/>
                <a:cs typeface="Arial"/>
              </a:rPr>
              <a:t>date </a:t>
            </a:r>
            <a:r>
              <a:rPr sz="900" dirty="0">
                <a:latin typeface="Arial"/>
                <a:cs typeface="Arial"/>
              </a:rPr>
              <a:t>of  this Presentation. </a:t>
            </a:r>
            <a:r>
              <a:rPr sz="900" spc="-5" dirty="0">
                <a:latin typeface="Arial"/>
                <a:cs typeface="Arial"/>
              </a:rPr>
              <a:t>The </a:t>
            </a:r>
            <a:r>
              <a:rPr sz="900" dirty="0">
                <a:latin typeface="Arial"/>
                <a:cs typeface="Arial"/>
              </a:rPr>
              <a:t>Company assumes </a:t>
            </a:r>
            <a:r>
              <a:rPr sz="900" spc="-5" dirty="0">
                <a:latin typeface="Arial"/>
                <a:cs typeface="Arial"/>
              </a:rPr>
              <a:t>no responsibility </a:t>
            </a:r>
            <a:r>
              <a:rPr sz="900" dirty="0">
                <a:latin typeface="Arial"/>
                <a:cs typeface="Arial"/>
              </a:rPr>
              <a:t>to publicly amend, modify </a:t>
            </a:r>
            <a:r>
              <a:rPr sz="900" spc="-5" dirty="0">
                <a:latin typeface="Arial"/>
                <a:cs typeface="Arial"/>
              </a:rPr>
              <a:t>or revise any forward </a:t>
            </a:r>
            <a:r>
              <a:rPr sz="900" dirty="0">
                <a:latin typeface="Arial"/>
                <a:cs typeface="Arial"/>
              </a:rPr>
              <a:t>looking statements, </a:t>
            </a:r>
            <a:r>
              <a:rPr sz="900" spc="-5" dirty="0">
                <a:latin typeface="Arial"/>
                <a:cs typeface="Arial"/>
              </a:rPr>
              <a:t>on </a:t>
            </a:r>
            <a:r>
              <a:rPr sz="900" dirty="0">
                <a:latin typeface="Arial"/>
                <a:cs typeface="Arial"/>
              </a:rPr>
              <a:t>the basis of </a:t>
            </a:r>
            <a:r>
              <a:rPr sz="900" spc="-5" dirty="0">
                <a:latin typeface="Arial"/>
                <a:cs typeface="Arial"/>
              </a:rPr>
              <a:t>any </a:t>
            </a:r>
            <a:r>
              <a:rPr sz="900" dirty="0">
                <a:latin typeface="Arial"/>
                <a:cs typeface="Arial"/>
              </a:rPr>
              <a:t>subsequent </a:t>
            </a:r>
            <a:r>
              <a:rPr sz="900" spc="-5" dirty="0">
                <a:latin typeface="Arial"/>
                <a:cs typeface="Arial"/>
              </a:rPr>
              <a:t>development,  </a:t>
            </a:r>
            <a:r>
              <a:rPr sz="900" dirty="0">
                <a:latin typeface="Arial"/>
                <a:cs typeface="Arial"/>
              </a:rPr>
              <a:t>information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or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events,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or</a:t>
            </a:r>
            <a:r>
              <a:rPr sz="900" spc="-5" dirty="0">
                <a:latin typeface="Arial"/>
                <a:cs typeface="Arial"/>
              </a:rPr>
              <a:t> otherwise.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Unless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otherwise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stated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</a:t>
            </a:r>
            <a:r>
              <a:rPr sz="900" spc="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this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Presentation,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the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information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contained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herein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is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based</a:t>
            </a:r>
            <a:r>
              <a:rPr sz="900" spc="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on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management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information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and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estimates.</a:t>
            </a:r>
          </a:p>
          <a:p>
            <a:pPr marL="12700" marR="175895">
              <a:lnSpc>
                <a:spcPct val="100000"/>
              </a:lnSpc>
              <a:spcBef>
                <a:spcPts val="409"/>
              </a:spcBef>
            </a:pPr>
            <a:r>
              <a:rPr sz="900" dirty="0">
                <a:latin typeface="Arial"/>
                <a:cs typeface="Arial"/>
              </a:rPr>
              <a:t>Any </a:t>
            </a:r>
            <a:r>
              <a:rPr sz="900" spc="-5" dirty="0">
                <a:latin typeface="Arial"/>
                <a:cs typeface="Arial"/>
              </a:rPr>
              <a:t>opinions expressed in </a:t>
            </a:r>
            <a:r>
              <a:rPr sz="900" dirty="0">
                <a:latin typeface="Arial"/>
                <a:cs typeface="Arial"/>
              </a:rPr>
              <a:t>this presentation </a:t>
            </a:r>
            <a:r>
              <a:rPr sz="900" spc="-5" dirty="0">
                <a:latin typeface="Arial"/>
                <a:cs typeface="Arial"/>
              </a:rPr>
              <a:t>are </a:t>
            </a:r>
            <a:r>
              <a:rPr sz="900" dirty="0">
                <a:latin typeface="Arial"/>
                <a:cs typeface="Arial"/>
              </a:rPr>
              <a:t>subject to change </a:t>
            </a:r>
            <a:r>
              <a:rPr sz="900" spc="-5" dirty="0">
                <a:latin typeface="Arial"/>
                <a:cs typeface="Arial"/>
              </a:rPr>
              <a:t>without </a:t>
            </a:r>
            <a:r>
              <a:rPr sz="900" dirty="0">
                <a:latin typeface="Arial"/>
                <a:cs typeface="Arial"/>
              </a:rPr>
              <a:t>notice. </a:t>
            </a:r>
            <a:r>
              <a:rPr sz="900" spc="-5" dirty="0">
                <a:latin typeface="Arial"/>
                <a:cs typeface="Arial"/>
              </a:rPr>
              <a:t>The </a:t>
            </a:r>
            <a:r>
              <a:rPr sz="900" dirty="0">
                <a:latin typeface="Arial"/>
                <a:cs typeface="Arial"/>
              </a:rPr>
              <a:t>presentation should not </a:t>
            </a:r>
            <a:r>
              <a:rPr sz="900" spc="-5" dirty="0">
                <a:latin typeface="Arial"/>
                <a:cs typeface="Arial"/>
              </a:rPr>
              <a:t>be </a:t>
            </a:r>
            <a:r>
              <a:rPr sz="900" dirty="0">
                <a:latin typeface="Arial"/>
                <a:cs typeface="Arial"/>
              </a:rPr>
              <a:t>construed </a:t>
            </a:r>
            <a:r>
              <a:rPr sz="900" spc="-5" dirty="0">
                <a:latin typeface="Arial"/>
                <a:cs typeface="Arial"/>
              </a:rPr>
              <a:t>as legal, tax, </a:t>
            </a:r>
            <a:r>
              <a:rPr sz="900" dirty="0">
                <a:latin typeface="Arial"/>
                <a:cs typeface="Arial"/>
              </a:rPr>
              <a:t>investment </a:t>
            </a:r>
            <a:r>
              <a:rPr sz="900" spc="-5" dirty="0">
                <a:latin typeface="Arial"/>
                <a:cs typeface="Arial"/>
              </a:rPr>
              <a:t>or other advice. None </a:t>
            </a:r>
            <a:r>
              <a:rPr sz="900" dirty="0">
                <a:latin typeface="Arial"/>
                <a:cs typeface="Arial"/>
              </a:rPr>
              <a:t>of the  Company </a:t>
            </a:r>
            <a:r>
              <a:rPr sz="900" spc="-5" dirty="0">
                <a:latin typeface="Arial"/>
                <a:cs typeface="Arial"/>
              </a:rPr>
              <a:t>or any </a:t>
            </a:r>
            <a:r>
              <a:rPr sz="900" dirty="0">
                <a:latin typeface="Arial"/>
                <a:cs typeface="Arial"/>
              </a:rPr>
              <a:t>of its affiliates, </a:t>
            </a:r>
            <a:r>
              <a:rPr sz="900" spc="-5" dirty="0">
                <a:latin typeface="Arial"/>
                <a:cs typeface="Arial"/>
              </a:rPr>
              <a:t>advisers or representatives </a:t>
            </a:r>
            <a:r>
              <a:rPr sz="900" dirty="0">
                <a:latin typeface="Arial"/>
                <a:cs typeface="Arial"/>
              </a:rPr>
              <a:t>accepts </a:t>
            </a:r>
            <a:r>
              <a:rPr sz="900" spc="-5" dirty="0">
                <a:latin typeface="Arial"/>
                <a:cs typeface="Arial"/>
              </a:rPr>
              <a:t>any liability whatsoever </a:t>
            </a:r>
            <a:r>
              <a:rPr sz="900" dirty="0">
                <a:latin typeface="Arial"/>
                <a:cs typeface="Arial"/>
              </a:rPr>
              <a:t>for </a:t>
            </a:r>
            <a:r>
              <a:rPr sz="900" spc="-5" dirty="0">
                <a:latin typeface="Arial"/>
                <a:cs typeface="Arial"/>
              </a:rPr>
              <a:t>any </a:t>
            </a:r>
            <a:r>
              <a:rPr sz="900" dirty="0">
                <a:latin typeface="Arial"/>
                <a:cs typeface="Arial"/>
              </a:rPr>
              <a:t>loss </a:t>
            </a:r>
            <a:r>
              <a:rPr sz="900" spc="-5" dirty="0">
                <a:latin typeface="Arial"/>
                <a:cs typeface="Arial"/>
              </a:rPr>
              <a:t>howsoever </a:t>
            </a:r>
            <a:r>
              <a:rPr sz="900" dirty="0">
                <a:latin typeface="Arial"/>
                <a:cs typeface="Arial"/>
              </a:rPr>
              <a:t>arising from </a:t>
            </a:r>
            <a:r>
              <a:rPr sz="900" spc="-5" dirty="0">
                <a:latin typeface="Arial"/>
                <a:cs typeface="Arial"/>
              </a:rPr>
              <a:t>any </a:t>
            </a:r>
            <a:r>
              <a:rPr sz="900" dirty="0">
                <a:latin typeface="Arial"/>
                <a:cs typeface="Arial"/>
              </a:rPr>
              <a:t>information presented </a:t>
            </a:r>
            <a:r>
              <a:rPr sz="900" spc="-5" dirty="0">
                <a:latin typeface="Arial"/>
                <a:cs typeface="Arial"/>
              </a:rPr>
              <a:t>or </a:t>
            </a:r>
            <a:r>
              <a:rPr sz="900" dirty="0">
                <a:latin typeface="Arial"/>
                <a:cs typeface="Arial"/>
              </a:rPr>
              <a:t>contained </a:t>
            </a:r>
            <a:r>
              <a:rPr sz="900" spc="-5" dirty="0">
                <a:latin typeface="Arial"/>
                <a:cs typeface="Arial"/>
              </a:rPr>
              <a:t>in </a:t>
            </a:r>
            <a:r>
              <a:rPr sz="900" dirty="0">
                <a:latin typeface="Arial"/>
                <a:cs typeface="Arial"/>
              </a:rPr>
              <a:t>this  </a:t>
            </a:r>
            <a:r>
              <a:rPr sz="900" spc="-5" dirty="0">
                <a:latin typeface="Arial"/>
                <a:cs typeface="Arial"/>
              </a:rPr>
              <a:t>presentation. The </a:t>
            </a:r>
            <a:r>
              <a:rPr sz="900" dirty="0">
                <a:latin typeface="Arial"/>
                <a:cs typeface="Arial"/>
              </a:rPr>
              <a:t>information contained </a:t>
            </a:r>
            <a:r>
              <a:rPr sz="900" spc="-5" dirty="0">
                <a:latin typeface="Arial"/>
                <a:cs typeface="Arial"/>
              </a:rPr>
              <a:t>in </a:t>
            </a:r>
            <a:r>
              <a:rPr sz="900" dirty="0">
                <a:latin typeface="Arial"/>
                <a:cs typeface="Arial"/>
              </a:rPr>
              <a:t>this presentation </a:t>
            </a:r>
            <a:r>
              <a:rPr sz="900" spc="-5" dirty="0">
                <a:latin typeface="Arial"/>
                <a:cs typeface="Arial"/>
              </a:rPr>
              <a:t>has </a:t>
            </a:r>
            <a:r>
              <a:rPr sz="900" dirty="0">
                <a:latin typeface="Arial"/>
                <a:cs typeface="Arial"/>
              </a:rPr>
              <a:t>not </a:t>
            </a:r>
            <a:r>
              <a:rPr sz="900" spc="-5" dirty="0">
                <a:latin typeface="Arial"/>
                <a:cs typeface="Arial"/>
              </a:rPr>
              <a:t>been independently verified. </a:t>
            </a:r>
            <a:r>
              <a:rPr sz="900" dirty="0">
                <a:latin typeface="Arial"/>
                <a:cs typeface="Arial"/>
              </a:rPr>
              <a:t>Furthermore, </a:t>
            </a:r>
            <a:r>
              <a:rPr sz="900" spc="-5" dirty="0">
                <a:latin typeface="Arial"/>
                <a:cs typeface="Arial"/>
              </a:rPr>
              <a:t>no </a:t>
            </a:r>
            <a:r>
              <a:rPr sz="900" dirty="0">
                <a:latin typeface="Arial"/>
                <a:cs typeface="Arial"/>
              </a:rPr>
              <a:t>person </a:t>
            </a:r>
            <a:r>
              <a:rPr sz="900" spc="-5" dirty="0">
                <a:latin typeface="Arial"/>
                <a:cs typeface="Arial"/>
              </a:rPr>
              <a:t>is </a:t>
            </a:r>
            <a:r>
              <a:rPr sz="900" spc="5" dirty="0">
                <a:latin typeface="Arial"/>
                <a:cs typeface="Arial"/>
              </a:rPr>
              <a:t>authorized </a:t>
            </a:r>
            <a:r>
              <a:rPr sz="900" dirty="0">
                <a:latin typeface="Arial"/>
                <a:cs typeface="Arial"/>
              </a:rPr>
              <a:t>to </a:t>
            </a:r>
            <a:r>
              <a:rPr sz="900" spc="-5" dirty="0">
                <a:latin typeface="Arial"/>
                <a:cs typeface="Arial"/>
              </a:rPr>
              <a:t>give any </a:t>
            </a:r>
            <a:r>
              <a:rPr sz="900" dirty="0">
                <a:latin typeface="Arial"/>
                <a:cs typeface="Arial"/>
              </a:rPr>
              <a:t>information </a:t>
            </a:r>
            <a:r>
              <a:rPr sz="900" spc="-5" dirty="0">
                <a:latin typeface="Arial"/>
                <a:cs typeface="Arial"/>
              </a:rPr>
              <a:t>or </a:t>
            </a:r>
            <a:r>
              <a:rPr sz="900" dirty="0">
                <a:latin typeface="Arial"/>
                <a:cs typeface="Arial"/>
              </a:rPr>
              <a:t>make </a:t>
            </a:r>
            <a:r>
              <a:rPr sz="900" spc="-5" dirty="0">
                <a:latin typeface="Arial"/>
                <a:cs typeface="Arial"/>
              </a:rPr>
              <a:t>any  representation which is </a:t>
            </a:r>
            <a:r>
              <a:rPr sz="900" dirty="0">
                <a:latin typeface="Arial"/>
                <a:cs typeface="Arial"/>
              </a:rPr>
              <a:t>not contained in, </a:t>
            </a:r>
            <a:r>
              <a:rPr sz="900" spc="-5" dirty="0">
                <a:latin typeface="Arial"/>
                <a:cs typeface="Arial"/>
              </a:rPr>
              <a:t>or </a:t>
            </a:r>
            <a:r>
              <a:rPr sz="900" dirty="0">
                <a:latin typeface="Arial"/>
                <a:cs typeface="Arial"/>
              </a:rPr>
              <a:t>is inconsistent </a:t>
            </a:r>
            <a:r>
              <a:rPr sz="900" spc="-5" dirty="0">
                <a:latin typeface="Arial"/>
                <a:cs typeface="Arial"/>
              </a:rPr>
              <a:t>with, </a:t>
            </a:r>
            <a:r>
              <a:rPr sz="900" dirty="0">
                <a:latin typeface="Arial"/>
                <a:cs typeface="Arial"/>
              </a:rPr>
              <a:t>this presentation. Any such </a:t>
            </a:r>
            <a:r>
              <a:rPr sz="900" spc="-5" dirty="0">
                <a:latin typeface="Arial"/>
                <a:cs typeface="Arial"/>
              </a:rPr>
              <a:t>extraneous or </a:t>
            </a:r>
            <a:r>
              <a:rPr sz="900" dirty="0">
                <a:latin typeface="Arial"/>
                <a:cs typeface="Arial"/>
              </a:rPr>
              <a:t>inconsistent </a:t>
            </a:r>
            <a:r>
              <a:rPr sz="900" spc="5" dirty="0">
                <a:latin typeface="Arial"/>
                <a:cs typeface="Arial"/>
              </a:rPr>
              <a:t>information </a:t>
            </a:r>
            <a:r>
              <a:rPr sz="900" spc="-5" dirty="0">
                <a:latin typeface="Arial"/>
                <a:cs typeface="Arial"/>
              </a:rPr>
              <a:t>or </a:t>
            </a:r>
            <a:r>
              <a:rPr sz="900" dirty="0">
                <a:latin typeface="Arial"/>
                <a:cs typeface="Arial"/>
              </a:rPr>
              <a:t>representation, if </a:t>
            </a:r>
            <a:r>
              <a:rPr sz="900" spc="-5" dirty="0">
                <a:latin typeface="Arial"/>
                <a:cs typeface="Arial"/>
              </a:rPr>
              <a:t>given or </a:t>
            </a:r>
            <a:r>
              <a:rPr sz="900" dirty="0">
                <a:latin typeface="Arial"/>
                <a:cs typeface="Arial"/>
              </a:rPr>
              <a:t>made, should not </a:t>
            </a:r>
            <a:r>
              <a:rPr sz="900" spc="-5" dirty="0">
                <a:latin typeface="Arial"/>
                <a:cs typeface="Arial"/>
              </a:rPr>
              <a:t>be  relied upon as having been authorized by or on behalf </a:t>
            </a:r>
            <a:r>
              <a:rPr sz="900" dirty="0">
                <a:latin typeface="Arial"/>
                <a:cs typeface="Arial"/>
              </a:rPr>
              <a:t>of the </a:t>
            </a:r>
            <a:r>
              <a:rPr sz="900" spc="-5" dirty="0">
                <a:latin typeface="Arial"/>
                <a:cs typeface="Arial"/>
              </a:rPr>
              <a:t>Company. </a:t>
            </a:r>
            <a:r>
              <a:rPr sz="900" dirty="0">
                <a:latin typeface="Arial"/>
                <a:cs typeface="Arial"/>
              </a:rPr>
              <a:t>Further, past performance </a:t>
            </a:r>
            <a:r>
              <a:rPr sz="900" spc="-5" dirty="0">
                <a:latin typeface="Arial"/>
                <a:cs typeface="Arial"/>
              </a:rPr>
              <a:t>is </a:t>
            </a:r>
            <a:r>
              <a:rPr sz="900" dirty="0">
                <a:latin typeface="Arial"/>
                <a:cs typeface="Arial"/>
              </a:rPr>
              <a:t>not necessarily </a:t>
            </a:r>
            <a:r>
              <a:rPr sz="900" spc="-5" dirty="0">
                <a:latin typeface="Arial"/>
                <a:cs typeface="Arial"/>
              </a:rPr>
              <a:t>indicative </a:t>
            </a:r>
            <a:r>
              <a:rPr sz="900" dirty="0">
                <a:latin typeface="Arial"/>
                <a:cs typeface="Arial"/>
              </a:rPr>
              <a:t>of future</a:t>
            </a:r>
            <a:r>
              <a:rPr sz="900" spc="-14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results.</a:t>
            </a:r>
          </a:p>
          <a:p>
            <a:pPr marL="12700" marR="76200">
              <a:lnSpc>
                <a:spcPct val="100000"/>
              </a:lnSpc>
              <a:spcBef>
                <a:spcPts val="395"/>
              </a:spcBef>
            </a:pPr>
            <a:r>
              <a:rPr sz="900" spc="-5" dirty="0">
                <a:latin typeface="Arial"/>
                <a:cs typeface="Arial"/>
              </a:rPr>
              <a:t>This </a:t>
            </a:r>
            <a:r>
              <a:rPr sz="900" dirty="0">
                <a:latin typeface="Arial"/>
                <a:cs typeface="Arial"/>
              </a:rPr>
              <a:t>document </a:t>
            </a:r>
            <a:r>
              <a:rPr sz="900" spc="-5" dirty="0">
                <a:latin typeface="Arial"/>
                <a:cs typeface="Arial"/>
              </a:rPr>
              <a:t>is </a:t>
            </a:r>
            <a:r>
              <a:rPr sz="900" dirty="0">
                <a:latin typeface="Arial"/>
                <a:cs typeface="Arial"/>
              </a:rPr>
              <a:t>just </a:t>
            </a:r>
            <a:r>
              <a:rPr sz="900" spc="-5" dirty="0">
                <a:latin typeface="Arial"/>
                <a:cs typeface="Arial"/>
              </a:rPr>
              <a:t>a </a:t>
            </a:r>
            <a:r>
              <a:rPr sz="900" dirty="0">
                <a:latin typeface="Arial"/>
                <a:cs typeface="Arial"/>
              </a:rPr>
              <a:t>Presentation for information purposes </a:t>
            </a:r>
            <a:r>
              <a:rPr sz="900" spc="-5" dirty="0">
                <a:latin typeface="Arial"/>
                <a:cs typeface="Arial"/>
              </a:rPr>
              <a:t>and private </a:t>
            </a:r>
            <a:r>
              <a:rPr sz="900" dirty="0">
                <a:latin typeface="Arial"/>
                <a:cs typeface="Arial"/>
              </a:rPr>
              <a:t>circulation </a:t>
            </a:r>
            <a:r>
              <a:rPr sz="900" spc="-5" dirty="0">
                <a:latin typeface="Arial"/>
                <a:cs typeface="Arial"/>
              </a:rPr>
              <a:t>only and </a:t>
            </a:r>
            <a:r>
              <a:rPr sz="900" dirty="0">
                <a:latin typeface="Arial"/>
                <a:cs typeface="Arial"/>
              </a:rPr>
              <a:t>is not intended to be a “prospectus” or “offer document” or a </a:t>
            </a:r>
            <a:r>
              <a:rPr sz="900" spc="-5" dirty="0">
                <a:latin typeface="Arial"/>
                <a:cs typeface="Arial"/>
              </a:rPr>
              <a:t>“private </a:t>
            </a:r>
            <a:r>
              <a:rPr sz="900" dirty="0">
                <a:latin typeface="Arial"/>
                <a:cs typeface="Arial"/>
              </a:rPr>
              <a:t>placement offer  letter” (as defined or referred to, as the case may be, under the </a:t>
            </a:r>
            <a:r>
              <a:rPr sz="900" spc="-5" dirty="0">
                <a:latin typeface="Arial"/>
                <a:cs typeface="Arial"/>
              </a:rPr>
              <a:t>Companies </a:t>
            </a:r>
            <a:r>
              <a:rPr sz="900" dirty="0">
                <a:latin typeface="Arial"/>
                <a:cs typeface="Arial"/>
              </a:rPr>
              <a:t>Act, 2013). It is clarified that this </a:t>
            </a:r>
            <a:r>
              <a:rPr sz="900" spc="5" dirty="0">
                <a:latin typeface="Arial"/>
                <a:cs typeface="Arial"/>
              </a:rPr>
              <a:t>Presentation </a:t>
            </a:r>
            <a:r>
              <a:rPr sz="900" spc="-5" dirty="0">
                <a:latin typeface="Arial"/>
                <a:cs typeface="Arial"/>
              </a:rPr>
              <a:t>is </a:t>
            </a:r>
            <a:r>
              <a:rPr sz="900" dirty="0">
                <a:latin typeface="Arial"/>
                <a:cs typeface="Arial"/>
              </a:rPr>
              <a:t>not </a:t>
            </a:r>
            <a:r>
              <a:rPr sz="900" spc="-5" dirty="0">
                <a:latin typeface="Arial"/>
                <a:cs typeface="Arial"/>
              </a:rPr>
              <a:t>intended </a:t>
            </a:r>
            <a:r>
              <a:rPr sz="900" dirty="0">
                <a:latin typeface="Arial"/>
                <a:cs typeface="Arial"/>
              </a:rPr>
              <a:t>to </a:t>
            </a:r>
            <a:r>
              <a:rPr sz="900" spc="-5" dirty="0">
                <a:latin typeface="Arial"/>
                <a:cs typeface="Arial"/>
              </a:rPr>
              <a:t>be a </a:t>
            </a:r>
            <a:r>
              <a:rPr sz="900" dirty="0">
                <a:latin typeface="Arial"/>
                <a:cs typeface="Arial"/>
              </a:rPr>
              <a:t>document offering for subscription </a:t>
            </a:r>
            <a:r>
              <a:rPr sz="900" spc="-5" dirty="0">
                <a:latin typeface="Arial"/>
                <a:cs typeface="Arial"/>
              </a:rPr>
              <a:t>or  </a:t>
            </a:r>
            <a:r>
              <a:rPr sz="900" dirty="0">
                <a:latin typeface="Arial"/>
                <a:cs typeface="Arial"/>
              </a:rPr>
              <a:t>sale of </a:t>
            </a:r>
            <a:r>
              <a:rPr sz="900" spc="-5" dirty="0">
                <a:latin typeface="Arial"/>
                <a:cs typeface="Arial"/>
              </a:rPr>
              <a:t>any </a:t>
            </a:r>
            <a:r>
              <a:rPr sz="900" dirty="0">
                <a:latin typeface="Arial"/>
                <a:cs typeface="Arial"/>
              </a:rPr>
              <a:t>securities </a:t>
            </a:r>
            <a:r>
              <a:rPr sz="900" spc="-5" dirty="0">
                <a:latin typeface="Arial"/>
                <a:cs typeface="Arial"/>
              </a:rPr>
              <a:t>or inviting </a:t>
            </a:r>
            <a:r>
              <a:rPr sz="900" dirty="0">
                <a:latin typeface="Arial"/>
                <a:cs typeface="Arial"/>
              </a:rPr>
              <a:t>offers from the </a:t>
            </a:r>
            <a:r>
              <a:rPr sz="900" spc="-5" dirty="0">
                <a:latin typeface="Arial"/>
                <a:cs typeface="Arial"/>
              </a:rPr>
              <a:t>Indian public </a:t>
            </a:r>
            <a:r>
              <a:rPr sz="900" dirty="0">
                <a:latin typeface="Arial"/>
                <a:cs typeface="Arial"/>
              </a:rPr>
              <a:t>(including </a:t>
            </a:r>
            <a:r>
              <a:rPr sz="900" spc="-5" dirty="0">
                <a:latin typeface="Arial"/>
                <a:cs typeface="Arial"/>
              </a:rPr>
              <a:t>any </a:t>
            </a:r>
            <a:r>
              <a:rPr sz="900" dirty="0">
                <a:latin typeface="Arial"/>
                <a:cs typeface="Arial"/>
              </a:rPr>
              <a:t>section thereof) </a:t>
            </a:r>
            <a:r>
              <a:rPr sz="900" spc="-5" dirty="0">
                <a:latin typeface="Arial"/>
                <a:cs typeface="Arial"/>
              </a:rPr>
              <a:t>or </a:t>
            </a:r>
            <a:r>
              <a:rPr sz="900" dirty="0">
                <a:latin typeface="Arial"/>
                <a:cs typeface="Arial"/>
              </a:rPr>
              <a:t>from persons residing </a:t>
            </a:r>
            <a:r>
              <a:rPr sz="900" spc="-5" dirty="0">
                <a:latin typeface="Arial"/>
                <a:cs typeface="Arial"/>
              </a:rPr>
              <a:t>in any other </a:t>
            </a:r>
            <a:r>
              <a:rPr sz="900" dirty="0">
                <a:latin typeface="Arial"/>
                <a:cs typeface="Arial"/>
              </a:rPr>
              <a:t>jurisdiction including the United States for the  subscription to </a:t>
            </a:r>
            <a:r>
              <a:rPr sz="900" spc="-5" dirty="0">
                <a:latin typeface="Arial"/>
                <a:cs typeface="Arial"/>
              </a:rPr>
              <a:t>or </a:t>
            </a:r>
            <a:r>
              <a:rPr sz="900" dirty="0">
                <a:latin typeface="Arial"/>
                <a:cs typeface="Arial"/>
              </a:rPr>
              <a:t>sale of </a:t>
            </a:r>
            <a:r>
              <a:rPr sz="900" spc="-5" dirty="0">
                <a:latin typeface="Arial"/>
                <a:cs typeface="Arial"/>
              </a:rPr>
              <a:t>any </a:t>
            </a:r>
            <a:r>
              <a:rPr sz="900" dirty="0">
                <a:latin typeface="Arial"/>
                <a:cs typeface="Arial"/>
              </a:rPr>
              <a:t>securities including the </a:t>
            </a:r>
            <a:r>
              <a:rPr sz="900" spc="-5" dirty="0">
                <a:latin typeface="Arial"/>
                <a:cs typeface="Arial"/>
              </a:rPr>
              <a:t>equity </a:t>
            </a:r>
            <a:r>
              <a:rPr sz="900" dirty="0">
                <a:latin typeface="Arial"/>
                <a:cs typeface="Arial"/>
              </a:rPr>
              <a:t>shares of the Company </a:t>
            </a:r>
            <a:r>
              <a:rPr sz="900" spc="-5" dirty="0">
                <a:latin typeface="Arial"/>
                <a:cs typeface="Arial"/>
              </a:rPr>
              <a:t>or any </a:t>
            </a:r>
            <a:r>
              <a:rPr sz="900" dirty="0">
                <a:latin typeface="Arial"/>
                <a:cs typeface="Arial"/>
              </a:rPr>
              <a:t>of its subsidiaries. </a:t>
            </a:r>
            <a:r>
              <a:rPr sz="900" spc="-5" dirty="0">
                <a:latin typeface="Arial"/>
                <a:cs typeface="Arial"/>
              </a:rPr>
              <a:t>No </a:t>
            </a:r>
            <a:r>
              <a:rPr sz="900" dirty="0">
                <a:latin typeface="Arial"/>
                <a:cs typeface="Arial"/>
              </a:rPr>
              <a:t>part of it should form the basis of </a:t>
            </a:r>
            <a:r>
              <a:rPr sz="900" spc="-5" dirty="0">
                <a:latin typeface="Arial"/>
                <a:cs typeface="Arial"/>
              </a:rPr>
              <a:t>or be relied upon in </a:t>
            </a:r>
            <a:r>
              <a:rPr sz="900" dirty="0">
                <a:latin typeface="Arial"/>
                <a:cs typeface="Arial"/>
              </a:rPr>
              <a:t>connection </a:t>
            </a:r>
            <a:r>
              <a:rPr sz="900" spc="-5" dirty="0">
                <a:latin typeface="Arial"/>
                <a:cs typeface="Arial"/>
              </a:rPr>
              <a:t>with  any investment decision or any </a:t>
            </a:r>
            <a:r>
              <a:rPr sz="900" dirty="0">
                <a:latin typeface="Arial"/>
                <a:cs typeface="Arial"/>
              </a:rPr>
              <a:t>contract </a:t>
            </a:r>
            <a:r>
              <a:rPr sz="900" spc="-5" dirty="0">
                <a:latin typeface="Arial"/>
                <a:cs typeface="Arial"/>
              </a:rPr>
              <a:t>or </a:t>
            </a:r>
            <a:r>
              <a:rPr sz="900" dirty="0">
                <a:latin typeface="Arial"/>
                <a:cs typeface="Arial"/>
              </a:rPr>
              <a:t>commitment to purchase </a:t>
            </a:r>
            <a:r>
              <a:rPr sz="900" spc="-5" dirty="0">
                <a:latin typeface="Arial"/>
                <a:cs typeface="Arial"/>
              </a:rPr>
              <a:t>or </a:t>
            </a:r>
            <a:r>
              <a:rPr sz="900" dirty="0">
                <a:latin typeface="Arial"/>
                <a:cs typeface="Arial"/>
              </a:rPr>
              <a:t>subscribe for </a:t>
            </a:r>
            <a:r>
              <a:rPr sz="900" spc="-5" dirty="0">
                <a:latin typeface="Arial"/>
                <a:cs typeface="Arial"/>
              </a:rPr>
              <a:t>any </a:t>
            </a:r>
            <a:r>
              <a:rPr sz="900" dirty="0">
                <a:latin typeface="Arial"/>
                <a:cs typeface="Arial"/>
              </a:rPr>
              <a:t>securities. </a:t>
            </a:r>
            <a:r>
              <a:rPr sz="900" spc="-5" dirty="0">
                <a:latin typeface="Arial"/>
                <a:cs typeface="Arial"/>
              </a:rPr>
              <a:t>None of </a:t>
            </a:r>
            <a:r>
              <a:rPr sz="900" dirty="0">
                <a:latin typeface="Arial"/>
                <a:cs typeface="Arial"/>
              </a:rPr>
              <a:t>the </a:t>
            </a:r>
            <a:r>
              <a:rPr sz="900" spc="-5" dirty="0">
                <a:latin typeface="Arial"/>
                <a:cs typeface="Arial"/>
              </a:rPr>
              <a:t>Company’s </a:t>
            </a:r>
            <a:r>
              <a:rPr sz="900" spc="5" dirty="0">
                <a:latin typeface="Arial"/>
                <a:cs typeface="Arial"/>
              </a:rPr>
              <a:t>securities </a:t>
            </a:r>
            <a:r>
              <a:rPr sz="900" dirty="0">
                <a:latin typeface="Arial"/>
                <a:cs typeface="Arial"/>
              </a:rPr>
              <a:t>may be offered or sold in the United States  </a:t>
            </a:r>
            <a:r>
              <a:rPr sz="900" spc="-5" dirty="0">
                <a:latin typeface="Arial"/>
                <a:cs typeface="Arial"/>
              </a:rPr>
              <a:t>without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registration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under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the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U.S.</a:t>
            </a:r>
            <a:r>
              <a:rPr sz="900" spc="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Securities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Act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of </a:t>
            </a:r>
            <a:r>
              <a:rPr sz="900" spc="-5" dirty="0">
                <a:latin typeface="Arial"/>
                <a:cs typeface="Arial"/>
              </a:rPr>
              <a:t>1933,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as </a:t>
            </a:r>
            <a:r>
              <a:rPr sz="900" dirty="0">
                <a:latin typeface="Arial"/>
                <a:cs typeface="Arial"/>
              </a:rPr>
              <a:t>amended,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except</a:t>
            </a:r>
            <a:r>
              <a:rPr sz="900" dirty="0">
                <a:latin typeface="Arial"/>
                <a:cs typeface="Arial"/>
              </a:rPr>
              <a:t> pursuant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to</a:t>
            </a:r>
            <a:r>
              <a:rPr sz="900" spc="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an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exemption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from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registration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spc="10" dirty="0">
                <a:latin typeface="Arial"/>
                <a:cs typeface="Arial"/>
              </a:rPr>
              <a:t>there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from.</a:t>
            </a:r>
          </a:p>
          <a:p>
            <a:pPr marL="12700" marR="22860">
              <a:lnSpc>
                <a:spcPct val="100000"/>
              </a:lnSpc>
              <a:spcBef>
                <a:spcPts val="400"/>
              </a:spcBef>
            </a:pPr>
            <a:r>
              <a:rPr sz="900" spc="-5" dirty="0">
                <a:latin typeface="Arial"/>
                <a:cs typeface="Arial"/>
              </a:rPr>
              <a:t>This </a:t>
            </a:r>
            <a:r>
              <a:rPr sz="900" dirty="0">
                <a:latin typeface="Arial"/>
                <a:cs typeface="Arial"/>
              </a:rPr>
              <a:t>document </a:t>
            </a:r>
            <a:r>
              <a:rPr sz="900" spc="-5" dirty="0">
                <a:latin typeface="Arial"/>
                <a:cs typeface="Arial"/>
              </a:rPr>
              <a:t>has </a:t>
            </a:r>
            <a:r>
              <a:rPr sz="900" dirty="0">
                <a:latin typeface="Arial"/>
                <a:cs typeface="Arial"/>
              </a:rPr>
              <a:t>not </a:t>
            </a:r>
            <a:r>
              <a:rPr sz="900" spc="-5" dirty="0">
                <a:latin typeface="Arial"/>
                <a:cs typeface="Arial"/>
              </a:rPr>
              <a:t>been and will </a:t>
            </a:r>
            <a:r>
              <a:rPr sz="900" dirty="0">
                <a:latin typeface="Arial"/>
                <a:cs typeface="Arial"/>
              </a:rPr>
              <a:t>not </a:t>
            </a:r>
            <a:r>
              <a:rPr sz="900" spc="-5" dirty="0">
                <a:latin typeface="Arial"/>
                <a:cs typeface="Arial"/>
              </a:rPr>
              <a:t>be reviewed or approved by a regulatory </a:t>
            </a:r>
            <a:r>
              <a:rPr sz="900" dirty="0">
                <a:latin typeface="Arial"/>
                <a:cs typeface="Arial"/>
              </a:rPr>
              <a:t>authority </a:t>
            </a:r>
            <a:r>
              <a:rPr sz="900" spc="-5" dirty="0">
                <a:latin typeface="Arial"/>
                <a:cs typeface="Arial"/>
              </a:rPr>
              <a:t>in India or by any </a:t>
            </a:r>
            <a:r>
              <a:rPr sz="900" dirty="0">
                <a:latin typeface="Arial"/>
                <a:cs typeface="Arial"/>
              </a:rPr>
              <a:t>stock </a:t>
            </a:r>
            <a:r>
              <a:rPr sz="900" spc="-5" dirty="0">
                <a:latin typeface="Arial"/>
                <a:cs typeface="Arial"/>
              </a:rPr>
              <a:t>exchange </a:t>
            </a:r>
            <a:r>
              <a:rPr sz="900" spc="35" dirty="0">
                <a:latin typeface="Arial"/>
                <a:cs typeface="Arial"/>
              </a:rPr>
              <a:t>in </a:t>
            </a:r>
            <a:r>
              <a:rPr sz="900" dirty="0">
                <a:latin typeface="Arial"/>
                <a:cs typeface="Arial"/>
              </a:rPr>
              <a:t>India. </a:t>
            </a:r>
            <a:r>
              <a:rPr sz="900" spc="-5" dirty="0">
                <a:latin typeface="Arial"/>
                <a:cs typeface="Arial"/>
              </a:rPr>
              <a:t>This presentation is </a:t>
            </a:r>
            <a:r>
              <a:rPr sz="900" dirty="0">
                <a:latin typeface="Arial"/>
                <a:cs typeface="Arial"/>
              </a:rPr>
              <a:t>confidential </a:t>
            </a:r>
            <a:r>
              <a:rPr sz="900" spc="-5" dirty="0">
                <a:latin typeface="Arial"/>
                <a:cs typeface="Arial"/>
              </a:rPr>
              <a:t>and </a:t>
            </a:r>
            <a:r>
              <a:rPr sz="900" dirty="0">
                <a:latin typeface="Arial"/>
                <a:cs typeface="Arial"/>
              </a:rPr>
              <a:t>this  presentation </a:t>
            </a:r>
            <a:r>
              <a:rPr sz="900" spc="-5" dirty="0">
                <a:latin typeface="Arial"/>
                <a:cs typeface="Arial"/>
              </a:rPr>
              <a:t>or any </a:t>
            </a:r>
            <a:r>
              <a:rPr sz="900" dirty="0">
                <a:latin typeface="Arial"/>
                <a:cs typeface="Arial"/>
              </a:rPr>
              <a:t>part thereof should not </a:t>
            </a:r>
            <a:r>
              <a:rPr sz="900" spc="-5" dirty="0">
                <a:latin typeface="Arial"/>
                <a:cs typeface="Arial"/>
              </a:rPr>
              <a:t>be </a:t>
            </a:r>
            <a:r>
              <a:rPr sz="900" dirty="0">
                <a:latin typeface="Arial"/>
                <a:cs typeface="Arial"/>
              </a:rPr>
              <a:t>used </a:t>
            </a:r>
            <a:r>
              <a:rPr sz="900" spc="-5" dirty="0">
                <a:latin typeface="Arial"/>
                <a:cs typeface="Arial"/>
              </a:rPr>
              <a:t>or relied upon by any other </a:t>
            </a:r>
            <a:r>
              <a:rPr sz="900" dirty="0">
                <a:latin typeface="Arial"/>
                <a:cs typeface="Arial"/>
              </a:rPr>
              <a:t>party </a:t>
            </a:r>
            <a:r>
              <a:rPr sz="900" spc="-5" dirty="0">
                <a:latin typeface="Arial"/>
                <a:cs typeface="Arial"/>
              </a:rPr>
              <a:t>or </a:t>
            </a:r>
            <a:r>
              <a:rPr sz="900" dirty="0">
                <a:latin typeface="Arial"/>
                <a:cs typeface="Arial"/>
              </a:rPr>
              <a:t>for </a:t>
            </a:r>
            <a:r>
              <a:rPr sz="900" spc="-5" dirty="0">
                <a:latin typeface="Arial"/>
                <a:cs typeface="Arial"/>
              </a:rPr>
              <a:t>any other </a:t>
            </a:r>
            <a:r>
              <a:rPr sz="900" dirty="0">
                <a:latin typeface="Arial"/>
                <a:cs typeface="Arial"/>
              </a:rPr>
              <a:t>purpose </a:t>
            </a:r>
            <a:r>
              <a:rPr sz="900" spc="-5" dirty="0">
                <a:latin typeface="Arial"/>
                <a:cs typeface="Arial"/>
              </a:rPr>
              <a:t>and </a:t>
            </a:r>
            <a:r>
              <a:rPr sz="900" dirty="0">
                <a:latin typeface="Arial"/>
                <a:cs typeface="Arial"/>
              </a:rPr>
              <a:t>should not </a:t>
            </a:r>
            <a:r>
              <a:rPr sz="900" spc="-5" dirty="0">
                <a:latin typeface="Arial"/>
                <a:cs typeface="Arial"/>
              </a:rPr>
              <a:t>be </a:t>
            </a:r>
            <a:r>
              <a:rPr sz="900" dirty="0">
                <a:latin typeface="Arial"/>
                <a:cs typeface="Arial"/>
              </a:rPr>
              <a:t>copied, reproduced, </a:t>
            </a:r>
            <a:r>
              <a:rPr sz="900" spc="-5" dirty="0">
                <a:latin typeface="Arial"/>
                <a:cs typeface="Arial"/>
              </a:rPr>
              <a:t>recirculated, </a:t>
            </a:r>
            <a:r>
              <a:rPr sz="900" dirty="0">
                <a:latin typeface="Arial"/>
                <a:cs typeface="Arial"/>
              </a:rPr>
              <a:t>redistributed,  published </a:t>
            </a:r>
            <a:r>
              <a:rPr sz="900" spc="-5" dirty="0">
                <a:latin typeface="Arial"/>
                <a:cs typeface="Arial"/>
              </a:rPr>
              <a:t>in any </a:t>
            </a:r>
            <a:r>
              <a:rPr sz="900" dirty="0">
                <a:latin typeface="Arial"/>
                <a:cs typeface="Arial"/>
              </a:rPr>
              <a:t>media, </a:t>
            </a:r>
            <a:r>
              <a:rPr sz="900" spc="-5" dirty="0">
                <a:latin typeface="Arial"/>
                <a:cs typeface="Arial"/>
              </a:rPr>
              <a:t>website or otherwise, in any </a:t>
            </a:r>
            <a:r>
              <a:rPr sz="900" dirty="0">
                <a:latin typeface="Arial"/>
                <a:cs typeface="Arial"/>
              </a:rPr>
              <a:t>form </a:t>
            </a:r>
            <a:r>
              <a:rPr sz="900" spc="-5" dirty="0">
                <a:latin typeface="Arial"/>
                <a:cs typeface="Arial"/>
              </a:rPr>
              <a:t>or </a:t>
            </a:r>
            <a:r>
              <a:rPr sz="900" dirty="0">
                <a:latin typeface="Arial"/>
                <a:cs typeface="Arial"/>
              </a:rPr>
              <a:t>manner, </a:t>
            </a:r>
            <a:r>
              <a:rPr sz="900" spc="-5" dirty="0">
                <a:latin typeface="Arial"/>
                <a:cs typeface="Arial"/>
              </a:rPr>
              <a:t>in </a:t>
            </a:r>
            <a:r>
              <a:rPr sz="900" dirty="0">
                <a:latin typeface="Arial"/>
                <a:cs typeface="Arial"/>
              </a:rPr>
              <a:t>part </a:t>
            </a:r>
            <a:r>
              <a:rPr sz="900" spc="-5" dirty="0">
                <a:latin typeface="Arial"/>
                <a:cs typeface="Arial"/>
              </a:rPr>
              <a:t>or as a whole, without </a:t>
            </a:r>
            <a:r>
              <a:rPr sz="900" dirty="0">
                <a:latin typeface="Arial"/>
                <a:cs typeface="Arial"/>
              </a:rPr>
              <a:t>the </a:t>
            </a:r>
            <a:r>
              <a:rPr sz="900" spc="-5" dirty="0">
                <a:latin typeface="Arial"/>
                <a:cs typeface="Arial"/>
              </a:rPr>
              <a:t>express </a:t>
            </a:r>
            <a:r>
              <a:rPr sz="900" dirty="0">
                <a:latin typeface="Arial"/>
                <a:cs typeface="Arial"/>
              </a:rPr>
              <a:t>consent </a:t>
            </a:r>
            <a:r>
              <a:rPr sz="900" spc="-5" dirty="0">
                <a:latin typeface="Arial"/>
                <a:cs typeface="Arial"/>
              </a:rPr>
              <a:t>in </a:t>
            </a:r>
            <a:r>
              <a:rPr sz="900" spc="5" dirty="0">
                <a:latin typeface="Arial"/>
                <a:cs typeface="Arial"/>
              </a:rPr>
              <a:t>writing </a:t>
            </a:r>
            <a:r>
              <a:rPr sz="900" dirty="0">
                <a:latin typeface="Arial"/>
                <a:cs typeface="Arial"/>
              </a:rPr>
              <a:t>of the </a:t>
            </a:r>
            <a:r>
              <a:rPr sz="900" spc="-5" dirty="0">
                <a:latin typeface="Arial"/>
                <a:cs typeface="Arial"/>
              </a:rPr>
              <a:t>Company. </a:t>
            </a:r>
            <a:r>
              <a:rPr sz="900" dirty="0">
                <a:latin typeface="Arial"/>
                <a:cs typeface="Arial"/>
              </a:rPr>
              <a:t>Any </a:t>
            </a:r>
            <a:r>
              <a:rPr sz="900" spc="-5" dirty="0">
                <a:latin typeface="Arial"/>
                <a:cs typeface="Arial"/>
              </a:rPr>
              <a:t>unauthorized </a:t>
            </a:r>
            <a:r>
              <a:rPr sz="900" dirty="0">
                <a:latin typeface="Arial"/>
                <a:cs typeface="Arial"/>
              </a:rPr>
              <a:t>use, disclosure </a:t>
            </a:r>
            <a:r>
              <a:rPr sz="900" spc="-5" dirty="0">
                <a:latin typeface="Arial"/>
                <a:cs typeface="Arial"/>
              </a:rPr>
              <a:t>or  public dissemination </a:t>
            </a:r>
            <a:r>
              <a:rPr sz="900" dirty="0">
                <a:latin typeface="Arial"/>
                <a:cs typeface="Arial"/>
              </a:rPr>
              <a:t>of information contained </a:t>
            </a:r>
            <a:r>
              <a:rPr sz="900" spc="-5" dirty="0">
                <a:latin typeface="Arial"/>
                <a:cs typeface="Arial"/>
              </a:rPr>
              <a:t>herein is prohibited. The </a:t>
            </a:r>
            <a:r>
              <a:rPr sz="900" dirty="0">
                <a:latin typeface="Arial"/>
                <a:cs typeface="Arial"/>
              </a:rPr>
              <a:t>distribution of this presentation </a:t>
            </a:r>
            <a:r>
              <a:rPr sz="900" spc="-5" dirty="0">
                <a:latin typeface="Arial"/>
                <a:cs typeface="Arial"/>
              </a:rPr>
              <a:t>in </a:t>
            </a:r>
            <a:r>
              <a:rPr sz="900" dirty="0">
                <a:latin typeface="Arial"/>
                <a:cs typeface="Arial"/>
              </a:rPr>
              <a:t>certain </a:t>
            </a:r>
            <a:r>
              <a:rPr sz="900" spc="5" dirty="0">
                <a:latin typeface="Arial"/>
                <a:cs typeface="Arial"/>
              </a:rPr>
              <a:t>jurisdictions </a:t>
            </a:r>
            <a:r>
              <a:rPr sz="900" dirty="0">
                <a:latin typeface="Arial"/>
                <a:cs typeface="Arial"/>
              </a:rPr>
              <a:t>may </a:t>
            </a:r>
            <a:r>
              <a:rPr sz="900" spc="-5" dirty="0">
                <a:latin typeface="Arial"/>
                <a:cs typeface="Arial"/>
              </a:rPr>
              <a:t>be </a:t>
            </a:r>
            <a:r>
              <a:rPr sz="900" dirty="0">
                <a:latin typeface="Arial"/>
                <a:cs typeface="Arial"/>
              </a:rPr>
              <a:t>restricted </a:t>
            </a:r>
            <a:r>
              <a:rPr sz="900" spc="-5" dirty="0">
                <a:latin typeface="Arial"/>
                <a:cs typeface="Arial"/>
              </a:rPr>
              <a:t>by law. Accordingly, any </a:t>
            </a:r>
            <a:r>
              <a:rPr sz="900" dirty="0">
                <a:latin typeface="Arial"/>
                <a:cs typeface="Arial"/>
              </a:rPr>
              <a:t>persons </a:t>
            </a:r>
            <a:r>
              <a:rPr sz="900" spc="-5" dirty="0">
                <a:latin typeface="Arial"/>
                <a:cs typeface="Arial"/>
              </a:rPr>
              <a:t>in  </a:t>
            </a:r>
            <a:r>
              <a:rPr sz="900" dirty="0">
                <a:latin typeface="Arial"/>
                <a:cs typeface="Arial"/>
              </a:rPr>
              <a:t>possession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of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the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aforesaid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should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inform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themselves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about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and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observe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any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such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restrictions.</a:t>
            </a:r>
          </a:p>
          <a:p>
            <a:pPr marR="250190" algn="r">
              <a:lnSpc>
                <a:spcPts val="1185"/>
              </a:lnSpc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466034"/>
              </p:ext>
            </p:extLst>
          </p:nvPr>
        </p:nvGraphicFramePr>
        <p:xfrm>
          <a:off x="34636" y="0"/>
          <a:ext cx="9871364" cy="708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1364">
                  <a:extLst>
                    <a:ext uri="{9D8B030D-6E8A-4147-A177-3AD203B41FA5}">
                      <a16:colId xmlns:a16="http://schemas.microsoft.com/office/drawing/2014/main" val="348587344"/>
                    </a:ext>
                  </a:extLst>
                </a:gridCol>
              </a:tblGrid>
              <a:tr h="7086600">
                <a:tc>
                  <a:txBody>
                    <a:bodyPr/>
                    <a:lstStyle/>
                    <a:p>
                      <a:r>
                        <a:rPr lang="en-IN" sz="1800" b="1" baseline="30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IN" sz="1800" b="1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IN" sz="1800" b="1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Represents consolidated revenue from operations (gross)</a:t>
                      </a:r>
                    </a:p>
                    <a:p>
                      <a:pPr lvl="0"/>
                      <a:r>
                        <a:rPr lang="en-IN" sz="1800" b="1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Market capitalization as of 31 March 2018, using INR / USD exchange rate of 65.04</a:t>
                      </a:r>
                    </a:p>
                    <a:p>
                      <a:pPr lvl="0"/>
                      <a:r>
                        <a:rPr lang="en-IN" sz="1800" b="1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of March 31, 2018</a:t>
                      </a:r>
                    </a:p>
                    <a:p>
                      <a:pPr lvl="0"/>
                      <a:r>
                        <a:rPr lang="en-IN" sz="1800" b="1" baseline="30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Represents consolidated revenue from operations (gross)</a:t>
                      </a:r>
                      <a:endParaRPr lang="en-IN" sz="1800" b="1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IN" sz="1800" b="1" baseline="30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Market capitalization as of 31 March 2018, using INR / USD exchange rate of 65.04</a:t>
                      </a:r>
                      <a:endParaRPr lang="en-IN" sz="1800" b="1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IN" sz="1800" b="1" baseline="30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of March 31, 2018</a:t>
                      </a:r>
                      <a:endParaRPr lang="en-IN" sz="1800" b="1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671960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35074" y="0"/>
            <a:ext cx="457200" cy="708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152400"/>
            <a:ext cx="8001000" cy="58669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en-US" sz="2400" b="1" spc="-30" dirty="0" err="1">
                <a:solidFill>
                  <a:schemeClr val="bg1"/>
                </a:solidFill>
                <a:latin typeface="Arial"/>
                <a:ea typeface="+mj-ea"/>
                <a:cs typeface="Arial"/>
              </a:rPr>
              <a:t>Natco</a:t>
            </a:r>
            <a:r>
              <a:rPr lang="en-US" sz="2400" b="1" spc="-30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 Pharma at  a </a:t>
            </a:r>
            <a:r>
              <a:rPr lang="en-US" sz="2400" b="1" spc="-30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Glance</a:t>
            </a:r>
            <a:endParaRPr lang="en-IN" sz="2400" b="1" dirty="0" smtClean="0">
              <a:solidFill>
                <a:schemeClr val="bg1"/>
              </a:solidFill>
            </a:endParaRPr>
          </a:p>
        </p:txBody>
      </p:sp>
      <p:sp>
        <p:nvSpPr>
          <p:cNvPr id="15" name="object 7"/>
          <p:cNvSpPr/>
          <p:nvPr/>
        </p:nvSpPr>
        <p:spPr>
          <a:xfrm>
            <a:off x="8880764" y="241500"/>
            <a:ext cx="725424" cy="283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Isosceles Triangle 15"/>
          <p:cNvSpPr/>
          <p:nvPr/>
        </p:nvSpPr>
        <p:spPr>
          <a:xfrm rot="5400000">
            <a:off x="696300" y="944188"/>
            <a:ext cx="360000" cy="360000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Isosceles Triangle 17"/>
          <p:cNvSpPr/>
          <p:nvPr/>
        </p:nvSpPr>
        <p:spPr>
          <a:xfrm rot="5400000" flipH="1">
            <a:off x="696300" y="1640168"/>
            <a:ext cx="360000" cy="360000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Isosceles Triangle 18"/>
          <p:cNvSpPr/>
          <p:nvPr/>
        </p:nvSpPr>
        <p:spPr>
          <a:xfrm rot="5400000">
            <a:off x="720495" y="2375256"/>
            <a:ext cx="360000" cy="360000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Isosceles Triangle 19"/>
          <p:cNvSpPr/>
          <p:nvPr/>
        </p:nvSpPr>
        <p:spPr>
          <a:xfrm rot="5400000">
            <a:off x="686238" y="2985315"/>
            <a:ext cx="360000" cy="360000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Isosceles Triangle 20"/>
          <p:cNvSpPr/>
          <p:nvPr/>
        </p:nvSpPr>
        <p:spPr>
          <a:xfrm rot="5400000">
            <a:off x="713727" y="4875188"/>
            <a:ext cx="360000" cy="360000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Isosceles Triangle 21"/>
          <p:cNvSpPr/>
          <p:nvPr/>
        </p:nvSpPr>
        <p:spPr>
          <a:xfrm rot="5400000">
            <a:off x="731593" y="4157574"/>
            <a:ext cx="360000" cy="360000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Isosceles Triangle 22"/>
          <p:cNvSpPr/>
          <p:nvPr/>
        </p:nvSpPr>
        <p:spPr>
          <a:xfrm rot="5400000">
            <a:off x="686238" y="5735307"/>
            <a:ext cx="360000" cy="360000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Isosceles Triangle 23"/>
          <p:cNvSpPr/>
          <p:nvPr/>
        </p:nvSpPr>
        <p:spPr>
          <a:xfrm rot="5400000">
            <a:off x="713727" y="3571546"/>
            <a:ext cx="360000" cy="360000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Rectangle 35"/>
          <p:cNvSpPr/>
          <p:nvPr/>
        </p:nvSpPr>
        <p:spPr>
          <a:xfrm>
            <a:off x="1295400" y="885129"/>
            <a:ext cx="8310788" cy="422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Vertically integrated pharmaceutical company with presence across geographies - India, US  and  ROW</a:t>
            </a:r>
            <a:endParaRPr lang="en-IN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316400" y="1607127"/>
            <a:ext cx="8289788" cy="646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Strong brand position </a:t>
            </a:r>
            <a:r>
              <a:rPr 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the domestic Oncology and Hepatitis – C(‘</a:t>
            </a:r>
            <a:r>
              <a:rPr lang="en-US" sz="1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Hep</a:t>
            </a:r>
            <a:r>
              <a:rPr 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-C’) segments</a:t>
            </a:r>
          </a:p>
          <a:p>
            <a:pPr>
              <a:buClr>
                <a:schemeClr val="tx2"/>
              </a:buClr>
            </a:pPr>
            <a:r>
              <a:rPr 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- Portfolio of brands catering to various oncology diseases including breast, bone, lung and ovarian cancer</a:t>
            </a:r>
          </a:p>
          <a:p>
            <a:pPr>
              <a:buClr>
                <a:schemeClr val="tx2"/>
              </a:buClr>
            </a:pPr>
            <a:r>
              <a:rPr 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- Launched the generic version of Gilead’s </a:t>
            </a:r>
            <a:r>
              <a:rPr lang="en-US" sz="1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Sovaldi</a:t>
            </a:r>
            <a:r>
              <a:rPr 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sz="1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Sofosbuvir</a:t>
            </a:r>
            <a:r>
              <a:rPr 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and its combinations for the treatment of </a:t>
            </a:r>
            <a:r>
              <a:rPr lang="en-US" sz="1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Hep</a:t>
            </a:r>
            <a:r>
              <a:rPr 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-C in India</a:t>
            </a:r>
            <a:endParaRPr lang="en-IN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295400" y="2429689"/>
            <a:ext cx="8310788" cy="3425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Focused on </a:t>
            </a:r>
            <a:r>
              <a:rPr lang="en-US" sz="1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complex generics for the US Markets</a:t>
            </a:r>
            <a:r>
              <a:rPr 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with niche Para IV and Para III filings</a:t>
            </a:r>
            <a:endParaRPr lang="en-IN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295399" y="2948497"/>
            <a:ext cx="8310789" cy="4232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Strong focus on R&amp;D </a:t>
            </a:r>
            <a:r>
              <a:rPr 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 over 400 employees  dedicated to R&amp;D</a:t>
            </a:r>
            <a:r>
              <a:rPr lang="en-IN" sz="1600" baseline="30000" dirty="0">
                <a:solidFill>
                  <a:schemeClr val="tx1"/>
                </a:solidFill>
              </a:rPr>
              <a:t> </a:t>
            </a:r>
            <a:r>
              <a:rPr lang="en-IN" sz="1200" baseline="30000" dirty="0" smtClean="0">
                <a:solidFill>
                  <a:schemeClr val="tx1"/>
                </a:solidFill>
              </a:rPr>
              <a:t>(3)</a:t>
            </a:r>
            <a:endParaRPr lang="en-IN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295399" y="4184738"/>
            <a:ext cx="8310787" cy="4421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Total revenues</a:t>
            </a:r>
            <a:r>
              <a:rPr lang="en-IN" sz="1200" baseline="30000" dirty="0" smtClean="0">
                <a:solidFill>
                  <a:schemeClr val="tx1"/>
                </a:solidFill>
              </a:rPr>
              <a:t>(1)</a:t>
            </a:r>
            <a:r>
              <a:rPr 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of INR 22,424 </a:t>
            </a:r>
            <a:r>
              <a:rPr lang="en-US" sz="1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mn</a:t>
            </a:r>
            <a:r>
              <a:rPr 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for the financial year ended 31</a:t>
            </a:r>
            <a:r>
              <a:rPr lang="en-US" sz="1200" baseline="30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</a:t>
            </a:r>
            <a:r>
              <a:rPr 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March 2018</a:t>
            </a:r>
            <a:r>
              <a:rPr lang="en-IN" sz="1200" baseline="30000" dirty="0" smtClean="0">
                <a:solidFill>
                  <a:schemeClr val="tx1"/>
                </a:solidFill>
              </a:rPr>
              <a:t> </a:t>
            </a:r>
            <a:endParaRPr lang="en-IN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247128" y="4891756"/>
            <a:ext cx="8310785" cy="4168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Listed on the BSE and NSE with a market capitalization</a:t>
            </a:r>
            <a:r>
              <a:rPr lang="en-IN" sz="1200" baseline="30000" dirty="0"/>
              <a:t> </a:t>
            </a:r>
            <a:r>
              <a:rPr lang="en-IN" sz="1200" baseline="30000" dirty="0" smtClean="0">
                <a:solidFill>
                  <a:schemeClr val="tx1"/>
                </a:solidFill>
              </a:rPr>
              <a:t>(2)</a:t>
            </a:r>
            <a:r>
              <a:rPr lang="en-IN" sz="1200" dirty="0" smtClean="0">
                <a:solidFill>
                  <a:schemeClr val="tx1"/>
                </a:solidFill>
              </a:rPr>
              <a:t> of </a:t>
            </a:r>
            <a:r>
              <a:rPr lang="en-IN" sz="1200" b="1" dirty="0" smtClean="0">
                <a:solidFill>
                  <a:schemeClr val="tx1"/>
                </a:solidFill>
              </a:rPr>
              <a:t>USD2.14bn</a:t>
            </a:r>
            <a:endParaRPr lang="en-IN" sz="1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247129" y="5716317"/>
            <a:ext cx="8310785" cy="4756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Incorporated in 1981 and headquartered in Hyderabad with over 4,830 employees across all locations </a:t>
            </a:r>
            <a:r>
              <a:rPr lang="en-IN" sz="1200" baseline="30000" dirty="0">
                <a:solidFill>
                  <a:schemeClr val="tx1"/>
                </a:solidFill>
              </a:rPr>
              <a:t>(3)</a:t>
            </a:r>
            <a:endParaRPr lang="en-IN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81326" y="3578704"/>
            <a:ext cx="8310786" cy="3714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Expanding into Niche Agrichemical business, leveraging on its </a:t>
            </a:r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hemistry and manufacturing </a:t>
            </a:r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kills </a:t>
            </a:r>
            <a:endParaRPr lang="en-IN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object 10"/>
          <p:cNvSpPr/>
          <p:nvPr/>
        </p:nvSpPr>
        <p:spPr>
          <a:xfrm>
            <a:off x="9177046" y="6563700"/>
            <a:ext cx="571500" cy="288290"/>
          </a:xfrm>
          <a:custGeom>
            <a:avLst/>
            <a:gdLst/>
            <a:ahLst/>
            <a:cxnLst/>
            <a:rect l="l" t="t" r="r" b="b"/>
            <a:pathLst>
              <a:path w="571500" h="288290">
                <a:moveTo>
                  <a:pt x="0" y="288036"/>
                </a:moveTo>
                <a:lnTo>
                  <a:pt x="571500" y="288036"/>
                </a:lnTo>
                <a:lnTo>
                  <a:pt x="571500" y="0"/>
                </a:lnTo>
                <a:lnTo>
                  <a:pt x="0" y="0"/>
                </a:lnTo>
                <a:lnTo>
                  <a:pt x="0" y="288036"/>
                </a:lnTo>
                <a:close/>
              </a:path>
            </a:pathLst>
          </a:custGeom>
          <a:solidFill>
            <a:srgbClr val="7CB4F7"/>
          </a:solidFill>
        </p:spPr>
        <p:txBody>
          <a:bodyPr wrap="square" lIns="0" tIns="0" rIns="0" bIns="0" rtlCol="0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</a:t>
            </a:r>
            <a:endParaRPr sz="14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92274" y="6708299"/>
            <a:ext cx="86847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748546" y="6708299"/>
            <a:ext cx="1574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ject 12"/>
          <p:cNvSpPr txBox="1"/>
          <p:nvPr/>
        </p:nvSpPr>
        <p:spPr>
          <a:xfrm>
            <a:off x="587132" y="6717960"/>
            <a:ext cx="3074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AutoNum type="arabicParenBoth"/>
              <a:tabLst>
                <a:tab pos="240665" algn="l"/>
                <a:tab pos="241300" algn="l"/>
              </a:tabLst>
            </a:pPr>
            <a:r>
              <a:rPr sz="600" dirty="0">
                <a:latin typeface="Arial"/>
                <a:cs typeface="Arial"/>
              </a:rPr>
              <a:t>Represents consolidated </a:t>
            </a:r>
            <a:r>
              <a:rPr sz="600" spc="-5" dirty="0">
                <a:latin typeface="Arial"/>
                <a:cs typeface="Arial"/>
              </a:rPr>
              <a:t>revenue </a:t>
            </a:r>
            <a:r>
              <a:rPr sz="600" dirty="0">
                <a:latin typeface="Arial"/>
                <a:cs typeface="Arial"/>
              </a:rPr>
              <a:t>from operations</a:t>
            </a:r>
            <a:r>
              <a:rPr sz="600" spc="-4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(gross)</a:t>
            </a:r>
          </a:p>
          <a:p>
            <a:pPr marL="241300" indent="-228600">
              <a:lnSpc>
                <a:spcPct val="100000"/>
              </a:lnSpc>
              <a:buAutoNum type="arabicParenBoth"/>
              <a:tabLst>
                <a:tab pos="240665" algn="l"/>
                <a:tab pos="241300" algn="l"/>
              </a:tabLst>
            </a:pPr>
            <a:r>
              <a:rPr sz="600" spc="-5" dirty="0">
                <a:latin typeface="Arial"/>
                <a:cs typeface="Arial"/>
              </a:rPr>
              <a:t>Market </a:t>
            </a:r>
            <a:r>
              <a:rPr sz="600" dirty="0">
                <a:latin typeface="Arial"/>
                <a:cs typeface="Arial"/>
              </a:rPr>
              <a:t>capitalization as of </a:t>
            </a:r>
            <a:r>
              <a:rPr sz="600" spc="-5" dirty="0">
                <a:latin typeface="Arial"/>
                <a:cs typeface="Arial"/>
              </a:rPr>
              <a:t>31 March 2018, </a:t>
            </a:r>
            <a:r>
              <a:rPr sz="600" dirty="0">
                <a:latin typeface="Arial"/>
                <a:cs typeface="Arial"/>
              </a:rPr>
              <a:t>using INR / </a:t>
            </a:r>
            <a:r>
              <a:rPr sz="600" spc="-5" dirty="0">
                <a:latin typeface="Arial"/>
                <a:cs typeface="Arial"/>
              </a:rPr>
              <a:t>USD exchange </a:t>
            </a:r>
            <a:r>
              <a:rPr sz="600" dirty="0">
                <a:latin typeface="Arial"/>
                <a:cs typeface="Arial"/>
              </a:rPr>
              <a:t>rate of</a:t>
            </a:r>
            <a:r>
              <a:rPr sz="600" spc="4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65.04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591228" y="6926239"/>
            <a:ext cx="9785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665" algn="l"/>
              </a:tabLst>
            </a:pPr>
            <a:r>
              <a:rPr sz="600" dirty="0">
                <a:latin typeface="Arial"/>
                <a:cs typeface="Arial"/>
              </a:rPr>
              <a:t>(3)	</a:t>
            </a:r>
            <a:r>
              <a:rPr sz="600" spc="-5" dirty="0">
                <a:latin typeface="Arial"/>
                <a:cs typeface="Arial"/>
              </a:rPr>
              <a:t>As </a:t>
            </a:r>
            <a:r>
              <a:rPr sz="600" dirty="0">
                <a:latin typeface="Arial"/>
                <a:cs typeface="Arial"/>
              </a:rPr>
              <a:t>of </a:t>
            </a:r>
            <a:r>
              <a:rPr sz="600" spc="-5" dirty="0">
                <a:latin typeface="Arial"/>
                <a:cs typeface="Arial"/>
              </a:rPr>
              <a:t>March </a:t>
            </a:r>
            <a:r>
              <a:rPr sz="600" dirty="0">
                <a:latin typeface="Arial"/>
                <a:cs typeface="Arial"/>
              </a:rPr>
              <a:t>31,</a:t>
            </a:r>
            <a:r>
              <a:rPr sz="600" spc="-5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2018</a:t>
            </a:r>
            <a:endParaRPr sz="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856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3030" y="254190"/>
            <a:ext cx="9907524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9100" y="0"/>
            <a:ext cx="8633460" cy="826135"/>
          </a:xfrm>
          <a:custGeom>
            <a:avLst/>
            <a:gdLst/>
            <a:ahLst/>
            <a:cxnLst/>
            <a:rect l="l" t="t" r="r" b="b"/>
            <a:pathLst>
              <a:path w="8633460" h="826135">
                <a:moveTo>
                  <a:pt x="0" y="826008"/>
                </a:moveTo>
                <a:lnTo>
                  <a:pt x="8633460" y="826008"/>
                </a:lnTo>
                <a:lnTo>
                  <a:pt x="8633460" y="0"/>
                </a:lnTo>
                <a:lnTo>
                  <a:pt x="0" y="0"/>
                </a:lnTo>
                <a:lnTo>
                  <a:pt x="0" y="826008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32264" y="6540245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>
                <a:moveTo>
                  <a:pt x="0" y="0"/>
                </a:moveTo>
                <a:lnTo>
                  <a:pt x="175640" y="0"/>
                </a:lnTo>
              </a:path>
            </a:pathLst>
          </a:custGeom>
          <a:ln w="19812">
            <a:solidFill>
              <a:srgbClr val="7CB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9100" y="6540245"/>
            <a:ext cx="8742045" cy="0"/>
          </a:xfrm>
          <a:custGeom>
            <a:avLst/>
            <a:gdLst/>
            <a:ahLst/>
            <a:cxnLst/>
            <a:rect l="l" t="t" r="r" b="b"/>
            <a:pathLst>
              <a:path w="8742045">
                <a:moveTo>
                  <a:pt x="0" y="0"/>
                </a:moveTo>
                <a:lnTo>
                  <a:pt x="8741664" y="0"/>
                </a:lnTo>
              </a:path>
            </a:pathLst>
          </a:custGeom>
          <a:ln w="19812">
            <a:solidFill>
              <a:srgbClr val="7CB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19100" cy="6858000"/>
          </a:xfrm>
          <a:custGeom>
            <a:avLst/>
            <a:gdLst/>
            <a:ahLst/>
            <a:cxnLst/>
            <a:rect l="l" t="t" r="r" b="b"/>
            <a:pathLst>
              <a:path w="419100" h="6858000">
                <a:moveTo>
                  <a:pt x="0" y="6858000"/>
                </a:moveTo>
                <a:lnTo>
                  <a:pt x="419100" y="6858000"/>
                </a:lnTo>
                <a:lnTo>
                  <a:pt x="4191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3B8E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11995" y="198120"/>
            <a:ext cx="725424" cy="283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12165" y="6561835"/>
            <a:ext cx="4192904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latin typeface="Arial"/>
                <a:cs typeface="Arial"/>
              </a:rPr>
              <a:t>FY2014</a:t>
            </a:r>
            <a:r>
              <a:rPr sz="500" spc="-15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and FY2015</a:t>
            </a:r>
            <a:r>
              <a:rPr sz="500" dirty="0">
                <a:latin typeface="Arial"/>
                <a:cs typeface="Arial"/>
              </a:rPr>
              <a:t> numbers</a:t>
            </a:r>
            <a:r>
              <a:rPr sz="500" spc="-25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have</a:t>
            </a:r>
            <a:r>
              <a:rPr sz="500" spc="-3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been prepared</a:t>
            </a:r>
            <a:r>
              <a:rPr sz="500" spc="-1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under</a:t>
            </a:r>
            <a:r>
              <a:rPr sz="500" spc="-10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IGAAP,</a:t>
            </a:r>
            <a:r>
              <a:rPr sz="500" spc="1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whereas</a:t>
            </a:r>
            <a:r>
              <a:rPr sz="50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FY2016, FY2017</a:t>
            </a:r>
            <a:r>
              <a:rPr sz="500" spc="-15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and FY2018</a:t>
            </a:r>
            <a:r>
              <a:rPr sz="500" dirty="0">
                <a:latin typeface="Arial"/>
                <a:cs typeface="Arial"/>
              </a:rPr>
              <a:t> numbers</a:t>
            </a:r>
            <a:r>
              <a:rPr sz="500" spc="-25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have</a:t>
            </a:r>
            <a:r>
              <a:rPr sz="500" spc="-3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been prepared</a:t>
            </a:r>
            <a:r>
              <a:rPr sz="500" spc="-1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under</a:t>
            </a:r>
            <a:r>
              <a:rPr sz="500" spc="-10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Ind</a:t>
            </a:r>
            <a:r>
              <a:rPr sz="500" spc="-5" dirty="0">
                <a:latin typeface="Arial"/>
                <a:cs typeface="Arial"/>
              </a:rPr>
              <a:t> AS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40665" algn="l"/>
              </a:tabLst>
            </a:pPr>
            <a:r>
              <a:rPr sz="500" spc="-5" dirty="0">
                <a:latin typeface="Arial"/>
                <a:cs typeface="Arial"/>
              </a:rPr>
              <a:t>(1)	Represents</a:t>
            </a:r>
            <a:r>
              <a:rPr sz="500" spc="-1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consolidated</a:t>
            </a:r>
            <a:r>
              <a:rPr sz="500" spc="-25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gross</a:t>
            </a:r>
            <a:r>
              <a:rPr sz="500" spc="-10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revenue</a:t>
            </a:r>
            <a:r>
              <a:rPr sz="500" spc="-4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and</a:t>
            </a:r>
            <a:r>
              <a:rPr sz="500" spc="-15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includes</a:t>
            </a:r>
            <a:r>
              <a:rPr sz="500" spc="-35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other</a:t>
            </a:r>
            <a:r>
              <a:rPr sz="500" spc="-10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income</a:t>
            </a:r>
            <a:endParaRPr sz="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2165" y="6714235"/>
            <a:ext cx="132461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665" algn="l"/>
              </a:tabLst>
            </a:pPr>
            <a:r>
              <a:rPr sz="500" spc="-5" dirty="0">
                <a:latin typeface="Arial"/>
                <a:cs typeface="Arial"/>
              </a:rPr>
              <a:t>(2)	Represents </a:t>
            </a:r>
            <a:r>
              <a:rPr sz="500" dirty="0">
                <a:latin typeface="Arial"/>
                <a:cs typeface="Arial"/>
              </a:rPr>
              <a:t>PAT after minority</a:t>
            </a:r>
            <a:r>
              <a:rPr sz="500" spc="-10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interest</a:t>
            </a:r>
            <a:endParaRPr sz="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30317" y="6561835"/>
            <a:ext cx="12439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665" algn="l"/>
              </a:tabLst>
            </a:pPr>
            <a:r>
              <a:rPr sz="500" spc="-5" dirty="0">
                <a:latin typeface="Arial"/>
                <a:cs typeface="Arial"/>
              </a:rPr>
              <a:t>(3)	Source: </a:t>
            </a:r>
            <a:r>
              <a:rPr sz="500" dirty="0">
                <a:latin typeface="Arial"/>
                <a:cs typeface="Arial"/>
              </a:rPr>
              <a:t>BSE, </a:t>
            </a:r>
            <a:r>
              <a:rPr sz="500" spc="-5" dirty="0">
                <a:latin typeface="Arial"/>
                <a:cs typeface="Arial"/>
              </a:rPr>
              <a:t>as of </a:t>
            </a:r>
            <a:r>
              <a:rPr lang="en-US" sz="500" spc="-5" dirty="0" smtClean="0">
                <a:latin typeface="Arial"/>
                <a:cs typeface="Arial"/>
              </a:rPr>
              <a:t>December </a:t>
            </a:r>
            <a:r>
              <a:rPr sz="500" spc="-5" dirty="0" smtClean="0">
                <a:latin typeface="Arial"/>
                <a:cs typeface="Arial"/>
              </a:rPr>
              <a:t>3</a:t>
            </a:r>
            <a:r>
              <a:rPr lang="en-US" sz="500" spc="-5" dirty="0">
                <a:latin typeface="Arial"/>
                <a:cs typeface="Arial"/>
              </a:rPr>
              <a:t>1</a:t>
            </a:r>
            <a:r>
              <a:rPr lang="en-US" sz="500" spc="-5" dirty="0" smtClean="0">
                <a:latin typeface="Arial"/>
                <a:cs typeface="Arial"/>
              </a:rPr>
              <a:t> </a:t>
            </a:r>
            <a:r>
              <a:rPr sz="500" spc="-5" dirty="0" smtClean="0">
                <a:latin typeface="Arial"/>
                <a:cs typeface="Arial"/>
              </a:rPr>
              <a:t>2018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76452" y="159258"/>
            <a:ext cx="5142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Track </a:t>
            </a:r>
            <a:r>
              <a:rPr spc="-5" dirty="0"/>
              <a:t>Record </a:t>
            </a:r>
            <a:r>
              <a:rPr dirty="0"/>
              <a:t>of </a:t>
            </a:r>
            <a:r>
              <a:rPr spc="-5" dirty="0"/>
              <a:t>Consistent</a:t>
            </a:r>
            <a:r>
              <a:rPr spc="40" dirty="0"/>
              <a:t> </a:t>
            </a:r>
            <a:r>
              <a:rPr dirty="0"/>
              <a:t>Growth</a:t>
            </a:r>
          </a:p>
        </p:txBody>
      </p:sp>
      <p:sp>
        <p:nvSpPr>
          <p:cNvPr id="12" name="object 12"/>
          <p:cNvSpPr/>
          <p:nvPr/>
        </p:nvSpPr>
        <p:spPr>
          <a:xfrm>
            <a:off x="1110996" y="2217420"/>
            <a:ext cx="250190" cy="242570"/>
          </a:xfrm>
          <a:custGeom>
            <a:avLst/>
            <a:gdLst/>
            <a:ahLst/>
            <a:cxnLst/>
            <a:rect l="l" t="t" r="r" b="b"/>
            <a:pathLst>
              <a:path w="250190" h="242569">
                <a:moveTo>
                  <a:pt x="249935" y="0"/>
                </a:moveTo>
                <a:lnTo>
                  <a:pt x="0" y="0"/>
                </a:lnTo>
                <a:lnTo>
                  <a:pt x="0" y="242315"/>
                </a:lnTo>
                <a:lnTo>
                  <a:pt x="249935" y="242315"/>
                </a:lnTo>
                <a:lnTo>
                  <a:pt x="249935" y="0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20239" y="2189988"/>
            <a:ext cx="250190" cy="269875"/>
          </a:xfrm>
          <a:custGeom>
            <a:avLst/>
            <a:gdLst/>
            <a:ahLst/>
            <a:cxnLst/>
            <a:rect l="l" t="t" r="r" b="b"/>
            <a:pathLst>
              <a:path w="250189" h="269875">
                <a:moveTo>
                  <a:pt x="249936" y="0"/>
                </a:moveTo>
                <a:lnTo>
                  <a:pt x="0" y="0"/>
                </a:lnTo>
                <a:lnTo>
                  <a:pt x="0" y="269748"/>
                </a:lnTo>
                <a:lnTo>
                  <a:pt x="249936" y="269748"/>
                </a:lnTo>
                <a:lnTo>
                  <a:pt x="249936" y="0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29483" y="2110739"/>
            <a:ext cx="250190" cy="349250"/>
          </a:xfrm>
          <a:custGeom>
            <a:avLst/>
            <a:gdLst/>
            <a:ahLst/>
            <a:cxnLst/>
            <a:rect l="l" t="t" r="r" b="b"/>
            <a:pathLst>
              <a:path w="250189" h="349250">
                <a:moveTo>
                  <a:pt x="249936" y="0"/>
                </a:moveTo>
                <a:lnTo>
                  <a:pt x="0" y="0"/>
                </a:lnTo>
                <a:lnTo>
                  <a:pt x="0" y="348996"/>
                </a:lnTo>
                <a:lnTo>
                  <a:pt x="249936" y="348996"/>
                </a:lnTo>
                <a:lnTo>
                  <a:pt x="249936" y="0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40252" y="1792223"/>
            <a:ext cx="248920" cy="668020"/>
          </a:xfrm>
          <a:custGeom>
            <a:avLst/>
            <a:gdLst/>
            <a:ahLst/>
            <a:cxnLst/>
            <a:rect l="l" t="t" r="r" b="b"/>
            <a:pathLst>
              <a:path w="248920" h="668019">
                <a:moveTo>
                  <a:pt x="248412" y="0"/>
                </a:moveTo>
                <a:lnTo>
                  <a:pt x="0" y="0"/>
                </a:lnTo>
                <a:lnTo>
                  <a:pt x="0" y="667512"/>
                </a:lnTo>
                <a:lnTo>
                  <a:pt x="248412" y="667512"/>
                </a:lnTo>
                <a:lnTo>
                  <a:pt x="248412" y="0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49496" y="1740407"/>
            <a:ext cx="248920" cy="719455"/>
          </a:xfrm>
          <a:custGeom>
            <a:avLst/>
            <a:gdLst/>
            <a:ahLst/>
            <a:cxnLst/>
            <a:rect l="l" t="t" r="r" b="b"/>
            <a:pathLst>
              <a:path w="248920" h="719455">
                <a:moveTo>
                  <a:pt x="248412" y="0"/>
                </a:moveTo>
                <a:lnTo>
                  <a:pt x="0" y="0"/>
                </a:lnTo>
                <a:lnTo>
                  <a:pt x="0" y="719327"/>
                </a:lnTo>
                <a:lnTo>
                  <a:pt x="248412" y="719327"/>
                </a:lnTo>
                <a:lnTo>
                  <a:pt x="248412" y="0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0580" y="2459735"/>
            <a:ext cx="4048125" cy="0"/>
          </a:xfrm>
          <a:custGeom>
            <a:avLst/>
            <a:gdLst/>
            <a:ahLst/>
            <a:cxnLst/>
            <a:rect l="l" t="t" r="r" b="b"/>
            <a:pathLst>
              <a:path w="4048125">
                <a:moveTo>
                  <a:pt x="0" y="0"/>
                </a:moveTo>
                <a:lnTo>
                  <a:pt x="404774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0580" y="2459735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05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41348" y="2459735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05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50592" y="2459735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05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59835" y="2459735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05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69079" y="2459735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05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78323" y="2459735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05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86510" y="1661439"/>
            <a:ext cx="1028700" cy="340995"/>
          </a:xfrm>
          <a:custGeom>
            <a:avLst/>
            <a:gdLst/>
            <a:ahLst/>
            <a:cxnLst/>
            <a:rect l="l" t="t" r="r" b="b"/>
            <a:pathLst>
              <a:path w="1028700" h="340994">
                <a:moveTo>
                  <a:pt x="923472" y="61991"/>
                </a:moveTo>
                <a:lnTo>
                  <a:pt x="0" y="306933"/>
                </a:lnTo>
                <a:lnTo>
                  <a:pt x="8991" y="340842"/>
                </a:lnTo>
                <a:lnTo>
                  <a:pt x="932373" y="95811"/>
                </a:lnTo>
                <a:lnTo>
                  <a:pt x="958329" y="70819"/>
                </a:lnTo>
                <a:lnTo>
                  <a:pt x="923472" y="61991"/>
                </a:lnTo>
                <a:close/>
              </a:path>
              <a:path w="1028700" h="340994">
                <a:moveTo>
                  <a:pt x="997971" y="44678"/>
                </a:moveTo>
                <a:lnTo>
                  <a:pt x="988745" y="44678"/>
                </a:lnTo>
                <a:lnTo>
                  <a:pt x="997762" y="78460"/>
                </a:lnTo>
                <a:lnTo>
                  <a:pt x="932373" y="95811"/>
                </a:lnTo>
                <a:lnTo>
                  <a:pt x="851077" y="174091"/>
                </a:lnTo>
                <a:lnTo>
                  <a:pt x="847178" y="179818"/>
                </a:lnTo>
                <a:lnTo>
                  <a:pt x="845791" y="186378"/>
                </a:lnTo>
                <a:lnTo>
                  <a:pt x="846952" y="192986"/>
                </a:lnTo>
                <a:lnTo>
                  <a:pt x="850696" y="198856"/>
                </a:lnTo>
                <a:lnTo>
                  <a:pt x="856423" y="202828"/>
                </a:lnTo>
                <a:lnTo>
                  <a:pt x="862984" y="204253"/>
                </a:lnTo>
                <a:lnTo>
                  <a:pt x="869592" y="203106"/>
                </a:lnTo>
                <a:lnTo>
                  <a:pt x="875461" y="199364"/>
                </a:lnTo>
                <a:lnTo>
                  <a:pt x="1028115" y="52298"/>
                </a:lnTo>
                <a:lnTo>
                  <a:pt x="997971" y="44678"/>
                </a:lnTo>
                <a:close/>
              </a:path>
              <a:path w="1028700" h="340994">
                <a:moveTo>
                  <a:pt x="958329" y="70819"/>
                </a:moveTo>
                <a:lnTo>
                  <a:pt x="932373" y="95811"/>
                </a:lnTo>
                <a:lnTo>
                  <a:pt x="997284" y="78587"/>
                </a:lnTo>
                <a:lnTo>
                  <a:pt x="988999" y="78587"/>
                </a:lnTo>
                <a:lnTo>
                  <a:pt x="958329" y="70819"/>
                </a:lnTo>
                <a:close/>
              </a:path>
              <a:path w="1028700" h="340994">
                <a:moveTo>
                  <a:pt x="981125" y="48869"/>
                </a:moveTo>
                <a:lnTo>
                  <a:pt x="958329" y="70819"/>
                </a:lnTo>
                <a:lnTo>
                  <a:pt x="988999" y="78587"/>
                </a:lnTo>
                <a:lnTo>
                  <a:pt x="981125" y="48869"/>
                </a:lnTo>
                <a:close/>
              </a:path>
              <a:path w="1028700" h="340994">
                <a:moveTo>
                  <a:pt x="989864" y="48869"/>
                </a:moveTo>
                <a:lnTo>
                  <a:pt x="981125" y="48869"/>
                </a:lnTo>
                <a:lnTo>
                  <a:pt x="988999" y="78587"/>
                </a:lnTo>
                <a:lnTo>
                  <a:pt x="997284" y="78587"/>
                </a:lnTo>
                <a:lnTo>
                  <a:pt x="997762" y="78460"/>
                </a:lnTo>
                <a:lnTo>
                  <a:pt x="989864" y="48869"/>
                </a:lnTo>
                <a:close/>
              </a:path>
              <a:path w="1028700" h="340994">
                <a:moveTo>
                  <a:pt x="988745" y="44678"/>
                </a:moveTo>
                <a:lnTo>
                  <a:pt x="923472" y="61991"/>
                </a:lnTo>
                <a:lnTo>
                  <a:pt x="958329" y="70819"/>
                </a:lnTo>
                <a:lnTo>
                  <a:pt x="981125" y="48869"/>
                </a:lnTo>
                <a:lnTo>
                  <a:pt x="989864" y="48869"/>
                </a:lnTo>
                <a:lnTo>
                  <a:pt x="988745" y="44678"/>
                </a:lnTo>
                <a:close/>
              </a:path>
              <a:path w="1028700" h="340994">
                <a:moveTo>
                  <a:pt x="815670" y="0"/>
                </a:moveTo>
                <a:lnTo>
                  <a:pt x="809342" y="2276"/>
                </a:lnTo>
                <a:lnTo>
                  <a:pt x="804323" y="6766"/>
                </a:lnTo>
                <a:lnTo>
                  <a:pt x="801293" y="13055"/>
                </a:lnTo>
                <a:lnTo>
                  <a:pt x="801010" y="20012"/>
                </a:lnTo>
                <a:lnTo>
                  <a:pt x="803309" y="26326"/>
                </a:lnTo>
                <a:lnTo>
                  <a:pt x="807776" y="31307"/>
                </a:lnTo>
                <a:lnTo>
                  <a:pt x="813993" y="34264"/>
                </a:lnTo>
                <a:lnTo>
                  <a:pt x="923472" y="61991"/>
                </a:lnTo>
                <a:lnTo>
                  <a:pt x="988745" y="44678"/>
                </a:lnTo>
                <a:lnTo>
                  <a:pt x="997971" y="44678"/>
                </a:lnTo>
                <a:lnTo>
                  <a:pt x="822629" y="355"/>
                </a:lnTo>
                <a:lnTo>
                  <a:pt x="815670" y="0"/>
                </a:lnTo>
                <a:close/>
              </a:path>
            </a:pathLst>
          </a:custGeom>
          <a:solidFill>
            <a:srgbClr val="094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81711" y="1624202"/>
            <a:ext cx="755015" cy="265430"/>
          </a:xfrm>
          <a:custGeom>
            <a:avLst/>
            <a:gdLst/>
            <a:ahLst/>
            <a:cxnLst/>
            <a:rect l="l" t="t" r="r" b="b"/>
            <a:pathLst>
              <a:path w="755014" h="265430">
                <a:moveTo>
                  <a:pt x="41961" y="165754"/>
                </a:moveTo>
                <a:lnTo>
                  <a:pt x="5218" y="187706"/>
                </a:lnTo>
                <a:lnTo>
                  <a:pt x="0" y="205406"/>
                </a:lnTo>
                <a:lnTo>
                  <a:pt x="122" y="215655"/>
                </a:lnTo>
                <a:lnTo>
                  <a:pt x="15621" y="252950"/>
                </a:lnTo>
                <a:lnTo>
                  <a:pt x="47128" y="265162"/>
                </a:lnTo>
                <a:lnTo>
                  <a:pt x="56195" y="263779"/>
                </a:lnTo>
                <a:lnTo>
                  <a:pt x="79728" y="249427"/>
                </a:lnTo>
                <a:lnTo>
                  <a:pt x="45261" y="249427"/>
                </a:lnTo>
                <a:lnTo>
                  <a:pt x="39139" y="248285"/>
                </a:lnTo>
                <a:lnTo>
                  <a:pt x="19628" y="212840"/>
                </a:lnTo>
                <a:lnTo>
                  <a:pt x="19216" y="205930"/>
                </a:lnTo>
                <a:lnTo>
                  <a:pt x="19895" y="199973"/>
                </a:lnTo>
                <a:lnTo>
                  <a:pt x="41654" y="182245"/>
                </a:lnTo>
                <a:lnTo>
                  <a:pt x="76002" y="182245"/>
                </a:lnTo>
                <a:lnTo>
                  <a:pt x="73734" y="178308"/>
                </a:lnTo>
                <a:lnTo>
                  <a:pt x="69149" y="173355"/>
                </a:lnTo>
                <a:lnTo>
                  <a:pt x="63930" y="170434"/>
                </a:lnTo>
                <a:lnTo>
                  <a:pt x="57100" y="167382"/>
                </a:lnTo>
                <a:lnTo>
                  <a:pt x="49777" y="165830"/>
                </a:lnTo>
                <a:lnTo>
                  <a:pt x="41961" y="165754"/>
                </a:lnTo>
                <a:close/>
              </a:path>
              <a:path w="755014" h="265430">
                <a:moveTo>
                  <a:pt x="67854" y="222885"/>
                </a:moveTo>
                <a:lnTo>
                  <a:pt x="45261" y="249427"/>
                </a:lnTo>
                <a:lnTo>
                  <a:pt x="79728" y="249427"/>
                </a:lnTo>
                <a:lnTo>
                  <a:pt x="82647" y="244979"/>
                </a:lnTo>
                <a:lnTo>
                  <a:pt x="85212" y="238855"/>
                </a:lnTo>
                <a:lnTo>
                  <a:pt x="86838" y="231921"/>
                </a:lnTo>
                <a:lnTo>
                  <a:pt x="87526" y="224155"/>
                </a:lnTo>
                <a:lnTo>
                  <a:pt x="67854" y="222885"/>
                </a:lnTo>
                <a:close/>
              </a:path>
              <a:path w="755014" h="265430">
                <a:moveTo>
                  <a:pt x="76002" y="182245"/>
                </a:moveTo>
                <a:lnTo>
                  <a:pt x="41654" y="182245"/>
                </a:lnTo>
                <a:lnTo>
                  <a:pt x="46251" y="182499"/>
                </a:lnTo>
                <a:lnTo>
                  <a:pt x="50430" y="184531"/>
                </a:lnTo>
                <a:lnTo>
                  <a:pt x="54621" y="186436"/>
                </a:lnTo>
                <a:lnTo>
                  <a:pt x="57859" y="189611"/>
                </a:lnTo>
                <a:lnTo>
                  <a:pt x="60145" y="194183"/>
                </a:lnTo>
                <a:lnTo>
                  <a:pt x="77684" y="185166"/>
                </a:lnTo>
                <a:lnTo>
                  <a:pt x="76002" y="182245"/>
                </a:lnTo>
                <a:close/>
              </a:path>
              <a:path w="755014" h="265430">
                <a:moveTo>
                  <a:pt x="135151" y="143891"/>
                </a:moveTo>
                <a:lnTo>
                  <a:pt x="115339" y="148717"/>
                </a:lnTo>
                <a:lnTo>
                  <a:pt x="101877" y="250825"/>
                </a:lnTo>
                <a:lnTo>
                  <a:pt x="121816" y="245999"/>
                </a:lnTo>
                <a:lnTo>
                  <a:pt x="124356" y="222885"/>
                </a:lnTo>
                <a:lnTo>
                  <a:pt x="161567" y="213741"/>
                </a:lnTo>
                <a:lnTo>
                  <a:pt x="185346" y="213741"/>
                </a:lnTo>
                <a:lnTo>
                  <a:pt x="179597" y="205739"/>
                </a:lnTo>
                <a:lnTo>
                  <a:pt x="126261" y="205739"/>
                </a:lnTo>
                <a:lnTo>
                  <a:pt x="130325" y="168148"/>
                </a:lnTo>
                <a:lnTo>
                  <a:pt x="152583" y="168148"/>
                </a:lnTo>
                <a:lnTo>
                  <a:pt x="135151" y="143891"/>
                </a:lnTo>
                <a:close/>
              </a:path>
              <a:path w="755014" h="265430">
                <a:moveTo>
                  <a:pt x="185346" y="213741"/>
                </a:moveTo>
                <a:lnTo>
                  <a:pt x="161567" y="213741"/>
                </a:lnTo>
                <a:lnTo>
                  <a:pt x="174902" y="232918"/>
                </a:lnTo>
                <a:lnTo>
                  <a:pt x="195476" y="227837"/>
                </a:lnTo>
                <a:lnTo>
                  <a:pt x="185346" y="213741"/>
                </a:lnTo>
                <a:close/>
              </a:path>
              <a:path w="755014" h="265430">
                <a:moveTo>
                  <a:pt x="237291" y="118999"/>
                </a:moveTo>
                <a:lnTo>
                  <a:pt x="200175" y="131063"/>
                </a:lnTo>
                <a:lnTo>
                  <a:pt x="185086" y="167395"/>
                </a:lnTo>
                <a:lnTo>
                  <a:pt x="185479" y="173071"/>
                </a:lnTo>
                <a:lnTo>
                  <a:pt x="203985" y="210438"/>
                </a:lnTo>
                <a:lnTo>
                  <a:pt x="232052" y="218995"/>
                </a:lnTo>
                <a:lnTo>
                  <a:pt x="238958" y="218529"/>
                </a:lnTo>
                <a:lnTo>
                  <a:pt x="246149" y="217170"/>
                </a:lnTo>
                <a:lnTo>
                  <a:pt x="253769" y="215264"/>
                </a:lnTo>
                <a:lnTo>
                  <a:pt x="261008" y="211962"/>
                </a:lnTo>
                <a:lnTo>
                  <a:pt x="267739" y="207137"/>
                </a:lnTo>
                <a:lnTo>
                  <a:pt x="273197" y="203326"/>
                </a:lnTo>
                <a:lnTo>
                  <a:pt x="232941" y="203326"/>
                </a:lnTo>
                <a:lnTo>
                  <a:pt x="225829" y="202057"/>
                </a:lnTo>
                <a:lnTo>
                  <a:pt x="204757" y="167395"/>
                </a:lnTo>
                <a:lnTo>
                  <a:pt x="204604" y="160766"/>
                </a:lnTo>
                <a:lnTo>
                  <a:pt x="205571" y="154874"/>
                </a:lnTo>
                <a:lnTo>
                  <a:pt x="230782" y="135762"/>
                </a:lnTo>
                <a:lnTo>
                  <a:pt x="266406" y="135762"/>
                </a:lnTo>
                <a:lnTo>
                  <a:pt x="263802" y="130556"/>
                </a:lnTo>
                <a:lnTo>
                  <a:pt x="257960" y="124841"/>
                </a:lnTo>
                <a:lnTo>
                  <a:pt x="250340" y="121538"/>
                </a:lnTo>
                <a:lnTo>
                  <a:pt x="244173" y="119709"/>
                </a:lnTo>
                <a:lnTo>
                  <a:pt x="237291" y="118999"/>
                </a:lnTo>
                <a:close/>
              </a:path>
              <a:path w="755014" h="265430">
                <a:moveTo>
                  <a:pt x="152583" y="168148"/>
                </a:moveTo>
                <a:lnTo>
                  <a:pt x="130325" y="168148"/>
                </a:lnTo>
                <a:lnTo>
                  <a:pt x="151661" y="199517"/>
                </a:lnTo>
                <a:lnTo>
                  <a:pt x="126261" y="205739"/>
                </a:lnTo>
                <a:lnTo>
                  <a:pt x="179597" y="205739"/>
                </a:lnTo>
                <a:lnTo>
                  <a:pt x="152583" y="168148"/>
                </a:lnTo>
                <a:close/>
              </a:path>
              <a:path w="755014" h="265430">
                <a:moveTo>
                  <a:pt x="278352" y="176149"/>
                </a:moveTo>
                <a:lnTo>
                  <a:pt x="258087" y="176149"/>
                </a:lnTo>
                <a:lnTo>
                  <a:pt x="261008" y="187960"/>
                </a:lnTo>
                <a:lnTo>
                  <a:pt x="258722" y="190881"/>
                </a:lnTo>
                <a:lnTo>
                  <a:pt x="255801" y="193548"/>
                </a:lnTo>
                <a:lnTo>
                  <a:pt x="248689" y="198627"/>
                </a:lnTo>
                <a:lnTo>
                  <a:pt x="244879" y="200406"/>
                </a:lnTo>
                <a:lnTo>
                  <a:pt x="240942" y="201295"/>
                </a:lnTo>
                <a:lnTo>
                  <a:pt x="232941" y="203326"/>
                </a:lnTo>
                <a:lnTo>
                  <a:pt x="273197" y="203326"/>
                </a:lnTo>
                <a:lnTo>
                  <a:pt x="274470" y="202437"/>
                </a:lnTo>
                <a:lnTo>
                  <a:pt x="279423" y="197738"/>
                </a:lnTo>
                <a:lnTo>
                  <a:pt x="282471" y="192912"/>
                </a:lnTo>
                <a:lnTo>
                  <a:pt x="278352" y="176149"/>
                </a:lnTo>
                <a:close/>
              </a:path>
              <a:path w="755014" h="265430">
                <a:moveTo>
                  <a:pt x="336446" y="95250"/>
                </a:moveTo>
                <a:lnTo>
                  <a:pt x="328953" y="96266"/>
                </a:lnTo>
                <a:lnTo>
                  <a:pt x="279423" y="108458"/>
                </a:lnTo>
                <a:lnTo>
                  <a:pt x="302283" y="201675"/>
                </a:lnTo>
                <a:lnTo>
                  <a:pt x="321206" y="196976"/>
                </a:lnTo>
                <a:lnTo>
                  <a:pt x="311554" y="158114"/>
                </a:lnTo>
                <a:lnTo>
                  <a:pt x="315364" y="157099"/>
                </a:lnTo>
                <a:lnTo>
                  <a:pt x="319682" y="156083"/>
                </a:lnTo>
                <a:lnTo>
                  <a:pt x="322984" y="155701"/>
                </a:lnTo>
                <a:lnTo>
                  <a:pt x="359618" y="155701"/>
                </a:lnTo>
                <a:lnTo>
                  <a:pt x="359179" y="155321"/>
                </a:lnTo>
                <a:lnTo>
                  <a:pt x="352575" y="151002"/>
                </a:lnTo>
                <a:lnTo>
                  <a:pt x="348511" y="149225"/>
                </a:lnTo>
                <a:lnTo>
                  <a:pt x="343812" y="147827"/>
                </a:lnTo>
                <a:lnTo>
                  <a:pt x="351813" y="144652"/>
                </a:lnTo>
                <a:lnTo>
                  <a:pt x="353490" y="143256"/>
                </a:lnTo>
                <a:lnTo>
                  <a:pt x="307998" y="143256"/>
                </a:lnTo>
                <a:lnTo>
                  <a:pt x="302156" y="119507"/>
                </a:lnTo>
                <a:lnTo>
                  <a:pt x="324508" y="114046"/>
                </a:lnTo>
                <a:lnTo>
                  <a:pt x="329080" y="113030"/>
                </a:lnTo>
                <a:lnTo>
                  <a:pt x="333779" y="112649"/>
                </a:lnTo>
                <a:lnTo>
                  <a:pt x="361307" y="112649"/>
                </a:lnTo>
                <a:lnTo>
                  <a:pt x="360703" y="110236"/>
                </a:lnTo>
                <a:lnTo>
                  <a:pt x="341399" y="95885"/>
                </a:lnTo>
                <a:lnTo>
                  <a:pt x="336446" y="95250"/>
                </a:lnTo>
                <a:close/>
              </a:path>
              <a:path w="755014" h="265430">
                <a:moveTo>
                  <a:pt x="359618" y="155701"/>
                </a:moveTo>
                <a:lnTo>
                  <a:pt x="322984" y="155701"/>
                </a:lnTo>
                <a:lnTo>
                  <a:pt x="325143" y="155829"/>
                </a:lnTo>
                <a:lnTo>
                  <a:pt x="327302" y="156083"/>
                </a:lnTo>
                <a:lnTo>
                  <a:pt x="329461" y="156972"/>
                </a:lnTo>
                <a:lnTo>
                  <a:pt x="334033" y="159766"/>
                </a:lnTo>
                <a:lnTo>
                  <a:pt x="338478" y="163575"/>
                </a:lnTo>
                <a:lnTo>
                  <a:pt x="345082" y="169672"/>
                </a:lnTo>
                <a:lnTo>
                  <a:pt x="363624" y="186562"/>
                </a:lnTo>
                <a:lnTo>
                  <a:pt x="386103" y="181101"/>
                </a:lnTo>
                <a:lnTo>
                  <a:pt x="370355" y="165608"/>
                </a:lnTo>
                <a:lnTo>
                  <a:pt x="363884" y="159406"/>
                </a:lnTo>
                <a:lnTo>
                  <a:pt x="359618" y="155701"/>
                </a:lnTo>
                <a:close/>
              </a:path>
              <a:path w="755014" h="265430">
                <a:moveTo>
                  <a:pt x="273327" y="155701"/>
                </a:moveTo>
                <a:lnTo>
                  <a:pt x="232687" y="165735"/>
                </a:lnTo>
                <a:lnTo>
                  <a:pt x="236624" y="181483"/>
                </a:lnTo>
                <a:lnTo>
                  <a:pt x="258087" y="176149"/>
                </a:lnTo>
                <a:lnTo>
                  <a:pt x="278352" y="176149"/>
                </a:lnTo>
                <a:lnTo>
                  <a:pt x="273327" y="155701"/>
                </a:lnTo>
                <a:close/>
              </a:path>
              <a:path w="755014" h="265430">
                <a:moveTo>
                  <a:pt x="266406" y="135762"/>
                </a:moveTo>
                <a:lnTo>
                  <a:pt x="230782" y="135762"/>
                </a:lnTo>
                <a:lnTo>
                  <a:pt x="235608" y="135889"/>
                </a:lnTo>
                <a:lnTo>
                  <a:pt x="239926" y="137668"/>
                </a:lnTo>
                <a:lnTo>
                  <a:pt x="244117" y="139446"/>
                </a:lnTo>
                <a:lnTo>
                  <a:pt x="247546" y="142494"/>
                </a:lnTo>
                <a:lnTo>
                  <a:pt x="249959" y="146685"/>
                </a:lnTo>
                <a:lnTo>
                  <a:pt x="267866" y="138684"/>
                </a:lnTo>
                <a:lnTo>
                  <a:pt x="266406" y="135762"/>
                </a:lnTo>
                <a:close/>
              </a:path>
              <a:path w="755014" h="265430">
                <a:moveTo>
                  <a:pt x="361307" y="112649"/>
                </a:moveTo>
                <a:lnTo>
                  <a:pt x="333779" y="112649"/>
                </a:lnTo>
                <a:lnTo>
                  <a:pt x="336446" y="113284"/>
                </a:lnTo>
                <a:lnTo>
                  <a:pt x="340764" y="116332"/>
                </a:lnTo>
                <a:lnTo>
                  <a:pt x="342288" y="118618"/>
                </a:lnTo>
                <a:lnTo>
                  <a:pt x="343685" y="124587"/>
                </a:lnTo>
                <a:lnTo>
                  <a:pt x="343685" y="127126"/>
                </a:lnTo>
                <a:lnTo>
                  <a:pt x="342796" y="129286"/>
                </a:lnTo>
                <a:lnTo>
                  <a:pt x="342034" y="131445"/>
                </a:lnTo>
                <a:lnTo>
                  <a:pt x="340510" y="133223"/>
                </a:lnTo>
                <a:lnTo>
                  <a:pt x="336446" y="135762"/>
                </a:lnTo>
                <a:lnTo>
                  <a:pt x="330858" y="137541"/>
                </a:lnTo>
                <a:lnTo>
                  <a:pt x="307998" y="143256"/>
                </a:lnTo>
                <a:lnTo>
                  <a:pt x="353490" y="143256"/>
                </a:lnTo>
                <a:lnTo>
                  <a:pt x="357147" y="140208"/>
                </a:lnTo>
                <a:lnTo>
                  <a:pt x="363243" y="129032"/>
                </a:lnTo>
                <a:lnTo>
                  <a:pt x="363878" y="122809"/>
                </a:lnTo>
                <a:lnTo>
                  <a:pt x="361307" y="112649"/>
                </a:lnTo>
                <a:close/>
              </a:path>
              <a:path w="755014" h="265430">
                <a:moveTo>
                  <a:pt x="438554" y="96520"/>
                </a:moveTo>
                <a:lnTo>
                  <a:pt x="420647" y="100964"/>
                </a:lnTo>
                <a:lnTo>
                  <a:pt x="425092" y="118872"/>
                </a:lnTo>
                <a:lnTo>
                  <a:pt x="442999" y="114426"/>
                </a:lnTo>
                <a:lnTo>
                  <a:pt x="438554" y="96520"/>
                </a:lnTo>
                <a:close/>
              </a:path>
              <a:path w="755014" h="265430">
                <a:moveTo>
                  <a:pt x="450746" y="146176"/>
                </a:moveTo>
                <a:lnTo>
                  <a:pt x="432966" y="150622"/>
                </a:lnTo>
                <a:lnTo>
                  <a:pt x="437284" y="168529"/>
                </a:lnTo>
                <a:lnTo>
                  <a:pt x="455191" y="164084"/>
                </a:lnTo>
                <a:lnTo>
                  <a:pt x="450746" y="146176"/>
                </a:lnTo>
                <a:close/>
              </a:path>
              <a:path w="755014" h="265430">
                <a:moveTo>
                  <a:pt x="538812" y="76835"/>
                </a:moveTo>
                <a:lnTo>
                  <a:pt x="519834" y="76835"/>
                </a:lnTo>
                <a:lnTo>
                  <a:pt x="536344" y="144145"/>
                </a:lnTo>
                <a:lnTo>
                  <a:pt x="554251" y="139700"/>
                </a:lnTo>
                <a:lnTo>
                  <a:pt x="538812" y="76835"/>
                </a:lnTo>
                <a:close/>
              </a:path>
              <a:path w="755014" h="265430">
                <a:moveTo>
                  <a:pt x="531264" y="46100"/>
                </a:moveTo>
                <a:lnTo>
                  <a:pt x="516659" y="49657"/>
                </a:lnTo>
                <a:lnTo>
                  <a:pt x="516024" y="55880"/>
                </a:lnTo>
                <a:lnTo>
                  <a:pt x="513484" y="61722"/>
                </a:lnTo>
                <a:lnTo>
                  <a:pt x="509166" y="67437"/>
                </a:lnTo>
                <a:lnTo>
                  <a:pt x="504721" y="73025"/>
                </a:lnTo>
                <a:lnTo>
                  <a:pt x="500403" y="77088"/>
                </a:lnTo>
                <a:lnTo>
                  <a:pt x="496085" y="79756"/>
                </a:lnTo>
                <a:lnTo>
                  <a:pt x="500022" y="96012"/>
                </a:lnTo>
                <a:lnTo>
                  <a:pt x="505833" y="91944"/>
                </a:lnTo>
                <a:lnTo>
                  <a:pt x="511071" y="87375"/>
                </a:lnTo>
                <a:lnTo>
                  <a:pt x="515739" y="82331"/>
                </a:lnTo>
                <a:lnTo>
                  <a:pt x="519834" y="76835"/>
                </a:lnTo>
                <a:lnTo>
                  <a:pt x="538812" y="76835"/>
                </a:lnTo>
                <a:lnTo>
                  <a:pt x="531264" y="46100"/>
                </a:lnTo>
                <a:close/>
              </a:path>
              <a:path w="755014" h="265430">
                <a:moveTo>
                  <a:pt x="611298" y="58927"/>
                </a:moveTo>
                <a:lnTo>
                  <a:pt x="592351" y="58927"/>
                </a:lnTo>
                <a:lnTo>
                  <a:pt x="608861" y="126364"/>
                </a:lnTo>
                <a:lnTo>
                  <a:pt x="626768" y="121920"/>
                </a:lnTo>
                <a:lnTo>
                  <a:pt x="611298" y="58927"/>
                </a:lnTo>
                <a:close/>
              </a:path>
              <a:path w="755014" h="265430">
                <a:moveTo>
                  <a:pt x="603781" y="28321"/>
                </a:moveTo>
                <a:lnTo>
                  <a:pt x="589176" y="31876"/>
                </a:lnTo>
                <a:lnTo>
                  <a:pt x="588541" y="38100"/>
                </a:lnTo>
                <a:lnTo>
                  <a:pt x="586001" y="43942"/>
                </a:lnTo>
                <a:lnTo>
                  <a:pt x="581683" y="49530"/>
                </a:lnTo>
                <a:lnTo>
                  <a:pt x="577238" y="55118"/>
                </a:lnTo>
                <a:lnTo>
                  <a:pt x="572920" y="59309"/>
                </a:lnTo>
                <a:lnTo>
                  <a:pt x="568602" y="61975"/>
                </a:lnTo>
                <a:lnTo>
                  <a:pt x="572539" y="78232"/>
                </a:lnTo>
                <a:lnTo>
                  <a:pt x="578350" y="74162"/>
                </a:lnTo>
                <a:lnTo>
                  <a:pt x="583588" y="69580"/>
                </a:lnTo>
                <a:lnTo>
                  <a:pt x="588256" y="64498"/>
                </a:lnTo>
                <a:lnTo>
                  <a:pt x="592351" y="58927"/>
                </a:lnTo>
                <a:lnTo>
                  <a:pt x="611298" y="58927"/>
                </a:lnTo>
                <a:lnTo>
                  <a:pt x="603781" y="28321"/>
                </a:lnTo>
                <a:close/>
              </a:path>
              <a:path w="755014" h="265430">
                <a:moveTo>
                  <a:pt x="713636" y="0"/>
                </a:moveTo>
                <a:lnTo>
                  <a:pt x="700809" y="3175"/>
                </a:lnTo>
                <a:lnTo>
                  <a:pt x="675282" y="113792"/>
                </a:lnTo>
                <a:lnTo>
                  <a:pt x="688490" y="110489"/>
                </a:lnTo>
                <a:lnTo>
                  <a:pt x="713636" y="0"/>
                </a:lnTo>
                <a:close/>
              </a:path>
              <a:path w="755014" h="265430">
                <a:moveTo>
                  <a:pt x="732305" y="47751"/>
                </a:moveTo>
                <a:lnTo>
                  <a:pt x="719478" y="50800"/>
                </a:lnTo>
                <a:lnTo>
                  <a:pt x="715033" y="54101"/>
                </a:lnTo>
                <a:lnTo>
                  <a:pt x="709699" y="64008"/>
                </a:lnTo>
                <a:lnTo>
                  <a:pt x="709318" y="70612"/>
                </a:lnTo>
                <a:lnTo>
                  <a:pt x="711350" y="78994"/>
                </a:lnTo>
                <a:lnTo>
                  <a:pt x="713509" y="87375"/>
                </a:lnTo>
                <a:lnTo>
                  <a:pt x="716811" y="93091"/>
                </a:lnTo>
                <a:lnTo>
                  <a:pt x="726082" y="99313"/>
                </a:lnTo>
                <a:lnTo>
                  <a:pt x="731670" y="100075"/>
                </a:lnTo>
                <a:lnTo>
                  <a:pt x="744497" y="97027"/>
                </a:lnTo>
                <a:lnTo>
                  <a:pt x="748942" y="93725"/>
                </a:lnTo>
                <a:lnTo>
                  <a:pt x="751609" y="88773"/>
                </a:lnTo>
                <a:lnTo>
                  <a:pt x="733448" y="88773"/>
                </a:lnTo>
                <a:lnTo>
                  <a:pt x="731797" y="88392"/>
                </a:lnTo>
                <a:lnTo>
                  <a:pt x="730400" y="87122"/>
                </a:lnTo>
                <a:lnTo>
                  <a:pt x="728495" y="85471"/>
                </a:lnTo>
                <a:lnTo>
                  <a:pt x="726844" y="81534"/>
                </a:lnTo>
                <a:lnTo>
                  <a:pt x="725320" y="75437"/>
                </a:lnTo>
                <a:lnTo>
                  <a:pt x="723796" y="69469"/>
                </a:lnTo>
                <a:lnTo>
                  <a:pt x="723542" y="65150"/>
                </a:lnTo>
                <a:lnTo>
                  <a:pt x="725066" y="60960"/>
                </a:lnTo>
                <a:lnTo>
                  <a:pt x="726336" y="59817"/>
                </a:lnTo>
                <a:lnTo>
                  <a:pt x="728241" y="59436"/>
                </a:lnTo>
                <a:lnTo>
                  <a:pt x="730146" y="58927"/>
                </a:lnTo>
                <a:lnTo>
                  <a:pt x="749586" y="58927"/>
                </a:lnTo>
                <a:lnTo>
                  <a:pt x="747164" y="54737"/>
                </a:lnTo>
                <a:lnTo>
                  <a:pt x="742465" y="51688"/>
                </a:lnTo>
                <a:lnTo>
                  <a:pt x="737893" y="48513"/>
                </a:lnTo>
                <a:lnTo>
                  <a:pt x="732305" y="47751"/>
                </a:lnTo>
                <a:close/>
              </a:path>
              <a:path w="755014" h="265430">
                <a:moveTo>
                  <a:pt x="749586" y="58927"/>
                </a:moveTo>
                <a:lnTo>
                  <a:pt x="730146" y="58927"/>
                </a:lnTo>
                <a:lnTo>
                  <a:pt x="731797" y="59309"/>
                </a:lnTo>
                <a:lnTo>
                  <a:pt x="733194" y="60579"/>
                </a:lnTo>
                <a:lnTo>
                  <a:pt x="735099" y="62357"/>
                </a:lnTo>
                <a:lnTo>
                  <a:pt x="736750" y="66167"/>
                </a:lnTo>
                <a:lnTo>
                  <a:pt x="739798" y="78359"/>
                </a:lnTo>
                <a:lnTo>
                  <a:pt x="740052" y="82550"/>
                </a:lnTo>
                <a:lnTo>
                  <a:pt x="738528" y="86741"/>
                </a:lnTo>
                <a:lnTo>
                  <a:pt x="737258" y="87884"/>
                </a:lnTo>
                <a:lnTo>
                  <a:pt x="735353" y="88392"/>
                </a:lnTo>
                <a:lnTo>
                  <a:pt x="733448" y="88773"/>
                </a:lnTo>
                <a:lnTo>
                  <a:pt x="751609" y="88773"/>
                </a:lnTo>
                <a:lnTo>
                  <a:pt x="754276" y="83947"/>
                </a:lnTo>
                <a:lnTo>
                  <a:pt x="754657" y="77216"/>
                </a:lnTo>
                <a:lnTo>
                  <a:pt x="752498" y="68834"/>
                </a:lnTo>
                <a:lnTo>
                  <a:pt x="750466" y="60451"/>
                </a:lnTo>
                <a:lnTo>
                  <a:pt x="749586" y="58927"/>
                </a:lnTo>
                <a:close/>
              </a:path>
              <a:path w="755014" h="265430">
                <a:moveTo>
                  <a:pt x="657248" y="13843"/>
                </a:moveTo>
                <a:lnTo>
                  <a:pt x="650771" y="15494"/>
                </a:lnTo>
                <a:lnTo>
                  <a:pt x="644548" y="17018"/>
                </a:lnTo>
                <a:lnTo>
                  <a:pt x="639976" y="20320"/>
                </a:lnTo>
                <a:lnTo>
                  <a:pt x="636420" y="26797"/>
                </a:lnTo>
                <a:lnTo>
                  <a:pt x="634642" y="30099"/>
                </a:lnTo>
                <a:lnTo>
                  <a:pt x="634388" y="36830"/>
                </a:lnTo>
                <a:lnTo>
                  <a:pt x="638452" y="53467"/>
                </a:lnTo>
                <a:lnTo>
                  <a:pt x="641881" y="59309"/>
                </a:lnTo>
                <a:lnTo>
                  <a:pt x="651152" y="65532"/>
                </a:lnTo>
                <a:lnTo>
                  <a:pt x="656740" y="66294"/>
                </a:lnTo>
                <a:lnTo>
                  <a:pt x="663217" y="64643"/>
                </a:lnTo>
                <a:lnTo>
                  <a:pt x="669440" y="63119"/>
                </a:lnTo>
                <a:lnTo>
                  <a:pt x="673885" y="59817"/>
                </a:lnTo>
                <a:lnTo>
                  <a:pt x="676552" y="54991"/>
                </a:lnTo>
                <a:lnTo>
                  <a:pt x="658518" y="54991"/>
                </a:lnTo>
                <a:lnTo>
                  <a:pt x="656867" y="54483"/>
                </a:lnTo>
                <a:lnTo>
                  <a:pt x="648485" y="31242"/>
                </a:lnTo>
                <a:lnTo>
                  <a:pt x="649374" y="28829"/>
                </a:lnTo>
                <a:lnTo>
                  <a:pt x="650136" y="27050"/>
                </a:lnTo>
                <a:lnTo>
                  <a:pt x="651406" y="25908"/>
                </a:lnTo>
                <a:lnTo>
                  <a:pt x="653184" y="25526"/>
                </a:lnTo>
                <a:lnTo>
                  <a:pt x="655089" y="25019"/>
                </a:lnTo>
                <a:lnTo>
                  <a:pt x="674567" y="25019"/>
                </a:lnTo>
                <a:lnTo>
                  <a:pt x="672107" y="20827"/>
                </a:lnTo>
                <a:lnTo>
                  <a:pt x="662836" y="14605"/>
                </a:lnTo>
                <a:lnTo>
                  <a:pt x="657248" y="13843"/>
                </a:lnTo>
                <a:close/>
              </a:path>
              <a:path w="755014" h="265430">
                <a:moveTo>
                  <a:pt x="674567" y="25019"/>
                </a:moveTo>
                <a:lnTo>
                  <a:pt x="655089" y="25019"/>
                </a:lnTo>
                <a:lnTo>
                  <a:pt x="656867" y="25400"/>
                </a:lnTo>
                <a:lnTo>
                  <a:pt x="658264" y="26797"/>
                </a:lnTo>
                <a:lnTo>
                  <a:pt x="660169" y="28448"/>
                </a:lnTo>
                <a:lnTo>
                  <a:pt x="661820" y="32385"/>
                </a:lnTo>
                <a:lnTo>
                  <a:pt x="663217" y="38354"/>
                </a:lnTo>
                <a:lnTo>
                  <a:pt x="664741" y="44450"/>
                </a:lnTo>
                <a:lnTo>
                  <a:pt x="665122" y="48641"/>
                </a:lnTo>
                <a:lnTo>
                  <a:pt x="663598" y="52832"/>
                </a:lnTo>
                <a:lnTo>
                  <a:pt x="662201" y="53975"/>
                </a:lnTo>
                <a:lnTo>
                  <a:pt x="660296" y="54483"/>
                </a:lnTo>
                <a:lnTo>
                  <a:pt x="658518" y="54991"/>
                </a:lnTo>
                <a:lnTo>
                  <a:pt x="676552" y="54991"/>
                </a:lnTo>
                <a:lnTo>
                  <a:pt x="679346" y="50037"/>
                </a:lnTo>
                <a:lnTo>
                  <a:pt x="679600" y="43307"/>
                </a:lnTo>
                <a:lnTo>
                  <a:pt x="677568" y="35051"/>
                </a:lnTo>
                <a:lnTo>
                  <a:pt x="675536" y="26670"/>
                </a:lnTo>
                <a:lnTo>
                  <a:pt x="674567" y="250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65222" y="1255686"/>
            <a:ext cx="1851025" cy="518795"/>
          </a:xfrm>
          <a:custGeom>
            <a:avLst/>
            <a:gdLst/>
            <a:ahLst/>
            <a:cxnLst/>
            <a:rect l="l" t="t" r="r" b="b"/>
            <a:pathLst>
              <a:path w="1851025" h="518794">
                <a:moveTo>
                  <a:pt x="1745891" y="64434"/>
                </a:moveTo>
                <a:lnTo>
                  <a:pt x="0" y="484721"/>
                </a:lnTo>
                <a:lnTo>
                  <a:pt x="8127" y="518757"/>
                </a:lnTo>
                <a:lnTo>
                  <a:pt x="1754028" y="98620"/>
                </a:lnTo>
                <a:lnTo>
                  <a:pt x="1780716" y="74100"/>
                </a:lnTo>
                <a:lnTo>
                  <a:pt x="1745891" y="64434"/>
                </a:lnTo>
                <a:close/>
              </a:path>
              <a:path w="1851025" h="518794">
                <a:moveTo>
                  <a:pt x="1819812" y="48603"/>
                </a:moveTo>
                <a:lnTo>
                  <a:pt x="1811654" y="48603"/>
                </a:lnTo>
                <a:lnTo>
                  <a:pt x="1819910" y="82766"/>
                </a:lnTo>
                <a:lnTo>
                  <a:pt x="1754028" y="98620"/>
                </a:lnTo>
                <a:lnTo>
                  <a:pt x="1671065" y="174841"/>
                </a:lnTo>
                <a:lnTo>
                  <a:pt x="1666978" y="180496"/>
                </a:lnTo>
                <a:lnTo>
                  <a:pt x="1665414" y="187033"/>
                </a:lnTo>
                <a:lnTo>
                  <a:pt x="1666422" y="193665"/>
                </a:lnTo>
                <a:lnTo>
                  <a:pt x="1670050" y="199606"/>
                </a:lnTo>
                <a:lnTo>
                  <a:pt x="1675634" y="203696"/>
                </a:lnTo>
                <a:lnTo>
                  <a:pt x="1682146" y="205273"/>
                </a:lnTo>
                <a:lnTo>
                  <a:pt x="1688802" y="204303"/>
                </a:lnTo>
                <a:lnTo>
                  <a:pt x="1694814" y="200749"/>
                </a:lnTo>
                <a:lnTo>
                  <a:pt x="1850898" y="57239"/>
                </a:lnTo>
                <a:lnTo>
                  <a:pt x="1819812" y="48603"/>
                </a:lnTo>
                <a:close/>
              </a:path>
              <a:path w="1851025" h="518794">
                <a:moveTo>
                  <a:pt x="1780716" y="74100"/>
                </a:moveTo>
                <a:lnTo>
                  <a:pt x="1754028" y="98620"/>
                </a:lnTo>
                <a:lnTo>
                  <a:pt x="1819910" y="82766"/>
                </a:lnTo>
                <a:lnTo>
                  <a:pt x="1819848" y="82512"/>
                </a:lnTo>
                <a:lnTo>
                  <a:pt x="1811019" y="82512"/>
                </a:lnTo>
                <a:lnTo>
                  <a:pt x="1780716" y="74100"/>
                </a:lnTo>
                <a:close/>
              </a:path>
              <a:path w="1851025" h="518794">
                <a:moveTo>
                  <a:pt x="1803907" y="52794"/>
                </a:moveTo>
                <a:lnTo>
                  <a:pt x="1780716" y="74100"/>
                </a:lnTo>
                <a:lnTo>
                  <a:pt x="1811019" y="82512"/>
                </a:lnTo>
                <a:lnTo>
                  <a:pt x="1803907" y="52794"/>
                </a:lnTo>
                <a:close/>
              </a:path>
              <a:path w="1851025" h="518794">
                <a:moveTo>
                  <a:pt x="1812667" y="52794"/>
                </a:moveTo>
                <a:lnTo>
                  <a:pt x="1803907" y="52794"/>
                </a:lnTo>
                <a:lnTo>
                  <a:pt x="1811019" y="82512"/>
                </a:lnTo>
                <a:lnTo>
                  <a:pt x="1819848" y="82512"/>
                </a:lnTo>
                <a:lnTo>
                  <a:pt x="1812667" y="52794"/>
                </a:lnTo>
                <a:close/>
              </a:path>
              <a:path w="1851025" h="518794">
                <a:moveTo>
                  <a:pt x="1811654" y="48603"/>
                </a:moveTo>
                <a:lnTo>
                  <a:pt x="1745891" y="64434"/>
                </a:lnTo>
                <a:lnTo>
                  <a:pt x="1780716" y="74100"/>
                </a:lnTo>
                <a:lnTo>
                  <a:pt x="1803907" y="52794"/>
                </a:lnTo>
                <a:lnTo>
                  <a:pt x="1812667" y="52794"/>
                </a:lnTo>
                <a:lnTo>
                  <a:pt x="1811654" y="48603"/>
                </a:lnTo>
                <a:close/>
              </a:path>
              <a:path w="1851025" h="518794">
                <a:moveTo>
                  <a:pt x="1639645" y="0"/>
                </a:moveTo>
                <a:lnTo>
                  <a:pt x="1633283" y="2137"/>
                </a:lnTo>
                <a:lnTo>
                  <a:pt x="1628159" y="6488"/>
                </a:lnTo>
                <a:lnTo>
                  <a:pt x="1624964" y="12662"/>
                </a:lnTo>
                <a:lnTo>
                  <a:pt x="1624494" y="19643"/>
                </a:lnTo>
                <a:lnTo>
                  <a:pt x="1626631" y="26029"/>
                </a:lnTo>
                <a:lnTo>
                  <a:pt x="1630983" y="31128"/>
                </a:lnTo>
                <a:lnTo>
                  <a:pt x="1637156" y="34252"/>
                </a:lnTo>
                <a:lnTo>
                  <a:pt x="1745891" y="64434"/>
                </a:lnTo>
                <a:lnTo>
                  <a:pt x="1811654" y="48603"/>
                </a:lnTo>
                <a:lnTo>
                  <a:pt x="1819812" y="48603"/>
                </a:lnTo>
                <a:lnTo>
                  <a:pt x="1646554" y="470"/>
                </a:lnTo>
                <a:lnTo>
                  <a:pt x="1639645" y="0"/>
                </a:lnTo>
                <a:close/>
              </a:path>
            </a:pathLst>
          </a:custGeom>
          <a:solidFill>
            <a:srgbClr val="094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82861" y="1322450"/>
            <a:ext cx="755015" cy="265430"/>
          </a:xfrm>
          <a:custGeom>
            <a:avLst/>
            <a:gdLst/>
            <a:ahLst/>
            <a:cxnLst/>
            <a:rect l="l" t="t" r="r" b="b"/>
            <a:pathLst>
              <a:path w="755014" h="265430">
                <a:moveTo>
                  <a:pt x="41906" y="165645"/>
                </a:moveTo>
                <a:lnTo>
                  <a:pt x="5143" y="187706"/>
                </a:lnTo>
                <a:lnTo>
                  <a:pt x="0" y="205406"/>
                </a:lnTo>
                <a:lnTo>
                  <a:pt x="142" y="215655"/>
                </a:lnTo>
                <a:lnTo>
                  <a:pt x="15615" y="252932"/>
                </a:lnTo>
                <a:lnTo>
                  <a:pt x="47099" y="265162"/>
                </a:lnTo>
                <a:lnTo>
                  <a:pt x="56197" y="263778"/>
                </a:lnTo>
                <a:lnTo>
                  <a:pt x="79644" y="249427"/>
                </a:lnTo>
                <a:lnTo>
                  <a:pt x="45275" y="249427"/>
                </a:lnTo>
                <a:lnTo>
                  <a:pt x="39052" y="248285"/>
                </a:lnTo>
                <a:lnTo>
                  <a:pt x="19617" y="212768"/>
                </a:lnTo>
                <a:lnTo>
                  <a:pt x="19208" y="205866"/>
                </a:lnTo>
                <a:lnTo>
                  <a:pt x="19895" y="199917"/>
                </a:lnTo>
                <a:lnTo>
                  <a:pt x="21653" y="194945"/>
                </a:lnTo>
                <a:lnTo>
                  <a:pt x="24701" y="188975"/>
                </a:lnTo>
                <a:lnTo>
                  <a:pt x="29654" y="185038"/>
                </a:lnTo>
                <a:lnTo>
                  <a:pt x="36639" y="183387"/>
                </a:lnTo>
                <a:lnTo>
                  <a:pt x="41592" y="182118"/>
                </a:lnTo>
                <a:lnTo>
                  <a:pt x="75942" y="182118"/>
                </a:lnTo>
                <a:lnTo>
                  <a:pt x="73723" y="178181"/>
                </a:lnTo>
                <a:lnTo>
                  <a:pt x="69151" y="173227"/>
                </a:lnTo>
                <a:lnTo>
                  <a:pt x="63944" y="170307"/>
                </a:lnTo>
                <a:lnTo>
                  <a:pt x="57058" y="167308"/>
                </a:lnTo>
                <a:lnTo>
                  <a:pt x="49720" y="165750"/>
                </a:lnTo>
                <a:lnTo>
                  <a:pt x="41906" y="165645"/>
                </a:lnTo>
                <a:close/>
              </a:path>
              <a:path w="755014" h="265430">
                <a:moveTo>
                  <a:pt x="67881" y="222885"/>
                </a:moveTo>
                <a:lnTo>
                  <a:pt x="67881" y="230124"/>
                </a:lnTo>
                <a:lnTo>
                  <a:pt x="66611" y="235712"/>
                </a:lnTo>
                <a:lnTo>
                  <a:pt x="63817" y="239775"/>
                </a:lnTo>
                <a:lnTo>
                  <a:pt x="60896" y="243839"/>
                </a:lnTo>
                <a:lnTo>
                  <a:pt x="56959" y="246507"/>
                </a:lnTo>
                <a:lnTo>
                  <a:pt x="52006" y="247650"/>
                </a:lnTo>
                <a:lnTo>
                  <a:pt x="45275" y="249427"/>
                </a:lnTo>
                <a:lnTo>
                  <a:pt x="79644" y="249427"/>
                </a:lnTo>
                <a:lnTo>
                  <a:pt x="82581" y="244979"/>
                </a:lnTo>
                <a:lnTo>
                  <a:pt x="85153" y="238855"/>
                </a:lnTo>
                <a:lnTo>
                  <a:pt x="86772" y="231921"/>
                </a:lnTo>
                <a:lnTo>
                  <a:pt x="87439" y="224154"/>
                </a:lnTo>
                <a:lnTo>
                  <a:pt x="67881" y="222885"/>
                </a:lnTo>
                <a:close/>
              </a:path>
              <a:path w="755014" h="265430">
                <a:moveTo>
                  <a:pt x="75942" y="182118"/>
                </a:moveTo>
                <a:lnTo>
                  <a:pt x="41592" y="182118"/>
                </a:lnTo>
                <a:lnTo>
                  <a:pt x="46164" y="182499"/>
                </a:lnTo>
                <a:lnTo>
                  <a:pt x="50355" y="184403"/>
                </a:lnTo>
                <a:lnTo>
                  <a:pt x="54546" y="186436"/>
                </a:lnTo>
                <a:lnTo>
                  <a:pt x="57848" y="189611"/>
                </a:lnTo>
                <a:lnTo>
                  <a:pt x="60134" y="194183"/>
                </a:lnTo>
                <a:lnTo>
                  <a:pt x="77660" y="185165"/>
                </a:lnTo>
                <a:lnTo>
                  <a:pt x="75942" y="182118"/>
                </a:lnTo>
                <a:close/>
              </a:path>
              <a:path w="755014" h="265430">
                <a:moveTo>
                  <a:pt x="135191" y="143763"/>
                </a:moveTo>
                <a:lnTo>
                  <a:pt x="115252" y="148716"/>
                </a:lnTo>
                <a:lnTo>
                  <a:pt x="101790" y="250825"/>
                </a:lnTo>
                <a:lnTo>
                  <a:pt x="121856" y="245999"/>
                </a:lnTo>
                <a:lnTo>
                  <a:pt x="124269" y="222885"/>
                </a:lnTo>
                <a:lnTo>
                  <a:pt x="161607" y="213740"/>
                </a:lnTo>
                <a:lnTo>
                  <a:pt x="185295" y="213740"/>
                </a:lnTo>
                <a:lnTo>
                  <a:pt x="179567" y="205739"/>
                </a:lnTo>
                <a:lnTo>
                  <a:pt x="126174" y="205739"/>
                </a:lnTo>
                <a:lnTo>
                  <a:pt x="130365" y="168021"/>
                </a:lnTo>
                <a:lnTo>
                  <a:pt x="152559" y="168021"/>
                </a:lnTo>
                <a:lnTo>
                  <a:pt x="135191" y="143763"/>
                </a:lnTo>
                <a:close/>
              </a:path>
              <a:path w="755014" h="265430">
                <a:moveTo>
                  <a:pt x="185295" y="213740"/>
                </a:moveTo>
                <a:lnTo>
                  <a:pt x="161607" y="213740"/>
                </a:lnTo>
                <a:lnTo>
                  <a:pt x="174942" y="232918"/>
                </a:lnTo>
                <a:lnTo>
                  <a:pt x="195389" y="227837"/>
                </a:lnTo>
                <a:lnTo>
                  <a:pt x="185295" y="213740"/>
                </a:lnTo>
                <a:close/>
              </a:path>
              <a:path w="755014" h="265430">
                <a:moveTo>
                  <a:pt x="237251" y="118983"/>
                </a:moveTo>
                <a:lnTo>
                  <a:pt x="200215" y="131063"/>
                </a:lnTo>
                <a:lnTo>
                  <a:pt x="185084" y="167342"/>
                </a:lnTo>
                <a:lnTo>
                  <a:pt x="185501" y="173015"/>
                </a:lnTo>
                <a:lnTo>
                  <a:pt x="203898" y="210438"/>
                </a:lnTo>
                <a:lnTo>
                  <a:pt x="231965" y="218916"/>
                </a:lnTo>
                <a:lnTo>
                  <a:pt x="238871" y="218420"/>
                </a:lnTo>
                <a:lnTo>
                  <a:pt x="246062" y="217043"/>
                </a:lnTo>
                <a:lnTo>
                  <a:pt x="253682" y="215264"/>
                </a:lnTo>
                <a:lnTo>
                  <a:pt x="260921" y="211962"/>
                </a:lnTo>
                <a:lnTo>
                  <a:pt x="273237" y="203326"/>
                </a:lnTo>
                <a:lnTo>
                  <a:pt x="232981" y="203326"/>
                </a:lnTo>
                <a:lnTo>
                  <a:pt x="225742" y="202057"/>
                </a:lnTo>
                <a:lnTo>
                  <a:pt x="204724" y="167342"/>
                </a:lnTo>
                <a:lnTo>
                  <a:pt x="204533" y="160750"/>
                </a:lnTo>
                <a:lnTo>
                  <a:pt x="205486" y="154872"/>
                </a:lnTo>
                <a:lnTo>
                  <a:pt x="207581" y="149733"/>
                </a:lnTo>
                <a:lnTo>
                  <a:pt x="211137" y="143256"/>
                </a:lnTo>
                <a:lnTo>
                  <a:pt x="217106" y="139064"/>
                </a:lnTo>
                <a:lnTo>
                  <a:pt x="225361" y="137033"/>
                </a:lnTo>
                <a:lnTo>
                  <a:pt x="230695" y="135636"/>
                </a:lnTo>
                <a:lnTo>
                  <a:pt x="266342" y="135636"/>
                </a:lnTo>
                <a:lnTo>
                  <a:pt x="263842" y="130556"/>
                </a:lnTo>
                <a:lnTo>
                  <a:pt x="258000" y="124840"/>
                </a:lnTo>
                <a:lnTo>
                  <a:pt x="250253" y="121538"/>
                </a:lnTo>
                <a:lnTo>
                  <a:pt x="244103" y="119707"/>
                </a:lnTo>
                <a:lnTo>
                  <a:pt x="237251" y="118983"/>
                </a:lnTo>
                <a:close/>
              </a:path>
              <a:path w="755014" h="265430">
                <a:moveTo>
                  <a:pt x="152559" y="168021"/>
                </a:moveTo>
                <a:lnTo>
                  <a:pt x="130365" y="168021"/>
                </a:lnTo>
                <a:lnTo>
                  <a:pt x="151701" y="199516"/>
                </a:lnTo>
                <a:lnTo>
                  <a:pt x="126174" y="205739"/>
                </a:lnTo>
                <a:lnTo>
                  <a:pt x="179567" y="205739"/>
                </a:lnTo>
                <a:lnTo>
                  <a:pt x="152559" y="168021"/>
                </a:lnTo>
                <a:close/>
              </a:path>
              <a:path w="755014" h="265430">
                <a:moveTo>
                  <a:pt x="278265" y="176149"/>
                </a:moveTo>
                <a:lnTo>
                  <a:pt x="258127" y="176149"/>
                </a:lnTo>
                <a:lnTo>
                  <a:pt x="261048" y="187960"/>
                </a:lnTo>
                <a:lnTo>
                  <a:pt x="258762" y="190881"/>
                </a:lnTo>
                <a:lnTo>
                  <a:pt x="255714" y="193548"/>
                </a:lnTo>
                <a:lnTo>
                  <a:pt x="248602" y="198627"/>
                </a:lnTo>
                <a:lnTo>
                  <a:pt x="244792" y="200278"/>
                </a:lnTo>
                <a:lnTo>
                  <a:pt x="232981" y="203326"/>
                </a:lnTo>
                <a:lnTo>
                  <a:pt x="273237" y="203326"/>
                </a:lnTo>
                <a:lnTo>
                  <a:pt x="274510" y="202437"/>
                </a:lnTo>
                <a:lnTo>
                  <a:pt x="279336" y="197612"/>
                </a:lnTo>
                <a:lnTo>
                  <a:pt x="282384" y="192912"/>
                </a:lnTo>
                <a:lnTo>
                  <a:pt x="278265" y="176149"/>
                </a:lnTo>
                <a:close/>
              </a:path>
              <a:path w="755014" h="265430">
                <a:moveTo>
                  <a:pt x="336486" y="95250"/>
                </a:moveTo>
                <a:lnTo>
                  <a:pt x="328993" y="96138"/>
                </a:lnTo>
                <a:lnTo>
                  <a:pt x="279336" y="108331"/>
                </a:lnTo>
                <a:lnTo>
                  <a:pt x="302323" y="201549"/>
                </a:lnTo>
                <a:lnTo>
                  <a:pt x="321119" y="196976"/>
                </a:lnTo>
                <a:lnTo>
                  <a:pt x="311594" y="158114"/>
                </a:lnTo>
                <a:lnTo>
                  <a:pt x="315404" y="157099"/>
                </a:lnTo>
                <a:lnTo>
                  <a:pt x="319722" y="156083"/>
                </a:lnTo>
                <a:lnTo>
                  <a:pt x="322897" y="155575"/>
                </a:lnTo>
                <a:lnTo>
                  <a:pt x="359511" y="155575"/>
                </a:lnTo>
                <a:lnTo>
                  <a:pt x="359219" y="155321"/>
                </a:lnTo>
                <a:lnTo>
                  <a:pt x="355790" y="153162"/>
                </a:lnTo>
                <a:lnTo>
                  <a:pt x="352488" y="150875"/>
                </a:lnTo>
                <a:lnTo>
                  <a:pt x="348424" y="149098"/>
                </a:lnTo>
                <a:lnTo>
                  <a:pt x="343852" y="147827"/>
                </a:lnTo>
                <a:lnTo>
                  <a:pt x="351726" y="144525"/>
                </a:lnTo>
                <a:lnTo>
                  <a:pt x="353493" y="143128"/>
                </a:lnTo>
                <a:lnTo>
                  <a:pt x="307911" y="143128"/>
                </a:lnTo>
                <a:lnTo>
                  <a:pt x="302069" y="119507"/>
                </a:lnTo>
                <a:lnTo>
                  <a:pt x="324421" y="114046"/>
                </a:lnTo>
                <a:lnTo>
                  <a:pt x="328993" y="113029"/>
                </a:lnTo>
                <a:lnTo>
                  <a:pt x="333819" y="112649"/>
                </a:lnTo>
                <a:lnTo>
                  <a:pt x="361291" y="112649"/>
                </a:lnTo>
                <a:lnTo>
                  <a:pt x="360743" y="110236"/>
                </a:lnTo>
                <a:lnTo>
                  <a:pt x="358203" y="105663"/>
                </a:lnTo>
                <a:lnTo>
                  <a:pt x="354393" y="102108"/>
                </a:lnTo>
                <a:lnTo>
                  <a:pt x="350583" y="98425"/>
                </a:lnTo>
                <a:lnTo>
                  <a:pt x="346265" y="96393"/>
                </a:lnTo>
                <a:lnTo>
                  <a:pt x="341312" y="95758"/>
                </a:lnTo>
                <a:lnTo>
                  <a:pt x="336486" y="95250"/>
                </a:lnTo>
                <a:close/>
              </a:path>
              <a:path w="755014" h="265430">
                <a:moveTo>
                  <a:pt x="359511" y="155575"/>
                </a:moveTo>
                <a:lnTo>
                  <a:pt x="322897" y="155575"/>
                </a:lnTo>
                <a:lnTo>
                  <a:pt x="327215" y="156083"/>
                </a:lnTo>
                <a:lnTo>
                  <a:pt x="329501" y="156845"/>
                </a:lnTo>
                <a:lnTo>
                  <a:pt x="331660" y="158369"/>
                </a:lnTo>
                <a:lnTo>
                  <a:pt x="333946" y="159765"/>
                </a:lnTo>
                <a:lnTo>
                  <a:pt x="338391" y="163575"/>
                </a:lnTo>
                <a:lnTo>
                  <a:pt x="363664" y="186562"/>
                </a:lnTo>
                <a:lnTo>
                  <a:pt x="386143" y="180975"/>
                </a:lnTo>
                <a:lnTo>
                  <a:pt x="370268" y="165608"/>
                </a:lnTo>
                <a:lnTo>
                  <a:pt x="364045" y="159512"/>
                </a:lnTo>
                <a:lnTo>
                  <a:pt x="359511" y="155575"/>
                </a:lnTo>
                <a:close/>
              </a:path>
              <a:path w="755014" h="265430">
                <a:moveTo>
                  <a:pt x="273240" y="155701"/>
                </a:moveTo>
                <a:lnTo>
                  <a:pt x="232727" y="165735"/>
                </a:lnTo>
                <a:lnTo>
                  <a:pt x="236537" y="181356"/>
                </a:lnTo>
                <a:lnTo>
                  <a:pt x="258127" y="176149"/>
                </a:lnTo>
                <a:lnTo>
                  <a:pt x="278265" y="176149"/>
                </a:lnTo>
                <a:lnTo>
                  <a:pt x="273240" y="155701"/>
                </a:lnTo>
                <a:close/>
              </a:path>
              <a:path w="755014" h="265430">
                <a:moveTo>
                  <a:pt x="266342" y="135636"/>
                </a:moveTo>
                <a:lnTo>
                  <a:pt x="230695" y="135636"/>
                </a:lnTo>
                <a:lnTo>
                  <a:pt x="235648" y="135889"/>
                </a:lnTo>
                <a:lnTo>
                  <a:pt x="239839" y="137668"/>
                </a:lnTo>
                <a:lnTo>
                  <a:pt x="244157" y="139446"/>
                </a:lnTo>
                <a:lnTo>
                  <a:pt x="247459" y="142494"/>
                </a:lnTo>
                <a:lnTo>
                  <a:pt x="249872" y="146685"/>
                </a:lnTo>
                <a:lnTo>
                  <a:pt x="267779" y="138557"/>
                </a:lnTo>
                <a:lnTo>
                  <a:pt x="266342" y="135636"/>
                </a:lnTo>
                <a:close/>
              </a:path>
              <a:path w="755014" h="265430">
                <a:moveTo>
                  <a:pt x="361291" y="112649"/>
                </a:moveTo>
                <a:lnTo>
                  <a:pt x="333819" y="112649"/>
                </a:lnTo>
                <a:lnTo>
                  <a:pt x="336486" y="113284"/>
                </a:lnTo>
                <a:lnTo>
                  <a:pt x="338645" y="114808"/>
                </a:lnTo>
                <a:lnTo>
                  <a:pt x="340677" y="116332"/>
                </a:lnTo>
                <a:lnTo>
                  <a:pt x="342201" y="118618"/>
                </a:lnTo>
                <a:lnTo>
                  <a:pt x="343598" y="124587"/>
                </a:lnTo>
                <a:lnTo>
                  <a:pt x="343598" y="127000"/>
                </a:lnTo>
                <a:lnTo>
                  <a:pt x="307911" y="143128"/>
                </a:lnTo>
                <a:lnTo>
                  <a:pt x="353493" y="143128"/>
                </a:lnTo>
                <a:lnTo>
                  <a:pt x="357187" y="140208"/>
                </a:lnTo>
                <a:lnTo>
                  <a:pt x="360177" y="134493"/>
                </a:lnTo>
                <a:lnTo>
                  <a:pt x="363156" y="129032"/>
                </a:lnTo>
                <a:lnTo>
                  <a:pt x="363791" y="122809"/>
                </a:lnTo>
                <a:lnTo>
                  <a:pt x="362013" y="115824"/>
                </a:lnTo>
                <a:lnTo>
                  <a:pt x="361291" y="112649"/>
                </a:lnTo>
                <a:close/>
              </a:path>
              <a:path w="755014" h="265430">
                <a:moveTo>
                  <a:pt x="438594" y="96520"/>
                </a:moveTo>
                <a:lnTo>
                  <a:pt x="420687" y="100964"/>
                </a:lnTo>
                <a:lnTo>
                  <a:pt x="425005" y="118745"/>
                </a:lnTo>
                <a:lnTo>
                  <a:pt x="442912" y="114426"/>
                </a:lnTo>
                <a:lnTo>
                  <a:pt x="438594" y="96520"/>
                </a:lnTo>
                <a:close/>
              </a:path>
              <a:path w="755014" h="265430">
                <a:moveTo>
                  <a:pt x="450786" y="146176"/>
                </a:moveTo>
                <a:lnTo>
                  <a:pt x="432879" y="150622"/>
                </a:lnTo>
                <a:lnTo>
                  <a:pt x="437324" y="168401"/>
                </a:lnTo>
                <a:lnTo>
                  <a:pt x="455104" y="164084"/>
                </a:lnTo>
                <a:lnTo>
                  <a:pt x="450786" y="146176"/>
                </a:lnTo>
                <a:close/>
              </a:path>
              <a:path w="755014" h="265430">
                <a:moveTo>
                  <a:pt x="557222" y="123571"/>
                </a:moveTo>
                <a:lnTo>
                  <a:pt x="538924" y="123571"/>
                </a:lnTo>
                <a:lnTo>
                  <a:pt x="543496" y="142366"/>
                </a:lnTo>
                <a:lnTo>
                  <a:pt x="560768" y="138049"/>
                </a:lnTo>
                <a:lnTo>
                  <a:pt x="557222" y="123571"/>
                </a:lnTo>
                <a:close/>
              </a:path>
              <a:path w="755014" h="265430">
                <a:moveTo>
                  <a:pt x="537781" y="44450"/>
                </a:moveTo>
                <a:lnTo>
                  <a:pt x="522795" y="48133"/>
                </a:lnTo>
                <a:lnTo>
                  <a:pt x="496887" y="117348"/>
                </a:lnTo>
                <a:lnTo>
                  <a:pt x="500697" y="132969"/>
                </a:lnTo>
                <a:lnTo>
                  <a:pt x="538924" y="123571"/>
                </a:lnTo>
                <a:lnTo>
                  <a:pt x="557222" y="123571"/>
                </a:lnTo>
                <a:lnTo>
                  <a:pt x="556196" y="119379"/>
                </a:lnTo>
                <a:lnTo>
                  <a:pt x="567753" y="116459"/>
                </a:lnTo>
                <a:lnTo>
                  <a:pt x="566948" y="113157"/>
                </a:lnTo>
                <a:lnTo>
                  <a:pt x="513651" y="113157"/>
                </a:lnTo>
                <a:lnTo>
                  <a:pt x="527240" y="76073"/>
                </a:lnTo>
                <a:lnTo>
                  <a:pt x="545517" y="76073"/>
                </a:lnTo>
                <a:lnTo>
                  <a:pt x="537781" y="44450"/>
                </a:lnTo>
                <a:close/>
              </a:path>
              <a:path w="755014" h="265430">
                <a:moveTo>
                  <a:pt x="545517" y="76073"/>
                </a:moveTo>
                <a:lnTo>
                  <a:pt x="527240" y="76073"/>
                </a:lnTo>
                <a:lnTo>
                  <a:pt x="534987" y="107823"/>
                </a:lnTo>
                <a:lnTo>
                  <a:pt x="513651" y="113157"/>
                </a:lnTo>
                <a:lnTo>
                  <a:pt x="566948" y="113157"/>
                </a:lnTo>
                <a:lnTo>
                  <a:pt x="564624" y="103632"/>
                </a:lnTo>
                <a:lnTo>
                  <a:pt x="552259" y="103632"/>
                </a:lnTo>
                <a:lnTo>
                  <a:pt x="545517" y="76073"/>
                </a:lnTo>
                <a:close/>
              </a:path>
              <a:path w="755014" h="265430">
                <a:moveTo>
                  <a:pt x="563943" y="100837"/>
                </a:moveTo>
                <a:lnTo>
                  <a:pt x="552259" y="103632"/>
                </a:lnTo>
                <a:lnTo>
                  <a:pt x="564624" y="103632"/>
                </a:lnTo>
                <a:lnTo>
                  <a:pt x="563943" y="100837"/>
                </a:lnTo>
                <a:close/>
              </a:path>
              <a:path w="755014" h="265430">
                <a:moveTo>
                  <a:pt x="629763" y="105790"/>
                </a:moveTo>
                <a:lnTo>
                  <a:pt x="611441" y="105790"/>
                </a:lnTo>
                <a:lnTo>
                  <a:pt x="616013" y="124587"/>
                </a:lnTo>
                <a:lnTo>
                  <a:pt x="633285" y="120269"/>
                </a:lnTo>
                <a:lnTo>
                  <a:pt x="629763" y="105790"/>
                </a:lnTo>
                <a:close/>
              </a:path>
              <a:path w="755014" h="265430">
                <a:moveTo>
                  <a:pt x="610298" y="26670"/>
                </a:moveTo>
                <a:lnTo>
                  <a:pt x="595312" y="30352"/>
                </a:lnTo>
                <a:lnTo>
                  <a:pt x="569404" y="99440"/>
                </a:lnTo>
                <a:lnTo>
                  <a:pt x="573214" y="115188"/>
                </a:lnTo>
                <a:lnTo>
                  <a:pt x="611441" y="105790"/>
                </a:lnTo>
                <a:lnTo>
                  <a:pt x="629763" y="105790"/>
                </a:lnTo>
                <a:lnTo>
                  <a:pt x="628713" y="101473"/>
                </a:lnTo>
                <a:lnTo>
                  <a:pt x="640270" y="98678"/>
                </a:lnTo>
                <a:lnTo>
                  <a:pt x="639471" y="95376"/>
                </a:lnTo>
                <a:lnTo>
                  <a:pt x="586168" y="95376"/>
                </a:lnTo>
                <a:lnTo>
                  <a:pt x="599757" y="58165"/>
                </a:lnTo>
                <a:lnTo>
                  <a:pt x="618071" y="58165"/>
                </a:lnTo>
                <a:lnTo>
                  <a:pt x="610298" y="26670"/>
                </a:lnTo>
                <a:close/>
              </a:path>
              <a:path w="755014" h="265430">
                <a:moveTo>
                  <a:pt x="713676" y="0"/>
                </a:moveTo>
                <a:lnTo>
                  <a:pt x="700849" y="3175"/>
                </a:lnTo>
                <a:lnTo>
                  <a:pt x="675322" y="113791"/>
                </a:lnTo>
                <a:lnTo>
                  <a:pt x="688530" y="110489"/>
                </a:lnTo>
                <a:lnTo>
                  <a:pt x="713676" y="0"/>
                </a:lnTo>
                <a:close/>
              </a:path>
              <a:path w="755014" h="265430">
                <a:moveTo>
                  <a:pt x="732218" y="47751"/>
                </a:moveTo>
                <a:lnTo>
                  <a:pt x="719518" y="50800"/>
                </a:lnTo>
                <a:lnTo>
                  <a:pt x="714946" y="54101"/>
                </a:lnTo>
                <a:lnTo>
                  <a:pt x="709612" y="63881"/>
                </a:lnTo>
                <a:lnTo>
                  <a:pt x="709358" y="70612"/>
                </a:lnTo>
                <a:lnTo>
                  <a:pt x="711390" y="78866"/>
                </a:lnTo>
                <a:lnTo>
                  <a:pt x="713422" y="87375"/>
                </a:lnTo>
                <a:lnTo>
                  <a:pt x="716851" y="93090"/>
                </a:lnTo>
                <a:lnTo>
                  <a:pt x="726122" y="99313"/>
                </a:lnTo>
                <a:lnTo>
                  <a:pt x="731710" y="100075"/>
                </a:lnTo>
                <a:lnTo>
                  <a:pt x="738187" y="98551"/>
                </a:lnTo>
                <a:lnTo>
                  <a:pt x="744410" y="96900"/>
                </a:lnTo>
                <a:lnTo>
                  <a:pt x="748855" y="93725"/>
                </a:lnTo>
                <a:lnTo>
                  <a:pt x="751649" y="88773"/>
                </a:lnTo>
                <a:lnTo>
                  <a:pt x="733488" y="88773"/>
                </a:lnTo>
                <a:lnTo>
                  <a:pt x="731837" y="88391"/>
                </a:lnTo>
                <a:lnTo>
                  <a:pt x="723455" y="65150"/>
                </a:lnTo>
                <a:lnTo>
                  <a:pt x="724979" y="60960"/>
                </a:lnTo>
                <a:lnTo>
                  <a:pt x="726249" y="59816"/>
                </a:lnTo>
                <a:lnTo>
                  <a:pt x="728154" y="59309"/>
                </a:lnTo>
                <a:lnTo>
                  <a:pt x="730059" y="58927"/>
                </a:lnTo>
                <a:lnTo>
                  <a:pt x="749592" y="58927"/>
                </a:lnTo>
                <a:lnTo>
                  <a:pt x="747077" y="54737"/>
                </a:lnTo>
                <a:lnTo>
                  <a:pt x="742505" y="51562"/>
                </a:lnTo>
                <a:lnTo>
                  <a:pt x="737806" y="48513"/>
                </a:lnTo>
                <a:lnTo>
                  <a:pt x="732218" y="47751"/>
                </a:lnTo>
                <a:close/>
              </a:path>
              <a:path w="755014" h="265430">
                <a:moveTo>
                  <a:pt x="618071" y="58165"/>
                </a:moveTo>
                <a:lnTo>
                  <a:pt x="599757" y="58165"/>
                </a:lnTo>
                <a:lnTo>
                  <a:pt x="607504" y="90043"/>
                </a:lnTo>
                <a:lnTo>
                  <a:pt x="586168" y="95376"/>
                </a:lnTo>
                <a:lnTo>
                  <a:pt x="639471" y="95376"/>
                </a:lnTo>
                <a:lnTo>
                  <a:pt x="637167" y="85851"/>
                </a:lnTo>
                <a:lnTo>
                  <a:pt x="624903" y="85851"/>
                </a:lnTo>
                <a:lnTo>
                  <a:pt x="618071" y="58165"/>
                </a:lnTo>
                <a:close/>
              </a:path>
              <a:path w="755014" h="265430">
                <a:moveTo>
                  <a:pt x="749592" y="58927"/>
                </a:moveTo>
                <a:lnTo>
                  <a:pt x="730059" y="58927"/>
                </a:lnTo>
                <a:lnTo>
                  <a:pt x="731837" y="59309"/>
                </a:lnTo>
                <a:lnTo>
                  <a:pt x="733234" y="60578"/>
                </a:lnTo>
                <a:lnTo>
                  <a:pt x="740092" y="82550"/>
                </a:lnTo>
                <a:lnTo>
                  <a:pt x="738568" y="86740"/>
                </a:lnTo>
                <a:lnTo>
                  <a:pt x="737298" y="87884"/>
                </a:lnTo>
                <a:lnTo>
                  <a:pt x="735393" y="88391"/>
                </a:lnTo>
                <a:lnTo>
                  <a:pt x="733488" y="88773"/>
                </a:lnTo>
                <a:lnTo>
                  <a:pt x="751649" y="88773"/>
                </a:lnTo>
                <a:lnTo>
                  <a:pt x="754316" y="83820"/>
                </a:lnTo>
                <a:lnTo>
                  <a:pt x="754570" y="77215"/>
                </a:lnTo>
                <a:lnTo>
                  <a:pt x="750506" y="60451"/>
                </a:lnTo>
                <a:lnTo>
                  <a:pt x="749592" y="58927"/>
                </a:lnTo>
                <a:close/>
              </a:path>
              <a:path w="755014" h="265430">
                <a:moveTo>
                  <a:pt x="636460" y="82931"/>
                </a:moveTo>
                <a:lnTo>
                  <a:pt x="624903" y="85851"/>
                </a:lnTo>
                <a:lnTo>
                  <a:pt x="637167" y="85851"/>
                </a:lnTo>
                <a:lnTo>
                  <a:pt x="636460" y="82931"/>
                </a:lnTo>
                <a:close/>
              </a:path>
              <a:path w="755014" h="265430">
                <a:moveTo>
                  <a:pt x="657288" y="13843"/>
                </a:moveTo>
                <a:lnTo>
                  <a:pt x="644461" y="17018"/>
                </a:lnTo>
                <a:lnTo>
                  <a:pt x="640016" y="20193"/>
                </a:lnTo>
                <a:lnTo>
                  <a:pt x="634682" y="30099"/>
                </a:lnTo>
                <a:lnTo>
                  <a:pt x="634301" y="36702"/>
                </a:lnTo>
                <a:lnTo>
                  <a:pt x="636333" y="45085"/>
                </a:lnTo>
                <a:lnTo>
                  <a:pt x="638492" y="53466"/>
                </a:lnTo>
                <a:lnTo>
                  <a:pt x="641794" y="59182"/>
                </a:lnTo>
                <a:lnTo>
                  <a:pt x="651065" y="65404"/>
                </a:lnTo>
                <a:lnTo>
                  <a:pt x="656653" y="66166"/>
                </a:lnTo>
                <a:lnTo>
                  <a:pt x="669480" y="63119"/>
                </a:lnTo>
                <a:lnTo>
                  <a:pt x="673925" y="59816"/>
                </a:lnTo>
                <a:lnTo>
                  <a:pt x="676592" y="54863"/>
                </a:lnTo>
                <a:lnTo>
                  <a:pt x="658431" y="54863"/>
                </a:lnTo>
                <a:lnTo>
                  <a:pt x="656780" y="54483"/>
                </a:lnTo>
                <a:lnTo>
                  <a:pt x="655383" y="53212"/>
                </a:lnTo>
                <a:lnTo>
                  <a:pt x="653478" y="51435"/>
                </a:lnTo>
                <a:lnTo>
                  <a:pt x="651700" y="47625"/>
                </a:lnTo>
                <a:lnTo>
                  <a:pt x="650303" y="41528"/>
                </a:lnTo>
                <a:lnTo>
                  <a:pt x="648779" y="35433"/>
                </a:lnTo>
                <a:lnTo>
                  <a:pt x="655129" y="25019"/>
                </a:lnTo>
                <a:lnTo>
                  <a:pt x="674568" y="25019"/>
                </a:lnTo>
                <a:lnTo>
                  <a:pt x="672147" y="20827"/>
                </a:lnTo>
                <a:lnTo>
                  <a:pt x="667448" y="17779"/>
                </a:lnTo>
                <a:lnTo>
                  <a:pt x="662749" y="14604"/>
                </a:lnTo>
                <a:lnTo>
                  <a:pt x="657288" y="13843"/>
                </a:lnTo>
                <a:close/>
              </a:path>
              <a:path w="755014" h="265430">
                <a:moveTo>
                  <a:pt x="674568" y="25019"/>
                </a:moveTo>
                <a:lnTo>
                  <a:pt x="655129" y="25019"/>
                </a:lnTo>
                <a:lnTo>
                  <a:pt x="656780" y="25400"/>
                </a:lnTo>
                <a:lnTo>
                  <a:pt x="658177" y="26670"/>
                </a:lnTo>
                <a:lnTo>
                  <a:pt x="660082" y="28448"/>
                </a:lnTo>
                <a:lnTo>
                  <a:pt x="661733" y="32258"/>
                </a:lnTo>
                <a:lnTo>
                  <a:pt x="664781" y="44450"/>
                </a:lnTo>
                <a:lnTo>
                  <a:pt x="665035" y="48640"/>
                </a:lnTo>
                <a:lnTo>
                  <a:pt x="663511" y="52832"/>
                </a:lnTo>
                <a:lnTo>
                  <a:pt x="662241" y="53975"/>
                </a:lnTo>
                <a:lnTo>
                  <a:pt x="660336" y="54483"/>
                </a:lnTo>
                <a:lnTo>
                  <a:pt x="658431" y="54863"/>
                </a:lnTo>
                <a:lnTo>
                  <a:pt x="676592" y="54863"/>
                </a:lnTo>
                <a:lnTo>
                  <a:pt x="679259" y="49911"/>
                </a:lnTo>
                <a:lnTo>
                  <a:pt x="679513" y="43307"/>
                </a:lnTo>
                <a:lnTo>
                  <a:pt x="675449" y="26543"/>
                </a:lnTo>
                <a:lnTo>
                  <a:pt x="674568" y="250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160764" y="6394703"/>
            <a:ext cx="571500" cy="288290"/>
          </a:xfrm>
          <a:custGeom>
            <a:avLst/>
            <a:gdLst/>
            <a:ahLst/>
            <a:cxnLst/>
            <a:rect l="l" t="t" r="r" b="b"/>
            <a:pathLst>
              <a:path w="571500" h="288290">
                <a:moveTo>
                  <a:pt x="0" y="288036"/>
                </a:moveTo>
                <a:lnTo>
                  <a:pt x="571500" y="288036"/>
                </a:lnTo>
                <a:lnTo>
                  <a:pt x="571500" y="0"/>
                </a:lnTo>
                <a:lnTo>
                  <a:pt x="0" y="0"/>
                </a:lnTo>
                <a:lnTo>
                  <a:pt x="0" y="288036"/>
                </a:lnTo>
                <a:close/>
              </a:path>
            </a:pathLst>
          </a:custGeom>
          <a:solidFill>
            <a:srgbClr val="7CB4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9400413" y="6447840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12063" y="3118104"/>
            <a:ext cx="4494530" cy="3415665"/>
          </a:xfrm>
          <a:custGeom>
            <a:avLst/>
            <a:gdLst/>
            <a:ahLst/>
            <a:cxnLst/>
            <a:rect l="l" t="t" r="r" b="b"/>
            <a:pathLst>
              <a:path w="4494530" h="3415665">
                <a:moveTo>
                  <a:pt x="0" y="3415284"/>
                </a:moveTo>
                <a:lnTo>
                  <a:pt x="4494276" y="3415284"/>
                </a:lnTo>
                <a:lnTo>
                  <a:pt x="4494276" y="0"/>
                </a:lnTo>
                <a:lnTo>
                  <a:pt x="0" y="0"/>
                </a:lnTo>
                <a:lnTo>
                  <a:pt x="0" y="3415284"/>
                </a:lnTo>
                <a:close/>
              </a:path>
            </a:pathLst>
          </a:custGeom>
          <a:ln w="9144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83563" y="4351020"/>
            <a:ext cx="250190" cy="116205"/>
          </a:xfrm>
          <a:custGeom>
            <a:avLst/>
            <a:gdLst/>
            <a:ahLst/>
            <a:cxnLst/>
            <a:rect l="l" t="t" r="r" b="b"/>
            <a:pathLst>
              <a:path w="250190" h="116204">
                <a:moveTo>
                  <a:pt x="249936" y="0"/>
                </a:moveTo>
                <a:lnTo>
                  <a:pt x="0" y="0"/>
                </a:lnTo>
                <a:lnTo>
                  <a:pt x="0" y="115823"/>
                </a:lnTo>
                <a:lnTo>
                  <a:pt x="249936" y="115823"/>
                </a:lnTo>
                <a:lnTo>
                  <a:pt x="249936" y="0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92807" y="4341876"/>
            <a:ext cx="250190" cy="125095"/>
          </a:xfrm>
          <a:custGeom>
            <a:avLst/>
            <a:gdLst/>
            <a:ahLst/>
            <a:cxnLst/>
            <a:rect l="l" t="t" r="r" b="b"/>
            <a:pathLst>
              <a:path w="250189" h="125095">
                <a:moveTo>
                  <a:pt x="249936" y="0"/>
                </a:moveTo>
                <a:lnTo>
                  <a:pt x="0" y="0"/>
                </a:lnTo>
                <a:lnTo>
                  <a:pt x="0" y="124968"/>
                </a:lnTo>
                <a:lnTo>
                  <a:pt x="249936" y="124968"/>
                </a:lnTo>
                <a:lnTo>
                  <a:pt x="249936" y="0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03576" y="4300728"/>
            <a:ext cx="248920" cy="166370"/>
          </a:xfrm>
          <a:custGeom>
            <a:avLst/>
            <a:gdLst/>
            <a:ahLst/>
            <a:cxnLst/>
            <a:rect l="l" t="t" r="r" b="b"/>
            <a:pathLst>
              <a:path w="248919" h="166370">
                <a:moveTo>
                  <a:pt x="248412" y="0"/>
                </a:moveTo>
                <a:lnTo>
                  <a:pt x="0" y="0"/>
                </a:lnTo>
                <a:lnTo>
                  <a:pt x="0" y="166116"/>
                </a:lnTo>
                <a:lnTo>
                  <a:pt x="248412" y="166116"/>
                </a:lnTo>
                <a:lnTo>
                  <a:pt x="248412" y="0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12820" y="4056888"/>
            <a:ext cx="248920" cy="410209"/>
          </a:xfrm>
          <a:custGeom>
            <a:avLst/>
            <a:gdLst/>
            <a:ahLst/>
            <a:cxnLst/>
            <a:rect l="l" t="t" r="r" b="b"/>
            <a:pathLst>
              <a:path w="248920" h="410210">
                <a:moveTo>
                  <a:pt x="248412" y="0"/>
                </a:moveTo>
                <a:lnTo>
                  <a:pt x="0" y="0"/>
                </a:lnTo>
                <a:lnTo>
                  <a:pt x="0" y="409956"/>
                </a:lnTo>
                <a:lnTo>
                  <a:pt x="248412" y="409956"/>
                </a:lnTo>
                <a:lnTo>
                  <a:pt x="248412" y="0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22064" y="3896867"/>
            <a:ext cx="248920" cy="570230"/>
          </a:xfrm>
          <a:custGeom>
            <a:avLst/>
            <a:gdLst/>
            <a:ahLst/>
            <a:cxnLst/>
            <a:rect l="l" t="t" r="r" b="b"/>
            <a:pathLst>
              <a:path w="248920" h="570229">
                <a:moveTo>
                  <a:pt x="248412" y="0"/>
                </a:moveTo>
                <a:lnTo>
                  <a:pt x="0" y="0"/>
                </a:lnTo>
                <a:lnTo>
                  <a:pt x="0" y="569975"/>
                </a:lnTo>
                <a:lnTo>
                  <a:pt x="248412" y="569975"/>
                </a:lnTo>
                <a:lnTo>
                  <a:pt x="248412" y="0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04672" y="4466844"/>
            <a:ext cx="4046220" cy="0"/>
          </a:xfrm>
          <a:custGeom>
            <a:avLst/>
            <a:gdLst/>
            <a:ahLst/>
            <a:cxnLst/>
            <a:rect l="l" t="t" r="r" b="b"/>
            <a:pathLst>
              <a:path w="4046220">
                <a:moveTo>
                  <a:pt x="0" y="0"/>
                </a:moveTo>
                <a:lnTo>
                  <a:pt x="404621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04672" y="4466844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05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13916" y="4466844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05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23160" y="4466844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05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32404" y="4466844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05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041647" y="4466844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05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850891" y="4466844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05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051356" y="4143882"/>
            <a:ext cx="3130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1,960</a:t>
            </a:r>
            <a:endParaRPr sz="9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860930" y="4133850"/>
            <a:ext cx="3130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2,131</a:t>
            </a:r>
            <a:endParaRPr sz="9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670429" y="4092955"/>
            <a:ext cx="3130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2,823</a:t>
            </a:r>
            <a:endParaRPr sz="9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492500" y="3874389"/>
            <a:ext cx="3130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6,973</a:t>
            </a:r>
            <a:endParaRPr sz="9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289552" y="3689350"/>
            <a:ext cx="3130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9,688</a:t>
            </a:r>
            <a:endParaRPr sz="9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95883" y="4513579"/>
            <a:ext cx="42608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FY2</a:t>
            </a:r>
            <a:r>
              <a:rPr sz="900" spc="-15" dirty="0">
                <a:latin typeface="Arial"/>
                <a:cs typeface="Arial"/>
              </a:rPr>
              <a:t>0</a:t>
            </a:r>
            <a:r>
              <a:rPr sz="900" spc="-5" dirty="0">
                <a:latin typeface="Arial"/>
                <a:cs typeface="Arial"/>
              </a:rPr>
              <a:t>14</a:t>
            </a:r>
            <a:endParaRPr sz="9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805432" y="4513579"/>
            <a:ext cx="42608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FY2</a:t>
            </a:r>
            <a:r>
              <a:rPr sz="900" spc="-15" dirty="0">
                <a:latin typeface="Arial"/>
                <a:cs typeface="Arial"/>
              </a:rPr>
              <a:t>0</a:t>
            </a:r>
            <a:r>
              <a:rPr sz="900" spc="-5" dirty="0">
                <a:latin typeface="Arial"/>
                <a:cs typeface="Arial"/>
              </a:rPr>
              <a:t>15</a:t>
            </a:r>
            <a:endParaRPr sz="9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614929" y="4513579"/>
            <a:ext cx="42608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FY2</a:t>
            </a:r>
            <a:r>
              <a:rPr sz="900" spc="-15" dirty="0">
                <a:latin typeface="Arial"/>
                <a:cs typeface="Arial"/>
              </a:rPr>
              <a:t>0</a:t>
            </a:r>
            <a:r>
              <a:rPr sz="900" spc="-5" dirty="0">
                <a:latin typeface="Arial"/>
                <a:cs typeface="Arial"/>
              </a:rPr>
              <a:t>16</a:t>
            </a:r>
            <a:endParaRPr sz="9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424554" y="4513579"/>
            <a:ext cx="42608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FY2</a:t>
            </a:r>
            <a:r>
              <a:rPr sz="900" spc="-15" dirty="0">
                <a:latin typeface="Arial"/>
                <a:cs typeface="Arial"/>
              </a:rPr>
              <a:t>0</a:t>
            </a:r>
            <a:r>
              <a:rPr sz="900" spc="-5" dirty="0">
                <a:latin typeface="Arial"/>
                <a:cs typeface="Arial"/>
              </a:rPr>
              <a:t>17</a:t>
            </a:r>
            <a:endParaRPr sz="9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234053" y="4513579"/>
            <a:ext cx="42608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FY2</a:t>
            </a:r>
            <a:r>
              <a:rPr sz="900" spc="-15" dirty="0">
                <a:latin typeface="Arial"/>
                <a:cs typeface="Arial"/>
              </a:rPr>
              <a:t>0</a:t>
            </a:r>
            <a:r>
              <a:rPr sz="900" spc="-5" dirty="0">
                <a:latin typeface="Arial"/>
                <a:cs typeface="Arial"/>
              </a:rPr>
              <a:t>18</a:t>
            </a:r>
            <a:endParaRPr sz="9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170355" y="3785361"/>
            <a:ext cx="898525" cy="347345"/>
          </a:xfrm>
          <a:custGeom>
            <a:avLst/>
            <a:gdLst/>
            <a:ahLst/>
            <a:cxnLst/>
            <a:rect l="l" t="t" r="r" b="b"/>
            <a:pathLst>
              <a:path w="898525" h="347345">
                <a:moveTo>
                  <a:pt x="794416" y="56026"/>
                </a:moveTo>
                <a:lnTo>
                  <a:pt x="0" y="314070"/>
                </a:lnTo>
                <a:lnTo>
                  <a:pt x="10820" y="347344"/>
                </a:lnTo>
                <a:lnTo>
                  <a:pt x="805185" y="89347"/>
                </a:lnTo>
                <a:lnTo>
                  <a:pt x="829781" y="62921"/>
                </a:lnTo>
                <a:lnTo>
                  <a:pt x="794416" y="56026"/>
                </a:lnTo>
                <a:close/>
              </a:path>
              <a:path w="898525" h="347345">
                <a:moveTo>
                  <a:pt x="870393" y="35179"/>
                </a:moveTo>
                <a:lnTo>
                  <a:pt x="858596" y="35179"/>
                </a:lnTo>
                <a:lnTo>
                  <a:pt x="869518" y="68452"/>
                </a:lnTo>
                <a:lnTo>
                  <a:pt x="805185" y="89347"/>
                </a:lnTo>
                <a:lnTo>
                  <a:pt x="728294" y="171957"/>
                </a:lnTo>
                <a:lnTo>
                  <a:pt x="724646" y="177899"/>
                </a:lnTo>
                <a:lnTo>
                  <a:pt x="723595" y="184531"/>
                </a:lnTo>
                <a:lnTo>
                  <a:pt x="725115" y="191067"/>
                </a:lnTo>
                <a:lnTo>
                  <a:pt x="729183" y="196723"/>
                </a:lnTo>
                <a:lnTo>
                  <a:pt x="735124" y="200370"/>
                </a:lnTo>
                <a:lnTo>
                  <a:pt x="741756" y="201421"/>
                </a:lnTo>
                <a:lnTo>
                  <a:pt x="748292" y="199901"/>
                </a:lnTo>
                <a:lnTo>
                  <a:pt x="753948" y="195833"/>
                </a:lnTo>
                <a:lnTo>
                  <a:pt x="898347" y="40639"/>
                </a:lnTo>
                <a:lnTo>
                  <a:pt x="870393" y="35179"/>
                </a:lnTo>
                <a:close/>
              </a:path>
              <a:path w="898525" h="347345">
                <a:moveTo>
                  <a:pt x="829781" y="62921"/>
                </a:moveTo>
                <a:lnTo>
                  <a:pt x="805185" y="89347"/>
                </a:lnTo>
                <a:lnTo>
                  <a:pt x="867954" y="68961"/>
                </a:lnTo>
                <a:lnTo>
                  <a:pt x="860755" y="68961"/>
                </a:lnTo>
                <a:lnTo>
                  <a:pt x="829781" y="62921"/>
                </a:lnTo>
                <a:close/>
              </a:path>
              <a:path w="898525" h="347345">
                <a:moveTo>
                  <a:pt x="851230" y="39877"/>
                </a:moveTo>
                <a:lnTo>
                  <a:pt x="829781" y="62921"/>
                </a:lnTo>
                <a:lnTo>
                  <a:pt x="860755" y="68961"/>
                </a:lnTo>
                <a:lnTo>
                  <a:pt x="851230" y="39877"/>
                </a:lnTo>
                <a:close/>
              </a:path>
              <a:path w="898525" h="347345">
                <a:moveTo>
                  <a:pt x="860138" y="39877"/>
                </a:moveTo>
                <a:lnTo>
                  <a:pt x="851230" y="39877"/>
                </a:lnTo>
                <a:lnTo>
                  <a:pt x="860755" y="68961"/>
                </a:lnTo>
                <a:lnTo>
                  <a:pt x="867954" y="68961"/>
                </a:lnTo>
                <a:lnTo>
                  <a:pt x="869518" y="68452"/>
                </a:lnTo>
                <a:lnTo>
                  <a:pt x="860138" y="39877"/>
                </a:lnTo>
                <a:close/>
              </a:path>
              <a:path w="898525" h="347345">
                <a:moveTo>
                  <a:pt x="858596" y="35179"/>
                </a:moveTo>
                <a:lnTo>
                  <a:pt x="794416" y="56026"/>
                </a:lnTo>
                <a:lnTo>
                  <a:pt x="829781" y="62921"/>
                </a:lnTo>
                <a:lnTo>
                  <a:pt x="851230" y="39877"/>
                </a:lnTo>
                <a:lnTo>
                  <a:pt x="860138" y="39877"/>
                </a:lnTo>
                <a:lnTo>
                  <a:pt x="858596" y="35179"/>
                </a:lnTo>
                <a:close/>
              </a:path>
              <a:path w="898525" h="347345">
                <a:moveTo>
                  <a:pt x="690321" y="0"/>
                </a:moveTo>
                <a:lnTo>
                  <a:pt x="683356" y="19"/>
                </a:lnTo>
                <a:lnTo>
                  <a:pt x="677176" y="2635"/>
                </a:lnTo>
                <a:lnTo>
                  <a:pt x="672426" y="7393"/>
                </a:lnTo>
                <a:lnTo>
                  <a:pt x="669747" y="13843"/>
                </a:lnTo>
                <a:lnTo>
                  <a:pt x="669820" y="20808"/>
                </a:lnTo>
                <a:lnTo>
                  <a:pt x="672430" y="26987"/>
                </a:lnTo>
                <a:lnTo>
                  <a:pt x="677158" y="31738"/>
                </a:lnTo>
                <a:lnTo>
                  <a:pt x="683590" y="34417"/>
                </a:lnTo>
                <a:lnTo>
                  <a:pt x="794416" y="56026"/>
                </a:lnTo>
                <a:lnTo>
                  <a:pt x="858596" y="35179"/>
                </a:lnTo>
                <a:lnTo>
                  <a:pt x="870393" y="35179"/>
                </a:lnTo>
                <a:lnTo>
                  <a:pt x="690321" y="0"/>
                </a:lnTo>
                <a:close/>
              </a:path>
            </a:pathLst>
          </a:custGeom>
          <a:solidFill>
            <a:srgbClr val="094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37638" y="3748404"/>
            <a:ext cx="668655" cy="304165"/>
          </a:xfrm>
          <a:custGeom>
            <a:avLst/>
            <a:gdLst/>
            <a:ahLst/>
            <a:cxnLst/>
            <a:rect l="l" t="t" r="r" b="b"/>
            <a:pathLst>
              <a:path w="668655" h="304164">
                <a:moveTo>
                  <a:pt x="45735" y="204136"/>
                </a:moveTo>
                <a:lnTo>
                  <a:pt x="7862" y="222583"/>
                </a:lnTo>
                <a:lnTo>
                  <a:pt x="0" y="248348"/>
                </a:lnTo>
                <a:lnTo>
                  <a:pt x="1120" y="258572"/>
                </a:lnTo>
                <a:lnTo>
                  <a:pt x="20116" y="294157"/>
                </a:lnTo>
                <a:lnTo>
                  <a:pt x="44029" y="303704"/>
                </a:lnTo>
                <a:lnTo>
                  <a:pt x="52656" y="303281"/>
                </a:lnTo>
                <a:lnTo>
                  <a:pt x="81139" y="287782"/>
                </a:lnTo>
                <a:lnTo>
                  <a:pt x="49290" y="287782"/>
                </a:lnTo>
                <a:lnTo>
                  <a:pt x="43079" y="287274"/>
                </a:lnTo>
                <a:lnTo>
                  <a:pt x="20243" y="253823"/>
                </a:lnTo>
                <a:lnTo>
                  <a:pt x="19169" y="246999"/>
                </a:lnTo>
                <a:lnTo>
                  <a:pt x="19271" y="241008"/>
                </a:lnTo>
                <a:lnTo>
                  <a:pt x="43829" y="221107"/>
                </a:lnTo>
                <a:lnTo>
                  <a:pt x="74783" y="221107"/>
                </a:lnTo>
                <a:lnTo>
                  <a:pt x="75376" y="220726"/>
                </a:lnTo>
                <a:lnTo>
                  <a:pt x="70778" y="214249"/>
                </a:lnTo>
                <a:lnTo>
                  <a:pt x="65736" y="209804"/>
                </a:lnTo>
                <a:lnTo>
                  <a:pt x="60263" y="207264"/>
                </a:lnTo>
                <a:lnTo>
                  <a:pt x="53173" y="204956"/>
                </a:lnTo>
                <a:lnTo>
                  <a:pt x="45735" y="204136"/>
                </a:lnTo>
                <a:close/>
              </a:path>
              <a:path w="668655" h="304164">
                <a:moveTo>
                  <a:pt x="88926" y="258572"/>
                </a:moveTo>
                <a:lnTo>
                  <a:pt x="69229" y="259207"/>
                </a:lnTo>
                <a:lnTo>
                  <a:pt x="70029" y="266319"/>
                </a:lnTo>
                <a:lnTo>
                  <a:pt x="69216" y="272161"/>
                </a:lnTo>
                <a:lnTo>
                  <a:pt x="64377" y="280797"/>
                </a:lnTo>
                <a:lnTo>
                  <a:pt x="60732" y="283718"/>
                </a:lnTo>
                <a:lnTo>
                  <a:pt x="55881" y="285496"/>
                </a:lnTo>
                <a:lnTo>
                  <a:pt x="49290" y="287782"/>
                </a:lnTo>
                <a:lnTo>
                  <a:pt x="81139" y="287782"/>
                </a:lnTo>
                <a:lnTo>
                  <a:pt x="83084" y="285369"/>
                </a:lnTo>
                <a:lnTo>
                  <a:pt x="86064" y="279771"/>
                </a:lnTo>
                <a:lnTo>
                  <a:pt x="88030" y="273446"/>
                </a:lnTo>
                <a:lnTo>
                  <a:pt x="88983" y="266384"/>
                </a:lnTo>
                <a:lnTo>
                  <a:pt x="88926" y="258572"/>
                </a:lnTo>
                <a:close/>
              </a:path>
              <a:path w="668655" h="304164">
                <a:moveTo>
                  <a:pt x="74783" y="221107"/>
                </a:moveTo>
                <a:lnTo>
                  <a:pt x="43829" y="221107"/>
                </a:lnTo>
                <a:lnTo>
                  <a:pt x="52541" y="224155"/>
                </a:lnTo>
                <a:lnTo>
                  <a:pt x="56072" y="227076"/>
                </a:lnTo>
                <a:lnTo>
                  <a:pt x="58789" y="231394"/>
                </a:lnTo>
                <a:lnTo>
                  <a:pt x="74783" y="221107"/>
                </a:lnTo>
                <a:close/>
              </a:path>
              <a:path w="668655" h="304164">
                <a:moveTo>
                  <a:pt x="128639" y="173990"/>
                </a:moveTo>
                <a:lnTo>
                  <a:pt x="109297" y="180848"/>
                </a:lnTo>
                <a:lnTo>
                  <a:pt x="105767" y="283845"/>
                </a:lnTo>
                <a:lnTo>
                  <a:pt x="125172" y="276987"/>
                </a:lnTo>
                <a:lnTo>
                  <a:pt x="125439" y="253746"/>
                </a:lnTo>
                <a:lnTo>
                  <a:pt x="161697" y="241046"/>
                </a:lnTo>
                <a:lnTo>
                  <a:pt x="187100" y="241046"/>
                </a:lnTo>
                <a:lnTo>
                  <a:pt x="183225" y="236601"/>
                </a:lnTo>
                <a:lnTo>
                  <a:pt x="125706" y="236601"/>
                </a:lnTo>
                <a:lnTo>
                  <a:pt x="126163" y="198628"/>
                </a:lnTo>
                <a:lnTo>
                  <a:pt x="150119" y="198628"/>
                </a:lnTo>
                <a:lnTo>
                  <a:pt x="128639" y="173990"/>
                </a:lnTo>
                <a:close/>
              </a:path>
              <a:path w="668655" h="304164">
                <a:moveTo>
                  <a:pt x="187100" y="241046"/>
                </a:moveTo>
                <a:lnTo>
                  <a:pt x="161697" y="241046"/>
                </a:lnTo>
                <a:lnTo>
                  <a:pt x="176810" y="258953"/>
                </a:lnTo>
                <a:lnTo>
                  <a:pt x="196622" y="251968"/>
                </a:lnTo>
                <a:lnTo>
                  <a:pt x="187100" y="241046"/>
                </a:lnTo>
                <a:close/>
              </a:path>
              <a:path w="668655" h="304164">
                <a:moveTo>
                  <a:pt x="227896" y="139493"/>
                </a:moveTo>
                <a:lnTo>
                  <a:pt x="192177" y="155067"/>
                </a:lnTo>
                <a:lnTo>
                  <a:pt x="180116" y="184197"/>
                </a:lnTo>
                <a:lnTo>
                  <a:pt x="180174" y="186944"/>
                </a:lnTo>
                <a:lnTo>
                  <a:pt x="197384" y="227584"/>
                </a:lnTo>
                <a:lnTo>
                  <a:pt x="225630" y="239704"/>
                </a:lnTo>
                <a:lnTo>
                  <a:pt x="232246" y="239490"/>
                </a:lnTo>
                <a:lnTo>
                  <a:pt x="267450" y="223774"/>
                </a:lnTo>
                <a:lnTo>
                  <a:pt x="231674" y="223774"/>
                </a:lnTo>
                <a:lnTo>
                  <a:pt x="224435" y="223393"/>
                </a:lnTo>
                <a:lnTo>
                  <a:pt x="200161" y="190779"/>
                </a:lnTo>
                <a:lnTo>
                  <a:pt x="199337" y="184197"/>
                </a:lnTo>
                <a:lnTo>
                  <a:pt x="199728" y="178258"/>
                </a:lnTo>
                <a:lnTo>
                  <a:pt x="227864" y="156464"/>
                </a:lnTo>
                <a:lnTo>
                  <a:pt x="259459" y="156464"/>
                </a:lnTo>
                <a:lnTo>
                  <a:pt x="260122" y="156083"/>
                </a:lnTo>
                <a:lnTo>
                  <a:pt x="255423" y="148463"/>
                </a:lnTo>
                <a:lnTo>
                  <a:pt x="249073" y="143383"/>
                </a:lnTo>
                <a:lnTo>
                  <a:pt x="241072" y="140843"/>
                </a:lnTo>
                <a:lnTo>
                  <a:pt x="234782" y="139555"/>
                </a:lnTo>
                <a:lnTo>
                  <a:pt x="227896" y="139493"/>
                </a:lnTo>
                <a:close/>
              </a:path>
              <a:path w="668655" h="304164">
                <a:moveTo>
                  <a:pt x="150119" y="198628"/>
                </a:moveTo>
                <a:lnTo>
                  <a:pt x="126163" y="198628"/>
                </a:lnTo>
                <a:lnTo>
                  <a:pt x="150394" y="227838"/>
                </a:lnTo>
                <a:lnTo>
                  <a:pt x="125706" y="236601"/>
                </a:lnTo>
                <a:lnTo>
                  <a:pt x="183225" y="236601"/>
                </a:lnTo>
                <a:lnTo>
                  <a:pt x="150119" y="198628"/>
                </a:lnTo>
                <a:close/>
              </a:path>
              <a:path w="668655" h="304164">
                <a:moveTo>
                  <a:pt x="274881" y="194310"/>
                </a:moveTo>
                <a:lnTo>
                  <a:pt x="254153" y="194310"/>
                </a:lnTo>
                <a:lnTo>
                  <a:pt x="258090" y="205867"/>
                </a:lnTo>
                <a:lnTo>
                  <a:pt x="256185" y="208915"/>
                </a:lnTo>
                <a:lnTo>
                  <a:pt x="253518" y="211963"/>
                </a:lnTo>
                <a:lnTo>
                  <a:pt x="250089" y="214757"/>
                </a:lnTo>
                <a:lnTo>
                  <a:pt x="246787" y="217678"/>
                </a:lnTo>
                <a:lnTo>
                  <a:pt x="243231" y="219710"/>
                </a:lnTo>
                <a:lnTo>
                  <a:pt x="239421" y="221107"/>
                </a:lnTo>
                <a:lnTo>
                  <a:pt x="231674" y="223774"/>
                </a:lnTo>
                <a:lnTo>
                  <a:pt x="267450" y="223774"/>
                </a:lnTo>
                <a:lnTo>
                  <a:pt x="272949" y="218948"/>
                </a:lnTo>
                <a:lnTo>
                  <a:pt x="277394" y="213741"/>
                </a:lnTo>
                <a:lnTo>
                  <a:pt x="279934" y="208661"/>
                </a:lnTo>
                <a:lnTo>
                  <a:pt x="274881" y="194310"/>
                </a:lnTo>
                <a:close/>
              </a:path>
              <a:path w="668655" h="304164">
                <a:moveTo>
                  <a:pt x="324257" y="106299"/>
                </a:moveTo>
                <a:lnTo>
                  <a:pt x="317018" y="107950"/>
                </a:lnTo>
                <a:lnTo>
                  <a:pt x="268758" y="124841"/>
                </a:lnTo>
                <a:lnTo>
                  <a:pt x="300508" y="215519"/>
                </a:lnTo>
                <a:lnTo>
                  <a:pt x="318796" y="209042"/>
                </a:lnTo>
                <a:lnTo>
                  <a:pt x="305588" y="171323"/>
                </a:lnTo>
                <a:lnTo>
                  <a:pt x="309271" y="169926"/>
                </a:lnTo>
                <a:lnTo>
                  <a:pt x="313462" y="168529"/>
                </a:lnTo>
                <a:lnTo>
                  <a:pt x="316637" y="167767"/>
                </a:lnTo>
                <a:lnTo>
                  <a:pt x="358072" y="167767"/>
                </a:lnTo>
                <a:lnTo>
                  <a:pt x="352705" y="163957"/>
                </a:lnTo>
                <a:lnTo>
                  <a:pt x="349149" y="162052"/>
                </a:lnTo>
                <a:lnTo>
                  <a:pt x="345593" y="160274"/>
                </a:lnTo>
                <a:lnTo>
                  <a:pt x="341529" y="158877"/>
                </a:lnTo>
                <a:lnTo>
                  <a:pt x="336703" y="157861"/>
                </a:lnTo>
                <a:lnTo>
                  <a:pt x="338670" y="156845"/>
                </a:lnTo>
                <a:lnTo>
                  <a:pt x="300508" y="156845"/>
                </a:lnTo>
                <a:lnTo>
                  <a:pt x="292507" y="133858"/>
                </a:lnTo>
                <a:lnTo>
                  <a:pt x="306731" y="128778"/>
                </a:lnTo>
                <a:lnTo>
                  <a:pt x="314097" y="126238"/>
                </a:lnTo>
                <a:lnTo>
                  <a:pt x="318669" y="124714"/>
                </a:lnTo>
                <a:lnTo>
                  <a:pt x="323368" y="123952"/>
                </a:lnTo>
                <a:lnTo>
                  <a:pt x="351684" y="123952"/>
                </a:lnTo>
                <a:lnTo>
                  <a:pt x="349911" y="118999"/>
                </a:lnTo>
                <a:lnTo>
                  <a:pt x="346990" y="114681"/>
                </a:lnTo>
                <a:lnTo>
                  <a:pt x="338735" y="108204"/>
                </a:lnTo>
                <a:lnTo>
                  <a:pt x="334163" y="106553"/>
                </a:lnTo>
                <a:lnTo>
                  <a:pt x="324257" y="106299"/>
                </a:lnTo>
                <a:close/>
              </a:path>
              <a:path w="668655" h="304164">
                <a:moveTo>
                  <a:pt x="267234" y="172593"/>
                </a:moveTo>
                <a:lnTo>
                  <a:pt x="227864" y="186436"/>
                </a:lnTo>
                <a:lnTo>
                  <a:pt x="233198" y="201676"/>
                </a:lnTo>
                <a:lnTo>
                  <a:pt x="254153" y="194310"/>
                </a:lnTo>
                <a:lnTo>
                  <a:pt x="274881" y="194310"/>
                </a:lnTo>
                <a:lnTo>
                  <a:pt x="267234" y="172593"/>
                </a:lnTo>
                <a:close/>
              </a:path>
              <a:path w="668655" h="304164">
                <a:moveTo>
                  <a:pt x="358072" y="167767"/>
                </a:moveTo>
                <a:lnTo>
                  <a:pt x="321082" y="167767"/>
                </a:lnTo>
                <a:lnTo>
                  <a:pt x="323368" y="168402"/>
                </a:lnTo>
                <a:lnTo>
                  <a:pt x="325654" y="169545"/>
                </a:lnTo>
                <a:lnTo>
                  <a:pt x="328067" y="170815"/>
                </a:lnTo>
                <a:lnTo>
                  <a:pt x="332893" y="174117"/>
                </a:lnTo>
                <a:lnTo>
                  <a:pt x="340005" y="179578"/>
                </a:lnTo>
                <a:lnTo>
                  <a:pt x="360198" y="194564"/>
                </a:lnTo>
                <a:lnTo>
                  <a:pt x="382042" y="186944"/>
                </a:lnTo>
                <a:lnTo>
                  <a:pt x="358072" y="167767"/>
                </a:lnTo>
                <a:close/>
              </a:path>
              <a:path w="668655" h="304164">
                <a:moveTo>
                  <a:pt x="259459" y="156464"/>
                </a:moveTo>
                <a:lnTo>
                  <a:pt x="227864" y="156464"/>
                </a:lnTo>
                <a:lnTo>
                  <a:pt x="236754" y="159258"/>
                </a:lnTo>
                <a:lnTo>
                  <a:pt x="240310" y="161925"/>
                </a:lnTo>
                <a:lnTo>
                  <a:pt x="243104" y="165862"/>
                </a:lnTo>
                <a:lnTo>
                  <a:pt x="259459" y="156464"/>
                </a:lnTo>
                <a:close/>
              </a:path>
              <a:path w="668655" h="304164">
                <a:moveTo>
                  <a:pt x="351684" y="123952"/>
                </a:moveTo>
                <a:lnTo>
                  <a:pt x="323368" y="123952"/>
                </a:lnTo>
                <a:lnTo>
                  <a:pt x="326035" y="124333"/>
                </a:lnTo>
                <a:lnTo>
                  <a:pt x="330607" y="126873"/>
                </a:lnTo>
                <a:lnTo>
                  <a:pt x="332258" y="129032"/>
                </a:lnTo>
                <a:lnTo>
                  <a:pt x="333401" y="132080"/>
                </a:lnTo>
                <a:lnTo>
                  <a:pt x="334290" y="134874"/>
                </a:lnTo>
                <a:lnTo>
                  <a:pt x="334544" y="137287"/>
                </a:lnTo>
                <a:lnTo>
                  <a:pt x="333274" y="141859"/>
                </a:lnTo>
                <a:lnTo>
                  <a:pt x="332004" y="143637"/>
                </a:lnTo>
                <a:lnTo>
                  <a:pt x="328194" y="146685"/>
                </a:lnTo>
                <a:lnTo>
                  <a:pt x="322860" y="148971"/>
                </a:lnTo>
                <a:lnTo>
                  <a:pt x="300508" y="156845"/>
                </a:lnTo>
                <a:lnTo>
                  <a:pt x="338670" y="156845"/>
                </a:lnTo>
                <a:lnTo>
                  <a:pt x="344323" y="153924"/>
                </a:lnTo>
                <a:lnTo>
                  <a:pt x="349276" y="149098"/>
                </a:lnTo>
                <a:lnTo>
                  <a:pt x="354102" y="137414"/>
                </a:lnTo>
                <a:lnTo>
                  <a:pt x="354229" y="131064"/>
                </a:lnTo>
                <a:lnTo>
                  <a:pt x="351684" y="123952"/>
                </a:lnTo>
                <a:close/>
              </a:path>
              <a:path w="668655" h="304164">
                <a:moveTo>
                  <a:pt x="426111" y="97790"/>
                </a:moveTo>
                <a:lnTo>
                  <a:pt x="408712" y="103886"/>
                </a:lnTo>
                <a:lnTo>
                  <a:pt x="414808" y="121285"/>
                </a:lnTo>
                <a:lnTo>
                  <a:pt x="432207" y="115189"/>
                </a:lnTo>
                <a:lnTo>
                  <a:pt x="426111" y="97790"/>
                </a:lnTo>
                <a:close/>
              </a:path>
              <a:path w="668655" h="304164">
                <a:moveTo>
                  <a:pt x="443002" y="146050"/>
                </a:moveTo>
                <a:lnTo>
                  <a:pt x="425603" y="152146"/>
                </a:lnTo>
                <a:lnTo>
                  <a:pt x="431699" y="169545"/>
                </a:lnTo>
                <a:lnTo>
                  <a:pt x="449098" y="163449"/>
                </a:lnTo>
                <a:lnTo>
                  <a:pt x="443002" y="146050"/>
                </a:lnTo>
                <a:close/>
              </a:path>
              <a:path w="668655" h="304164">
                <a:moveTo>
                  <a:pt x="510058" y="116459"/>
                </a:moveTo>
                <a:lnTo>
                  <a:pt x="493929" y="124206"/>
                </a:lnTo>
                <a:lnTo>
                  <a:pt x="497739" y="131191"/>
                </a:lnTo>
                <a:lnTo>
                  <a:pt x="502565" y="135890"/>
                </a:lnTo>
                <a:lnTo>
                  <a:pt x="508280" y="138176"/>
                </a:lnTo>
                <a:lnTo>
                  <a:pt x="513995" y="140335"/>
                </a:lnTo>
                <a:lnTo>
                  <a:pt x="520345" y="140208"/>
                </a:lnTo>
                <a:lnTo>
                  <a:pt x="544751" y="123952"/>
                </a:lnTo>
                <a:lnTo>
                  <a:pt x="518313" y="123952"/>
                </a:lnTo>
                <a:lnTo>
                  <a:pt x="515900" y="122936"/>
                </a:lnTo>
                <a:lnTo>
                  <a:pt x="513614" y="121920"/>
                </a:lnTo>
                <a:lnTo>
                  <a:pt x="511709" y="119761"/>
                </a:lnTo>
                <a:lnTo>
                  <a:pt x="510058" y="116459"/>
                </a:lnTo>
                <a:close/>
              </a:path>
              <a:path w="668655" h="304164">
                <a:moveTo>
                  <a:pt x="547900" y="92583"/>
                </a:moveTo>
                <a:lnTo>
                  <a:pt x="528727" y="92583"/>
                </a:lnTo>
                <a:lnTo>
                  <a:pt x="531648" y="103251"/>
                </a:lnTo>
                <a:lnTo>
                  <a:pt x="532410" y="110617"/>
                </a:lnTo>
                <a:lnTo>
                  <a:pt x="531140" y="114808"/>
                </a:lnTo>
                <a:lnTo>
                  <a:pt x="529743" y="118999"/>
                </a:lnTo>
                <a:lnTo>
                  <a:pt x="527203" y="121666"/>
                </a:lnTo>
                <a:lnTo>
                  <a:pt x="520853" y="123952"/>
                </a:lnTo>
                <a:lnTo>
                  <a:pt x="544751" y="123952"/>
                </a:lnTo>
                <a:lnTo>
                  <a:pt x="547523" y="118364"/>
                </a:lnTo>
                <a:lnTo>
                  <a:pt x="549301" y="110617"/>
                </a:lnTo>
                <a:lnTo>
                  <a:pt x="549349" y="101473"/>
                </a:lnTo>
                <a:lnTo>
                  <a:pt x="547900" y="92583"/>
                </a:lnTo>
                <a:close/>
              </a:path>
              <a:path w="668655" h="304164">
                <a:moveTo>
                  <a:pt x="510154" y="42878"/>
                </a:moveTo>
                <a:lnTo>
                  <a:pt x="476792" y="66111"/>
                </a:lnTo>
                <a:lnTo>
                  <a:pt x="476175" y="73660"/>
                </a:lnTo>
                <a:lnTo>
                  <a:pt x="476602" y="78684"/>
                </a:lnTo>
                <a:lnTo>
                  <a:pt x="507899" y="108458"/>
                </a:lnTo>
                <a:lnTo>
                  <a:pt x="515011" y="105918"/>
                </a:lnTo>
                <a:lnTo>
                  <a:pt x="521615" y="103632"/>
                </a:lnTo>
                <a:lnTo>
                  <a:pt x="526187" y="99187"/>
                </a:lnTo>
                <a:lnTo>
                  <a:pt x="528434" y="93345"/>
                </a:lnTo>
                <a:lnTo>
                  <a:pt x="510058" y="93345"/>
                </a:lnTo>
                <a:lnTo>
                  <a:pt x="506629" y="93091"/>
                </a:lnTo>
                <a:lnTo>
                  <a:pt x="503420" y="91039"/>
                </a:lnTo>
                <a:lnTo>
                  <a:pt x="500152" y="89154"/>
                </a:lnTo>
                <a:lnTo>
                  <a:pt x="497485" y="85344"/>
                </a:lnTo>
                <a:lnTo>
                  <a:pt x="493421" y="73660"/>
                </a:lnTo>
                <a:lnTo>
                  <a:pt x="493204" y="71120"/>
                </a:lnTo>
                <a:lnTo>
                  <a:pt x="493089" y="69088"/>
                </a:lnTo>
                <a:lnTo>
                  <a:pt x="494354" y="65786"/>
                </a:lnTo>
                <a:lnTo>
                  <a:pt x="495453" y="62611"/>
                </a:lnTo>
                <a:lnTo>
                  <a:pt x="497739" y="60452"/>
                </a:lnTo>
                <a:lnTo>
                  <a:pt x="500914" y="59309"/>
                </a:lnTo>
                <a:lnTo>
                  <a:pt x="504343" y="58039"/>
                </a:lnTo>
                <a:lnTo>
                  <a:pt x="533788" y="58039"/>
                </a:lnTo>
                <a:lnTo>
                  <a:pt x="529059" y="52155"/>
                </a:lnTo>
                <a:lnTo>
                  <a:pt x="523012" y="47371"/>
                </a:lnTo>
                <a:lnTo>
                  <a:pt x="516655" y="44344"/>
                </a:lnTo>
                <a:lnTo>
                  <a:pt x="510154" y="42878"/>
                </a:lnTo>
                <a:close/>
              </a:path>
              <a:path w="668655" h="304164">
                <a:moveTo>
                  <a:pt x="533788" y="58039"/>
                </a:moveTo>
                <a:lnTo>
                  <a:pt x="504343" y="58039"/>
                </a:lnTo>
                <a:lnTo>
                  <a:pt x="507772" y="58547"/>
                </a:lnTo>
                <a:lnTo>
                  <a:pt x="511455" y="60833"/>
                </a:lnTo>
                <a:lnTo>
                  <a:pt x="521869" y="81788"/>
                </a:lnTo>
                <a:lnTo>
                  <a:pt x="520500" y="85471"/>
                </a:lnTo>
                <a:lnTo>
                  <a:pt x="519202" y="88773"/>
                </a:lnTo>
                <a:lnTo>
                  <a:pt x="516789" y="91059"/>
                </a:lnTo>
                <a:lnTo>
                  <a:pt x="513487" y="92202"/>
                </a:lnTo>
                <a:lnTo>
                  <a:pt x="510058" y="93345"/>
                </a:lnTo>
                <a:lnTo>
                  <a:pt x="528434" y="93345"/>
                </a:lnTo>
                <a:lnTo>
                  <a:pt x="528727" y="92583"/>
                </a:lnTo>
                <a:lnTo>
                  <a:pt x="547900" y="92583"/>
                </a:lnTo>
                <a:lnTo>
                  <a:pt x="547649" y="91039"/>
                </a:lnTo>
                <a:lnTo>
                  <a:pt x="544221" y="79248"/>
                </a:lnTo>
                <a:lnTo>
                  <a:pt x="539675" y="68105"/>
                </a:lnTo>
                <a:lnTo>
                  <a:pt x="534617" y="59070"/>
                </a:lnTo>
                <a:lnTo>
                  <a:pt x="533788" y="58039"/>
                </a:lnTo>
                <a:close/>
              </a:path>
              <a:path w="668655" h="304164">
                <a:moveTo>
                  <a:pt x="565303" y="19177"/>
                </a:moveTo>
                <a:lnTo>
                  <a:pt x="559080" y="21463"/>
                </a:lnTo>
                <a:lnTo>
                  <a:pt x="552984" y="23495"/>
                </a:lnTo>
                <a:lnTo>
                  <a:pt x="548793" y="27178"/>
                </a:lnTo>
                <a:lnTo>
                  <a:pt x="546634" y="32385"/>
                </a:lnTo>
                <a:lnTo>
                  <a:pt x="544460" y="37338"/>
                </a:lnTo>
                <a:lnTo>
                  <a:pt x="544385" y="38227"/>
                </a:lnTo>
                <a:lnTo>
                  <a:pt x="564160" y="71120"/>
                </a:lnTo>
                <a:lnTo>
                  <a:pt x="569748" y="71374"/>
                </a:lnTo>
                <a:lnTo>
                  <a:pt x="576098" y="69088"/>
                </a:lnTo>
                <a:lnTo>
                  <a:pt x="582194" y="67056"/>
                </a:lnTo>
                <a:lnTo>
                  <a:pt x="586385" y="63373"/>
                </a:lnTo>
                <a:lnTo>
                  <a:pt x="587807" y="59944"/>
                </a:lnTo>
                <a:lnTo>
                  <a:pt x="570510" y="59944"/>
                </a:lnTo>
                <a:lnTo>
                  <a:pt x="568859" y="59690"/>
                </a:lnTo>
                <a:lnTo>
                  <a:pt x="567208" y="58547"/>
                </a:lnTo>
                <a:lnTo>
                  <a:pt x="565176" y="57023"/>
                </a:lnTo>
                <a:lnTo>
                  <a:pt x="563144" y="53340"/>
                </a:lnTo>
                <a:lnTo>
                  <a:pt x="561112" y="47371"/>
                </a:lnTo>
                <a:lnTo>
                  <a:pt x="558953" y="41529"/>
                </a:lnTo>
                <a:lnTo>
                  <a:pt x="558357" y="37592"/>
                </a:lnTo>
                <a:lnTo>
                  <a:pt x="558382" y="37084"/>
                </a:lnTo>
                <a:lnTo>
                  <a:pt x="558953" y="34798"/>
                </a:lnTo>
                <a:lnTo>
                  <a:pt x="559461" y="33020"/>
                </a:lnTo>
                <a:lnTo>
                  <a:pt x="560604" y="31750"/>
                </a:lnTo>
                <a:lnTo>
                  <a:pt x="562382" y="31115"/>
                </a:lnTo>
                <a:lnTo>
                  <a:pt x="564287" y="30480"/>
                </a:lnTo>
                <a:lnTo>
                  <a:pt x="584865" y="30480"/>
                </a:lnTo>
                <a:lnTo>
                  <a:pt x="584734" y="30099"/>
                </a:lnTo>
                <a:lnTo>
                  <a:pt x="580797" y="24765"/>
                </a:lnTo>
                <a:lnTo>
                  <a:pt x="570891" y="19431"/>
                </a:lnTo>
                <a:lnTo>
                  <a:pt x="565303" y="19177"/>
                </a:lnTo>
                <a:close/>
              </a:path>
              <a:path w="668655" h="304164">
                <a:moveTo>
                  <a:pt x="584865" y="30480"/>
                </a:moveTo>
                <a:lnTo>
                  <a:pt x="564287" y="30480"/>
                </a:lnTo>
                <a:lnTo>
                  <a:pt x="565938" y="30734"/>
                </a:lnTo>
                <a:lnTo>
                  <a:pt x="567589" y="31877"/>
                </a:lnTo>
                <a:lnTo>
                  <a:pt x="576412" y="53340"/>
                </a:lnTo>
                <a:lnTo>
                  <a:pt x="575336" y="57404"/>
                </a:lnTo>
                <a:lnTo>
                  <a:pt x="574193" y="58674"/>
                </a:lnTo>
                <a:lnTo>
                  <a:pt x="572288" y="59309"/>
                </a:lnTo>
                <a:lnTo>
                  <a:pt x="570510" y="59944"/>
                </a:lnTo>
                <a:lnTo>
                  <a:pt x="587807" y="59944"/>
                </a:lnTo>
                <a:lnTo>
                  <a:pt x="590596" y="53340"/>
                </a:lnTo>
                <a:lnTo>
                  <a:pt x="590488" y="47371"/>
                </a:lnTo>
                <a:lnTo>
                  <a:pt x="590449" y="46355"/>
                </a:lnTo>
                <a:lnTo>
                  <a:pt x="587136" y="37084"/>
                </a:lnTo>
                <a:lnTo>
                  <a:pt x="584865" y="30480"/>
                </a:lnTo>
                <a:close/>
              </a:path>
              <a:path w="668655" h="304164">
                <a:moveTo>
                  <a:pt x="620167" y="0"/>
                </a:moveTo>
                <a:lnTo>
                  <a:pt x="607594" y="4318"/>
                </a:lnTo>
                <a:lnTo>
                  <a:pt x="592862" y="116840"/>
                </a:lnTo>
                <a:lnTo>
                  <a:pt x="605816" y="112395"/>
                </a:lnTo>
                <a:lnTo>
                  <a:pt x="620167" y="0"/>
                </a:lnTo>
                <a:close/>
              </a:path>
              <a:path w="668655" h="304164">
                <a:moveTo>
                  <a:pt x="643281" y="45593"/>
                </a:moveTo>
                <a:lnTo>
                  <a:pt x="637058" y="47879"/>
                </a:lnTo>
                <a:lnTo>
                  <a:pt x="630835" y="50038"/>
                </a:lnTo>
                <a:lnTo>
                  <a:pt x="626644" y="53721"/>
                </a:lnTo>
                <a:lnTo>
                  <a:pt x="624485" y="58801"/>
                </a:lnTo>
                <a:lnTo>
                  <a:pt x="622379" y="63881"/>
                </a:lnTo>
                <a:lnTo>
                  <a:pt x="622356" y="64770"/>
                </a:lnTo>
                <a:lnTo>
                  <a:pt x="622580" y="70612"/>
                </a:lnTo>
                <a:lnTo>
                  <a:pt x="625894" y="79883"/>
                </a:lnTo>
                <a:lnTo>
                  <a:pt x="628295" y="86868"/>
                </a:lnTo>
                <a:lnTo>
                  <a:pt x="632232" y="92329"/>
                </a:lnTo>
                <a:lnTo>
                  <a:pt x="642138" y="97663"/>
                </a:lnTo>
                <a:lnTo>
                  <a:pt x="647726" y="97917"/>
                </a:lnTo>
                <a:lnTo>
                  <a:pt x="660172" y="93472"/>
                </a:lnTo>
                <a:lnTo>
                  <a:pt x="664236" y="89916"/>
                </a:lnTo>
                <a:lnTo>
                  <a:pt x="665742" y="86487"/>
                </a:lnTo>
                <a:lnTo>
                  <a:pt x="648361" y="86487"/>
                </a:lnTo>
                <a:lnTo>
                  <a:pt x="646710" y="86233"/>
                </a:lnTo>
                <a:lnTo>
                  <a:pt x="643154" y="83566"/>
                </a:lnTo>
                <a:lnTo>
                  <a:pt x="640995" y="79883"/>
                </a:lnTo>
                <a:lnTo>
                  <a:pt x="638963" y="73914"/>
                </a:lnTo>
                <a:lnTo>
                  <a:pt x="636931" y="68072"/>
                </a:lnTo>
                <a:lnTo>
                  <a:pt x="636193" y="64008"/>
                </a:lnTo>
                <a:lnTo>
                  <a:pt x="636233" y="63627"/>
                </a:lnTo>
                <a:lnTo>
                  <a:pt x="636804" y="61341"/>
                </a:lnTo>
                <a:lnTo>
                  <a:pt x="637312" y="59563"/>
                </a:lnTo>
                <a:lnTo>
                  <a:pt x="638455" y="58293"/>
                </a:lnTo>
                <a:lnTo>
                  <a:pt x="642265" y="57023"/>
                </a:lnTo>
                <a:lnTo>
                  <a:pt x="662722" y="57023"/>
                </a:lnTo>
                <a:lnTo>
                  <a:pt x="662585" y="56642"/>
                </a:lnTo>
                <a:lnTo>
                  <a:pt x="658775" y="51181"/>
                </a:lnTo>
                <a:lnTo>
                  <a:pt x="648869" y="45847"/>
                </a:lnTo>
                <a:lnTo>
                  <a:pt x="643281" y="45593"/>
                </a:lnTo>
                <a:close/>
              </a:path>
              <a:path w="668655" h="304164">
                <a:moveTo>
                  <a:pt x="662722" y="57023"/>
                </a:moveTo>
                <a:lnTo>
                  <a:pt x="642265" y="57023"/>
                </a:lnTo>
                <a:lnTo>
                  <a:pt x="643916" y="57277"/>
                </a:lnTo>
                <a:lnTo>
                  <a:pt x="645440" y="58293"/>
                </a:lnTo>
                <a:lnTo>
                  <a:pt x="647472" y="59944"/>
                </a:lnTo>
                <a:lnTo>
                  <a:pt x="649504" y="63627"/>
                </a:lnTo>
                <a:lnTo>
                  <a:pt x="651536" y="69469"/>
                </a:lnTo>
                <a:lnTo>
                  <a:pt x="653695" y="75438"/>
                </a:lnTo>
                <a:lnTo>
                  <a:pt x="654196" y="78740"/>
                </a:lnTo>
                <a:lnTo>
                  <a:pt x="654263" y="79883"/>
                </a:lnTo>
                <a:lnTo>
                  <a:pt x="653187" y="83947"/>
                </a:lnTo>
                <a:lnTo>
                  <a:pt x="652044" y="85217"/>
                </a:lnTo>
                <a:lnTo>
                  <a:pt x="650266" y="85852"/>
                </a:lnTo>
                <a:lnTo>
                  <a:pt x="648361" y="86487"/>
                </a:lnTo>
                <a:lnTo>
                  <a:pt x="665742" y="86487"/>
                </a:lnTo>
                <a:lnTo>
                  <a:pt x="666522" y="84709"/>
                </a:lnTo>
                <a:lnTo>
                  <a:pt x="668629" y="79629"/>
                </a:lnTo>
                <a:lnTo>
                  <a:pt x="668638" y="78740"/>
                </a:lnTo>
                <a:lnTo>
                  <a:pt x="668300" y="72898"/>
                </a:lnTo>
                <a:lnTo>
                  <a:pt x="665096" y="63627"/>
                </a:lnTo>
                <a:lnTo>
                  <a:pt x="662722" y="570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730373" y="3515385"/>
            <a:ext cx="1727200" cy="521334"/>
          </a:xfrm>
          <a:custGeom>
            <a:avLst/>
            <a:gdLst/>
            <a:ahLst/>
            <a:cxnLst/>
            <a:rect l="l" t="t" r="r" b="b"/>
            <a:pathLst>
              <a:path w="1727200" h="521335">
                <a:moveTo>
                  <a:pt x="1621963" y="62369"/>
                </a:moveTo>
                <a:lnTo>
                  <a:pt x="0" y="487146"/>
                </a:lnTo>
                <a:lnTo>
                  <a:pt x="8889" y="521055"/>
                </a:lnTo>
                <a:lnTo>
                  <a:pt x="1631107" y="96211"/>
                </a:lnTo>
                <a:lnTo>
                  <a:pt x="1657084" y="71373"/>
                </a:lnTo>
                <a:lnTo>
                  <a:pt x="1621963" y="62369"/>
                </a:lnTo>
                <a:close/>
              </a:path>
              <a:path w="1727200" h="521335">
                <a:moveTo>
                  <a:pt x="1696265" y="45186"/>
                </a:moveTo>
                <a:lnTo>
                  <a:pt x="1687576" y="45186"/>
                </a:lnTo>
                <a:lnTo>
                  <a:pt x="1696465" y="79095"/>
                </a:lnTo>
                <a:lnTo>
                  <a:pt x="1631107" y="96211"/>
                </a:lnTo>
                <a:lnTo>
                  <a:pt x="1549527" y="174218"/>
                </a:lnTo>
                <a:lnTo>
                  <a:pt x="1545554" y="179945"/>
                </a:lnTo>
                <a:lnTo>
                  <a:pt x="1544129" y="186505"/>
                </a:lnTo>
                <a:lnTo>
                  <a:pt x="1545276" y="193113"/>
                </a:lnTo>
                <a:lnTo>
                  <a:pt x="1549018" y="198983"/>
                </a:lnTo>
                <a:lnTo>
                  <a:pt x="1554692" y="203011"/>
                </a:lnTo>
                <a:lnTo>
                  <a:pt x="1561258" y="204444"/>
                </a:lnTo>
                <a:lnTo>
                  <a:pt x="1567896" y="203305"/>
                </a:lnTo>
                <a:lnTo>
                  <a:pt x="1573784" y="199618"/>
                </a:lnTo>
                <a:lnTo>
                  <a:pt x="1726946" y="53060"/>
                </a:lnTo>
                <a:lnTo>
                  <a:pt x="1696265" y="45186"/>
                </a:lnTo>
                <a:close/>
              </a:path>
              <a:path w="1727200" h="521335">
                <a:moveTo>
                  <a:pt x="1657084" y="71373"/>
                </a:moveTo>
                <a:lnTo>
                  <a:pt x="1631107" y="96211"/>
                </a:lnTo>
                <a:lnTo>
                  <a:pt x="1695981" y="79222"/>
                </a:lnTo>
                <a:lnTo>
                  <a:pt x="1687702" y="79222"/>
                </a:lnTo>
                <a:lnTo>
                  <a:pt x="1657084" y="71373"/>
                </a:lnTo>
                <a:close/>
              </a:path>
              <a:path w="1727200" h="521335">
                <a:moveTo>
                  <a:pt x="1679955" y="49504"/>
                </a:moveTo>
                <a:lnTo>
                  <a:pt x="1657084" y="71373"/>
                </a:lnTo>
                <a:lnTo>
                  <a:pt x="1687702" y="79222"/>
                </a:lnTo>
                <a:lnTo>
                  <a:pt x="1679955" y="49504"/>
                </a:lnTo>
                <a:close/>
              </a:path>
              <a:path w="1727200" h="521335">
                <a:moveTo>
                  <a:pt x="1688708" y="49504"/>
                </a:moveTo>
                <a:lnTo>
                  <a:pt x="1679955" y="49504"/>
                </a:lnTo>
                <a:lnTo>
                  <a:pt x="1687702" y="79222"/>
                </a:lnTo>
                <a:lnTo>
                  <a:pt x="1695981" y="79222"/>
                </a:lnTo>
                <a:lnTo>
                  <a:pt x="1696465" y="79095"/>
                </a:lnTo>
                <a:lnTo>
                  <a:pt x="1688708" y="49504"/>
                </a:lnTo>
                <a:close/>
              </a:path>
              <a:path w="1727200" h="521335">
                <a:moveTo>
                  <a:pt x="1687576" y="45186"/>
                </a:moveTo>
                <a:lnTo>
                  <a:pt x="1621963" y="62369"/>
                </a:lnTo>
                <a:lnTo>
                  <a:pt x="1657084" y="71373"/>
                </a:lnTo>
                <a:lnTo>
                  <a:pt x="1679955" y="49504"/>
                </a:lnTo>
                <a:lnTo>
                  <a:pt x="1688708" y="49504"/>
                </a:lnTo>
                <a:lnTo>
                  <a:pt x="1687576" y="45186"/>
                </a:lnTo>
                <a:close/>
              </a:path>
              <a:path w="1727200" h="521335">
                <a:moveTo>
                  <a:pt x="1514627" y="0"/>
                </a:moveTo>
                <a:lnTo>
                  <a:pt x="1508299" y="2276"/>
                </a:lnTo>
                <a:lnTo>
                  <a:pt x="1503281" y="6766"/>
                </a:lnTo>
                <a:lnTo>
                  <a:pt x="1500251" y="13055"/>
                </a:lnTo>
                <a:lnTo>
                  <a:pt x="1499893" y="20014"/>
                </a:lnTo>
                <a:lnTo>
                  <a:pt x="1502156" y="26342"/>
                </a:lnTo>
                <a:lnTo>
                  <a:pt x="1506608" y="31361"/>
                </a:lnTo>
                <a:lnTo>
                  <a:pt x="1512824" y="34391"/>
                </a:lnTo>
                <a:lnTo>
                  <a:pt x="1621963" y="62369"/>
                </a:lnTo>
                <a:lnTo>
                  <a:pt x="1687576" y="45186"/>
                </a:lnTo>
                <a:lnTo>
                  <a:pt x="1696265" y="45186"/>
                </a:lnTo>
                <a:lnTo>
                  <a:pt x="1521587" y="355"/>
                </a:lnTo>
                <a:lnTo>
                  <a:pt x="1514627" y="0"/>
                </a:lnTo>
                <a:close/>
              </a:path>
            </a:pathLst>
          </a:custGeom>
          <a:solidFill>
            <a:srgbClr val="094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136614" y="3546855"/>
            <a:ext cx="748030" cy="296545"/>
          </a:xfrm>
          <a:custGeom>
            <a:avLst/>
            <a:gdLst/>
            <a:ahLst/>
            <a:cxnLst/>
            <a:rect l="l" t="t" r="r" b="b"/>
            <a:pathLst>
              <a:path w="748029" h="296545">
                <a:moveTo>
                  <a:pt x="47879" y="196897"/>
                </a:moveTo>
                <a:lnTo>
                  <a:pt x="9136" y="213475"/>
                </a:lnTo>
                <a:lnTo>
                  <a:pt x="0" y="238871"/>
                </a:lnTo>
                <a:lnTo>
                  <a:pt x="599" y="249072"/>
                </a:lnTo>
                <a:lnTo>
                  <a:pt x="17831" y="285545"/>
                </a:lnTo>
                <a:lnTo>
                  <a:pt x="41227" y="296291"/>
                </a:lnTo>
                <a:lnTo>
                  <a:pt x="49877" y="296291"/>
                </a:lnTo>
                <a:lnTo>
                  <a:pt x="80507" y="280670"/>
                </a:lnTo>
                <a:lnTo>
                  <a:pt x="47275" y="280670"/>
                </a:lnTo>
                <a:lnTo>
                  <a:pt x="41052" y="279781"/>
                </a:lnTo>
                <a:lnTo>
                  <a:pt x="19970" y="245296"/>
                </a:lnTo>
                <a:lnTo>
                  <a:pt x="19208" y="238410"/>
                </a:lnTo>
                <a:lnTo>
                  <a:pt x="19589" y="232429"/>
                </a:lnTo>
                <a:lnTo>
                  <a:pt x="21113" y="227330"/>
                </a:lnTo>
                <a:lnTo>
                  <a:pt x="23907" y="221234"/>
                </a:lnTo>
                <a:lnTo>
                  <a:pt x="28733" y="217170"/>
                </a:lnTo>
                <a:lnTo>
                  <a:pt x="35591" y="215138"/>
                </a:lnTo>
                <a:lnTo>
                  <a:pt x="40544" y="213614"/>
                </a:lnTo>
                <a:lnTo>
                  <a:pt x="75742" y="213614"/>
                </a:lnTo>
                <a:lnTo>
                  <a:pt x="72421" y="208280"/>
                </a:lnTo>
                <a:lnTo>
                  <a:pt x="67595" y="203454"/>
                </a:lnTo>
                <a:lnTo>
                  <a:pt x="62261" y="200787"/>
                </a:lnTo>
                <a:lnTo>
                  <a:pt x="55284" y="198098"/>
                </a:lnTo>
                <a:lnTo>
                  <a:pt x="47879" y="196897"/>
                </a:lnTo>
                <a:close/>
              </a:path>
              <a:path w="748029" h="296545">
                <a:moveTo>
                  <a:pt x="68611" y="253111"/>
                </a:moveTo>
                <a:lnTo>
                  <a:pt x="53954" y="278653"/>
                </a:lnTo>
                <a:lnTo>
                  <a:pt x="47275" y="280670"/>
                </a:lnTo>
                <a:lnTo>
                  <a:pt x="80507" y="280670"/>
                </a:lnTo>
                <a:lnTo>
                  <a:pt x="81184" y="279908"/>
                </a:lnTo>
                <a:lnTo>
                  <a:pt x="84421" y="274458"/>
                </a:lnTo>
                <a:lnTo>
                  <a:pt x="86693" y="268224"/>
                </a:lnTo>
                <a:lnTo>
                  <a:pt x="87989" y="261227"/>
                </a:lnTo>
                <a:lnTo>
                  <a:pt x="88296" y="253492"/>
                </a:lnTo>
                <a:lnTo>
                  <a:pt x="68611" y="253111"/>
                </a:lnTo>
                <a:close/>
              </a:path>
              <a:path w="748029" h="296545">
                <a:moveTo>
                  <a:pt x="75742" y="213614"/>
                </a:moveTo>
                <a:lnTo>
                  <a:pt x="40544" y="213614"/>
                </a:lnTo>
                <a:lnTo>
                  <a:pt x="45116" y="213741"/>
                </a:lnTo>
                <a:lnTo>
                  <a:pt x="49434" y="215519"/>
                </a:lnTo>
                <a:lnTo>
                  <a:pt x="53625" y="217297"/>
                </a:lnTo>
                <a:lnTo>
                  <a:pt x="57054" y="220345"/>
                </a:lnTo>
                <a:lnTo>
                  <a:pt x="59594" y="224790"/>
                </a:lnTo>
                <a:lnTo>
                  <a:pt x="76612" y="215011"/>
                </a:lnTo>
                <a:lnTo>
                  <a:pt x="75742" y="213614"/>
                </a:lnTo>
                <a:close/>
              </a:path>
              <a:path w="748029" h="296545">
                <a:moveTo>
                  <a:pt x="132111" y="170942"/>
                </a:moveTo>
                <a:lnTo>
                  <a:pt x="112426" y="176784"/>
                </a:lnTo>
                <a:lnTo>
                  <a:pt x="103917" y="279400"/>
                </a:lnTo>
                <a:lnTo>
                  <a:pt x="123602" y="273558"/>
                </a:lnTo>
                <a:lnTo>
                  <a:pt x="124999" y="250444"/>
                </a:lnTo>
                <a:lnTo>
                  <a:pt x="161829" y="239522"/>
                </a:lnTo>
                <a:lnTo>
                  <a:pt x="186310" y="239522"/>
                </a:lnTo>
                <a:lnTo>
                  <a:pt x="181291" y="233172"/>
                </a:lnTo>
                <a:lnTo>
                  <a:pt x="126142" y="233172"/>
                </a:lnTo>
                <a:lnTo>
                  <a:pt x="128428" y="195453"/>
                </a:lnTo>
                <a:lnTo>
                  <a:pt x="151482" y="195453"/>
                </a:lnTo>
                <a:lnTo>
                  <a:pt x="132111" y="170942"/>
                </a:lnTo>
                <a:close/>
              </a:path>
              <a:path w="748029" h="296545">
                <a:moveTo>
                  <a:pt x="186310" y="239522"/>
                </a:moveTo>
                <a:lnTo>
                  <a:pt x="161829" y="239522"/>
                </a:lnTo>
                <a:lnTo>
                  <a:pt x="176053" y="258064"/>
                </a:lnTo>
                <a:lnTo>
                  <a:pt x="196246" y="252095"/>
                </a:lnTo>
                <a:lnTo>
                  <a:pt x="186310" y="239522"/>
                </a:lnTo>
                <a:close/>
              </a:path>
              <a:path w="748029" h="296545">
                <a:moveTo>
                  <a:pt x="232997" y="141351"/>
                </a:moveTo>
                <a:lnTo>
                  <a:pt x="196500" y="155194"/>
                </a:lnTo>
                <a:lnTo>
                  <a:pt x="183016" y="191214"/>
                </a:lnTo>
                <a:lnTo>
                  <a:pt x="183784" y="197780"/>
                </a:lnTo>
                <a:lnTo>
                  <a:pt x="203993" y="234188"/>
                </a:lnTo>
                <a:lnTo>
                  <a:pt x="232409" y="241395"/>
                </a:lnTo>
                <a:lnTo>
                  <a:pt x="239291" y="240605"/>
                </a:lnTo>
                <a:lnTo>
                  <a:pt x="246411" y="238887"/>
                </a:lnTo>
                <a:lnTo>
                  <a:pt x="253904" y="236728"/>
                </a:lnTo>
                <a:lnTo>
                  <a:pt x="261016" y="233045"/>
                </a:lnTo>
                <a:lnTo>
                  <a:pt x="267493" y="227965"/>
                </a:lnTo>
                <a:lnTo>
                  <a:pt x="270465" y="225679"/>
                </a:lnTo>
                <a:lnTo>
                  <a:pt x="232568" y="225679"/>
                </a:lnTo>
                <a:lnTo>
                  <a:pt x="225456" y="224917"/>
                </a:lnTo>
                <a:lnTo>
                  <a:pt x="202684" y="191214"/>
                </a:lnTo>
                <a:lnTo>
                  <a:pt x="202239" y="184116"/>
                </a:lnTo>
                <a:lnTo>
                  <a:pt x="202874" y="178641"/>
                </a:lnTo>
                <a:lnTo>
                  <a:pt x="227234" y="158369"/>
                </a:lnTo>
                <a:lnTo>
                  <a:pt x="263691" y="158369"/>
                </a:lnTo>
                <a:lnTo>
                  <a:pt x="260000" y="151638"/>
                </a:lnTo>
                <a:lnTo>
                  <a:pt x="253904" y="146177"/>
                </a:lnTo>
                <a:lnTo>
                  <a:pt x="246030" y="143256"/>
                </a:lnTo>
                <a:lnTo>
                  <a:pt x="239865" y="141732"/>
                </a:lnTo>
                <a:lnTo>
                  <a:pt x="232997" y="141351"/>
                </a:lnTo>
                <a:close/>
              </a:path>
              <a:path w="748029" h="296545">
                <a:moveTo>
                  <a:pt x="151482" y="195453"/>
                </a:moveTo>
                <a:lnTo>
                  <a:pt x="128428" y="195453"/>
                </a:lnTo>
                <a:lnTo>
                  <a:pt x="151288" y="225806"/>
                </a:lnTo>
                <a:lnTo>
                  <a:pt x="126142" y="233172"/>
                </a:lnTo>
                <a:lnTo>
                  <a:pt x="181291" y="233172"/>
                </a:lnTo>
                <a:lnTo>
                  <a:pt x="151482" y="195453"/>
                </a:lnTo>
                <a:close/>
              </a:path>
              <a:path w="748029" h="296545">
                <a:moveTo>
                  <a:pt x="276853" y="197358"/>
                </a:moveTo>
                <a:lnTo>
                  <a:pt x="256444" y="197358"/>
                </a:lnTo>
                <a:lnTo>
                  <a:pt x="259873" y="209042"/>
                </a:lnTo>
                <a:lnTo>
                  <a:pt x="257714" y="212090"/>
                </a:lnTo>
                <a:lnTo>
                  <a:pt x="254920" y="215011"/>
                </a:lnTo>
                <a:lnTo>
                  <a:pt x="248062" y="220345"/>
                </a:lnTo>
                <a:lnTo>
                  <a:pt x="244379" y="222250"/>
                </a:lnTo>
                <a:lnTo>
                  <a:pt x="232568" y="225679"/>
                </a:lnTo>
                <a:lnTo>
                  <a:pt x="270465" y="225679"/>
                </a:lnTo>
                <a:lnTo>
                  <a:pt x="274097" y="222885"/>
                </a:lnTo>
                <a:lnTo>
                  <a:pt x="278669" y="217932"/>
                </a:lnTo>
                <a:lnTo>
                  <a:pt x="281463" y="212979"/>
                </a:lnTo>
                <a:lnTo>
                  <a:pt x="276853" y="197358"/>
                </a:lnTo>
                <a:close/>
              </a:path>
              <a:path w="748029" h="296545">
                <a:moveTo>
                  <a:pt x="330866" y="112903"/>
                </a:moveTo>
                <a:lnTo>
                  <a:pt x="323500" y="114300"/>
                </a:lnTo>
                <a:lnTo>
                  <a:pt x="274478" y="128778"/>
                </a:lnTo>
                <a:lnTo>
                  <a:pt x="301783" y="220853"/>
                </a:lnTo>
                <a:lnTo>
                  <a:pt x="320452" y="215265"/>
                </a:lnTo>
                <a:lnTo>
                  <a:pt x="309022" y="176911"/>
                </a:lnTo>
                <a:lnTo>
                  <a:pt x="317023" y="174498"/>
                </a:lnTo>
                <a:lnTo>
                  <a:pt x="320325" y="173863"/>
                </a:lnTo>
                <a:lnTo>
                  <a:pt x="359015" y="173863"/>
                </a:lnTo>
                <a:lnTo>
                  <a:pt x="356393" y="171831"/>
                </a:lnTo>
                <a:lnTo>
                  <a:pt x="349535" y="167767"/>
                </a:lnTo>
                <a:lnTo>
                  <a:pt x="345471" y="166243"/>
                </a:lnTo>
                <a:lnTo>
                  <a:pt x="340772" y="165100"/>
                </a:lnTo>
                <a:lnTo>
                  <a:pt x="347136" y="162179"/>
                </a:lnTo>
                <a:lnTo>
                  <a:pt x="304704" y="162179"/>
                </a:lnTo>
                <a:lnTo>
                  <a:pt x="297719" y="138811"/>
                </a:lnTo>
                <a:lnTo>
                  <a:pt x="312197" y="134493"/>
                </a:lnTo>
                <a:lnTo>
                  <a:pt x="324389" y="131064"/>
                </a:lnTo>
                <a:lnTo>
                  <a:pt x="325913" y="130810"/>
                </a:lnTo>
                <a:lnTo>
                  <a:pt x="329088" y="130429"/>
                </a:lnTo>
                <a:lnTo>
                  <a:pt x="356901" y="130429"/>
                </a:lnTo>
                <a:lnTo>
                  <a:pt x="355885" y="126873"/>
                </a:lnTo>
                <a:lnTo>
                  <a:pt x="353091" y="122428"/>
                </a:lnTo>
                <a:lnTo>
                  <a:pt x="345217" y="115570"/>
                </a:lnTo>
                <a:lnTo>
                  <a:pt x="340772" y="113665"/>
                </a:lnTo>
                <a:lnTo>
                  <a:pt x="330866" y="112903"/>
                </a:lnTo>
                <a:close/>
              </a:path>
              <a:path w="748029" h="296545">
                <a:moveTo>
                  <a:pt x="270668" y="176403"/>
                </a:moveTo>
                <a:lnTo>
                  <a:pt x="230536" y="188214"/>
                </a:lnTo>
                <a:lnTo>
                  <a:pt x="235235" y="203708"/>
                </a:lnTo>
                <a:lnTo>
                  <a:pt x="256444" y="197358"/>
                </a:lnTo>
                <a:lnTo>
                  <a:pt x="276853" y="197358"/>
                </a:lnTo>
                <a:lnTo>
                  <a:pt x="270668" y="176403"/>
                </a:lnTo>
                <a:close/>
              </a:path>
              <a:path w="748029" h="296545">
                <a:moveTo>
                  <a:pt x="359015" y="173863"/>
                </a:moveTo>
                <a:lnTo>
                  <a:pt x="320325" y="173863"/>
                </a:lnTo>
                <a:lnTo>
                  <a:pt x="324643" y="174117"/>
                </a:lnTo>
                <a:lnTo>
                  <a:pt x="326802" y="174879"/>
                </a:lnTo>
                <a:lnTo>
                  <a:pt x="329215" y="176149"/>
                </a:lnTo>
                <a:lnTo>
                  <a:pt x="331501" y="177546"/>
                </a:lnTo>
                <a:lnTo>
                  <a:pt x="336073" y="181102"/>
                </a:lnTo>
                <a:lnTo>
                  <a:pt x="362362" y="202819"/>
                </a:lnTo>
                <a:lnTo>
                  <a:pt x="384587" y="196342"/>
                </a:lnTo>
                <a:lnTo>
                  <a:pt x="367950" y="181610"/>
                </a:lnTo>
                <a:lnTo>
                  <a:pt x="361473" y="175768"/>
                </a:lnTo>
                <a:lnTo>
                  <a:pt x="359015" y="173863"/>
                </a:lnTo>
                <a:close/>
              </a:path>
              <a:path w="748029" h="296545">
                <a:moveTo>
                  <a:pt x="263691" y="158369"/>
                </a:moveTo>
                <a:lnTo>
                  <a:pt x="232060" y="158369"/>
                </a:lnTo>
                <a:lnTo>
                  <a:pt x="236378" y="159893"/>
                </a:lnTo>
                <a:lnTo>
                  <a:pt x="240823" y="161417"/>
                </a:lnTo>
                <a:lnTo>
                  <a:pt x="244252" y="164338"/>
                </a:lnTo>
                <a:lnTo>
                  <a:pt x="246919" y="168402"/>
                </a:lnTo>
                <a:lnTo>
                  <a:pt x="264318" y="159512"/>
                </a:lnTo>
                <a:lnTo>
                  <a:pt x="263691" y="158369"/>
                </a:lnTo>
                <a:close/>
              </a:path>
              <a:path w="748029" h="296545">
                <a:moveTo>
                  <a:pt x="356901" y="130429"/>
                </a:moveTo>
                <a:lnTo>
                  <a:pt x="329088" y="130429"/>
                </a:lnTo>
                <a:lnTo>
                  <a:pt x="331755" y="130937"/>
                </a:lnTo>
                <a:lnTo>
                  <a:pt x="333914" y="132334"/>
                </a:lnTo>
                <a:lnTo>
                  <a:pt x="336200" y="133731"/>
                </a:lnTo>
                <a:lnTo>
                  <a:pt x="337724" y="136017"/>
                </a:lnTo>
                <a:lnTo>
                  <a:pt x="338654" y="139192"/>
                </a:lnTo>
                <a:lnTo>
                  <a:pt x="339462" y="141732"/>
                </a:lnTo>
                <a:lnTo>
                  <a:pt x="304704" y="162179"/>
                </a:lnTo>
                <a:lnTo>
                  <a:pt x="347136" y="162179"/>
                </a:lnTo>
                <a:lnTo>
                  <a:pt x="348519" y="161544"/>
                </a:lnTo>
                <a:lnTo>
                  <a:pt x="353726" y="156845"/>
                </a:lnTo>
                <a:lnTo>
                  <a:pt x="356766" y="150368"/>
                </a:lnTo>
                <a:lnTo>
                  <a:pt x="359187" y="145415"/>
                </a:lnTo>
                <a:lnTo>
                  <a:pt x="359436" y="141351"/>
                </a:lnTo>
                <a:lnTo>
                  <a:pt x="359450" y="138811"/>
                </a:lnTo>
                <a:lnTo>
                  <a:pt x="357409" y="132207"/>
                </a:lnTo>
                <a:lnTo>
                  <a:pt x="356901" y="130429"/>
                </a:lnTo>
                <a:close/>
              </a:path>
              <a:path w="748029" h="296545">
                <a:moveTo>
                  <a:pt x="432974" y="109474"/>
                </a:moveTo>
                <a:lnTo>
                  <a:pt x="415321" y="114681"/>
                </a:lnTo>
                <a:lnTo>
                  <a:pt x="420528" y="132334"/>
                </a:lnTo>
                <a:lnTo>
                  <a:pt x="438181" y="127000"/>
                </a:lnTo>
                <a:lnTo>
                  <a:pt x="432974" y="109474"/>
                </a:lnTo>
                <a:close/>
              </a:path>
              <a:path w="748029" h="296545">
                <a:moveTo>
                  <a:pt x="447452" y="158496"/>
                </a:moveTo>
                <a:lnTo>
                  <a:pt x="429799" y="163703"/>
                </a:lnTo>
                <a:lnTo>
                  <a:pt x="435006" y="181356"/>
                </a:lnTo>
                <a:lnTo>
                  <a:pt x="452659" y="176149"/>
                </a:lnTo>
                <a:lnTo>
                  <a:pt x="447452" y="158496"/>
                </a:lnTo>
                <a:close/>
              </a:path>
              <a:path w="748029" h="296545">
                <a:moveTo>
                  <a:pt x="516413" y="56642"/>
                </a:moveTo>
                <a:lnTo>
                  <a:pt x="507650" y="59309"/>
                </a:lnTo>
                <a:lnTo>
                  <a:pt x="498887" y="61849"/>
                </a:lnTo>
                <a:lnTo>
                  <a:pt x="492664" y="66167"/>
                </a:lnTo>
                <a:lnTo>
                  <a:pt x="489235" y="72009"/>
                </a:lnTo>
                <a:lnTo>
                  <a:pt x="485806" y="77978"/>
                </a:lnTo>
                <a:lnTo>
                  <a:pt x="485181" y="83185"/>
                </a:lnTo>
                <a:lnTo>
                  <a:pt x="485082" y="84455"/>
                </a:lnTo>
                <a:lnTo>
                  <a:pt x="487076" y="91186"/>
                </a:lnTo>
                <a:lnTo>
                  <a:pt x="488219" y="95250"/>
                </a:lnTo>
                <a:lnTo>
                  <a:pt x="490378" y="98552"/>
                </a:lnTo>
                <a:lnTo>
                  <a:pt x="496474" y="104140"/>
                </a:lnTo>
                <a:lnTo>
                  <a:pt x="500665" y="105791"/>
                </a:lnTo>
                <a:lnTo>
                  <a:pt x="505745" y="106299"/>
                </a:lnTo>
                <a:lnTo>
                  <a:pt x="501173" y="110236"/>
                </a:lnTo>
                <a:lnTo>
                  <a:pt x="498125" y="114554"/>
                </a:lnTo>
                <a:lnTo>
                  <a:pt x="496982" y="119507"/>
                </a:lnTo>
                <a:lnTo>
                  <a:pt x="495813" y="123952"/>
                </a:lnTo>
                <a:lnTo>
                  <a:pt x="495839" y="129286"/>
                </a:lnTo>
                <a:lnTo>
                  <a:pt x="497814" y="135763"/>
                </a:lnTo>
                <a:lnTo>
                  <a:pt x="500030" y="143256"/>
                </a:lnTo>
                <a:lnTo>
                  <a:pt x="505364" y="149479"/>
                </a:lnTo>
                <a:lnTo>
                  <a:pt x="513492" y="152654"/>
                </a:lnTo>
                <a:lnTo>
                  <a:pt x="520350" y="155448"/>
                </a:lnTo>
                <a:lnTo>
                  <a:pt x="527970" y="155575"/>
                </a:lnTo>
                <a:lnTo>
                  <a:pt x="545369" y="150368"/>
                </a:lnTo>
                <a:lnTo>
                  <a:pt x="551719" y="145669"/>
                </a:lnTo>
                <a:lnTo>
                  <a:pt x="554869" y="140081"/>
                </a:lnTo>
                <a:lnTo>
                  <a:pt x="528097" y="140081"/>
                </a:lnTo>
                <a:lnTo>
                  <a:pt x="524541" y="139700"/>
                </a:lnTo>
                <a:lnTo>
                  <a:pt x="517937" y="135636"/>
                </a:lnTo>
                <a:lnTo>
                  <a:pt x="515651" y="132334"/>
                </a:lnTo>
                <a:lnTo>
                  <a:pt x="514254" y="127381"/>
                </a:lnTo>
                <a:lnTo>
                  <a:pt x="513238" y="124333"/>
                </a:lnTo>
                <a:lnTo>
                  <a:pt x="513238" y="120396"/>
                </a:lnTo>
                <a:lnTo>
                  <a:pt x="514508" y="116840"/>
                </a:lnTo>
                <a:lnTo>
                  <a:pt x="515778" y="113157"/>
                </a:lnTo>
                <a:lnTo>
                  <a:pt x="518445" y="110744"/>
                </a:lnTo>
                <a:lnTo>
                  <a:pt x="526573" y="108331"/>
                </a:lnTo>
                <a:lnTo>
                  <a:pt x="554663" y="108331"/>
                </a:lnTo>
                <a:lnTo>
                  <a:pt x="553370" y="106299"/>
                </a:lnTo>
                <a:lnTo>
                  <a:pt x="545750" y="99949"/>
                </a:lnTo>
                <a:lnTo>
                  <a:pt x="541051" y="98171"/>
                </a:lnTo>
                <a:lnTo>
                  <a:pt x="535336" y="97663"/>
                </a:lnTo>
                <a:lnTo>
                  <a:pt x="536765" y="96393"/>
                </a:lnTo>
                <a:lnTo>
                  <a:pt x="515016" y="96393"/>
                </a:lnTo>
                <a:lnTo>
                  <a:pt x="512095" y="96266"/>
                </a:lnTo>
                <a:lnTo>
                  <a:pt x="507015" y="93472"/>
                </a:lnTo>
                <a:lnTo>
                  <a:pt x="505237" y="91059"/>
                </a:lnTo>
                <a:lnTo>
                  <a:pt x="504026" y="87249"/>
                </a:lnTo>
                <a:lnTo>
                  <a:pt x="503274" y="84455"/>
                </a:lnTo>
                <a:lnTo>
                  <a:pt x="503332" y="81280"/>
                </a:lnTo>
                <a:lnTo>
                  <a:pt x="504856" y="78613"/>
                </a:lnTo>
                <a:lnTo>
                  <a:pt x="506253" y="76073"/>
                </a:lnTo>
                <a:lnTo>
                  <a:pt x="508666" y="74168"/>
                </a:lnTo>
                <a:lnTo>
                  <a:pt x="511968" y="73279"/>
                </a:lnTo>
                <a:lnTo>
                  <a:pt x="515270" y="72263"/>
                </a:lnTo>
                <a:lnTo>
                  <a:pt x="541565" y="72263"/>
                </a:lnTo>
                <a:lnTo>
                  <a:pt x="540289" y="67945"/>
                </a:lnTo>
                <a:lnTo>
                  <a:pt x="536225" y="62992"/>
                </a:lnTo>
                <a:lnTo>
                  <a:pt x="530002" y="59944"/>
                </a:lnTo>
                <a:lnTo>
                  <a:pt x="523906" y="56896"/>
                </a:lnTo>
                <a:lnTo>
                  <a:pt x="516413" y="56642"/>
                </a:lnTo>
                <a:close/>
              </a:path>
              <a:path w="748029" h="296545">
                <a:moveTo>
                  <a:pt x="554663" y="108331"/>
                </a:moveTo>
                <a:lnTo>
                  <a:pt x="526573" y="108331"/>
                </a:lnTo>
                <a:lnTo>
                  <a:pt x="530002" y="108839"/>
                </a:lnTo>
                <a:lnTo>
                  <a:pt x="533177" y="110744"/>
                </a:lnTo>
                <a:lnTo>
                  <a:pt x="536352" y="112522"/>
                </a:lnTo>
                <a:lnTo>
                  <a:pt x="538638" y="115697"/>
                </a:lnTo>
                <a:lnTo>
                  <a:pt x="540025" y="120396"/>
                </a:lnTo>
                <a:lnTo>
                  <a:pt x="541237" y="124333"/>
                </a:lnTo>
                <a:lnTo>
                  <a:pt x="541305" y="129032"/>
                </a:lnTo>
                <a:lnTo>
                  <a:pt x="539654" y="132334"/>
                </a:lnTo>
                <a:lnTo>
                  <a:pt x="538130" y="135763"/>
                </a:lnTo>
                <a:lnTo>
                  <a:pt x="535463" y="137922"/>
                </a:lnTo>
                <a:lnTo>
                  <a:pt x="531780" y="138938"/>
                </a:lnTo>
                <a:lnTo>
                  <a:pt x="528097" y="140081"/>
                </a:lnTo>
                <a:lnTo>
                  <a:pt x="554869" y="140081"/>
                </a:lnTo>
                <a:lnTo>
                  <a:pt x="559466" y="131826"/>
                </a:lnTo>
                <a:lnTo>
                  <a:pt x="560028" y="124968"/>
                </a:lnTo>
                <a:lnTo>
                  <a:pt x="560063" y="123952"/>
                </a:lnTo>
                <a:lnTo>
                  <a:pt x="556037" y="110490"/>
                </a:lnTo>
                <a:lnTo>
                  <a:pt x="554663" y="108331"/>
                </a:lnTo>
                <a:close/>
              </a:path>
              <a:path w="748029" h="296545">
                <a:moveTo>
                  <a:pt x="541565" y="72263"/>
                </a:moveTo>
                <a:lnTo>
                  <a:pt x="515270" y="72263"/>
                </a:lnTo>
                <a:lnTo>
                  <a:pt x="518191" y="72517"/>
                </a:lnTo>
                <a:lnTo>
                  <a:pt x="520731" y="73914"/>
                </a:lnTo>
                <a:lnTo>
                  <a:pt x="523398" y="75311"/>
                </a:lnTo>
                <a:lnTo>
                  <a:pt x="525176" y="77597"/>
                </a:lnTo>
                <a:lnTo>
                  <a:pt x="526174" y="81280"/>
                </a:lnTo>
                <a:lnTo>
                  <a:pt x="527009" y="84201"/>
                </a:lnTo>
                <a:lnTo>
                  <a:pt x="526954" y="87503"/>
                </a:lnTo>
                <a:lnTo>
                  <a:pt x="525557" y="90043"/>
                </a:lnTo>
                <a:lnTo>
                  <a:pt x="524160" y="92710"/>
                </a:lnTo>
                <a:lnTo>
                  <a:pt x="521747" y="94488"/>
                </a:lnTo>
                <a:lnTo>
                  <a:pt x="518318" y="95504"/>
                </a:lnTo>
                <a:lnTo>
                  <a:pt x="515016" y="96393"/>
                </a:lnTo>
                <a:lnTo>
                  <a:pt x="536765" y="96393"/>
                </a:lnTo>
                <a:lnTo>
                  <a:pt x="538765" y="94615"/>
                </a:lnTo>
                <a:lnTo>
                  <a:pt x="541178" y="91186"/>
                </a:lnTo>
                <a:lnTo>
                  <a:pt x="542321" y="87249"/>
                </a:lnTo>
                <a:lnTo>
                  <a:pt x="543591" y="83185"/>
                </a:lnTo>
                <a:lnTo>
                  <a:pt x="543591" y="79121"/>
                </a:lnTo>
                <a:lnTo>
                  <a:pt x="541565" y="72263"/>
                </a:lnTo>
                <a:close/>
              </a:path>
              <a:path w="748029" h="296545">
                <a:moveTo>
                  <a:pt x="587279" y="108458"/>
                </a:moveTo>
                <a:lnTo>
                  <a:pt x="570134" y="115570"/>
                </a:lnTo>
                <a:lnTo>
                  <a:pt x="573563" y="122936"/>
                </a:lnTo>
                <a:lnTo>
                  <a:pt x="578516" y="128143"/>
                </a:lnTo>
                <a:lnTo>
                  <a:pt x="585247" y="131064"/>
                </a:lnTo>
                <a:lnTo>
                  <a:pt x="591978" y="134112"/>
                </a:lnTo>
                <a:lnTo>
                  <a:pt x="626238" y="118491"/>
                </a:lnTo>
                <a:lnTo>
                  <a:pt x="600868" y="118491"/>
                </a:lnTo>
                <a:lnTo>
                  <a:pt x="597693" y="118237"/>
                </a:lnTo>
                <a:lnTo>
                  <a:pt x="594518" y="116586"/>
                </a:lnTo>
                <a:lnTo>
                  <a:pt x="591343" y="115062"/>
                </a:lnTo>
                <a:lnTo>
                  <a:pt x="588930" y="112395"/>
                </a:lnTo>
                <a:lnTo>
                  <a:pt x="587279" y="108458"/>
                </a:lnTo>
                <a:close/>
              </a:path>
              <a:path w="748029" h="296545">
                <a:moveTo>
                  <a:pt x="627472" y="81534"/>
                </a:moveTo>
                <a:lnTo>
                  <a:pt x="597312" y="81534"/>
                </a:lnTo>
                <a:lnTo>
                  <a:pt x="600995" y="82042"/>
                </a:lnTo>
                <a:lnTo>
                  <a:pt x="604297" y="84074"/>
                </a:lnTo>
                <a:lnTo>
                  <a:pt x="607726" y="86106"/>
                </a:lnTo>
                <a:lnTo>
                  <a:pt x="610266" y="90043"/>
                </a:lnTo>
                <a:lnTo>
                  <a:pt x="613695" y="101727"/>
                </a:lnTo>
                <a:lnTo>
                  <a:pt x="613695" y="106553"/>
                </a:lnTo>
                <a:lnTo>
                  <a:pt x="600868" y="118491"/>
                </a:lnTo>
                <a:lnTo>
                  <a:pt x="626238" y="118491"/>
                </a:lnTo>
                <a:lnTo>
                  <a:pt x="629316" y="112268"/>
                </a:lnTo>
                <a:lnTo>
                  <a:pt x="631983" y="105029"/>
                </a:lnTo>
                <a:lnTo>
                  <a:pt x="632199" y="98679"/>
                </a:lnTo>
                <a:lnTo>
                  <a:pt x="632161" y="97282"/>
                </a:lnTo>
                <a:lnTo>
                  <a:pt x="627472" y="81534"/>
                </a:lnTo>
                <a:close/>
              </a:path>
              <a:path w="748029" h="296545">
                <a:moveTo>
                  <a:pt x="703230" y="0"/>
                </a:moveTo>
                <a:lnTo>
                  <a:pt x="690530" y="3810"/>
                </a:lnTo>
                <a:lnTo>
                  <a:pt x="670210" y="115443"/>
                </a:lnTo>
                <a:lnTo>
                  <a:pt x="683291" y="111633"/>
                </a:lnTo>
                <a:lnTo>
                  <a:pt x="703230" y="0"/>
                </a:lnTo>
                <a:close/>
              </a:path>
              <a:path w="748029" h="296545">
                <a:moveTo>
                  <a:pt x="724058" y="46863"/>
                </a:moveTo>
                <a:lnTo>
                  <a:pt x="717708" y="48641"/>
                </a:lnTo>
                <a:lnTo>
                  <a:pt x="711485" y="50546"/>
                </a:lnTo>
                <a:lnTo>
                  <a:pt x="707040" y="53975"/>
                </a:lnTo>
                <a:lnTo>
                  <a:pt x="702214" y="64135"/>
                </a:lnTo>
                <a:lnTo>
                  <a:pt x="702288" y="70993"/>
                </a:lnTo>
                <a:lnTo>
                  <a:pt x="725963" y="99187"/>
                </a:lnTo>
                <a:lnTo>
                  <a:pt x="732313" y="97282"/>
                </a:lnTo>
                <a:lnTo>
                  <a:pt x="738536" y="95504"/>
                </a:lnTo>
                <a:lnTo>
                  <a:pt x="742854" y="91948"/>
                </a:lnTo>
                <a:lnTo>
                  <a:pt x="744896" y="87757"/>
                </a:lnTo>
                <a:lnTo>
                  <a:pt x="727233" y="87757"/>
                </a:lnTo>
                <a:lnTo>
                  <a:pt x="725455" y="87503"/>
                </a:lnTo>
                <a:lnTo>
                  <a:pt x="724058" y="86233"/>
                </a:lnTo>
                <a:lnTo>
                  <a:pt x="722026" y="84582"/>
                </a:lnTo>
                <a:lnTo>
                  <a:pt x="720121" y="80772"/>
                </a:lnTo>
                <a:lnTo>
                  <a:pt x="716565" y="68834"/>
                </a:lnTo>
                <a:lnTo>
                  <a:pt x="716057" y="64643"/>
                </a:lnTo>
                <a:lnTo>
                  <a:pt x="716946" y="62230"/>
                </a:lnTo>
                <a:lnTo>
                  <a:pt x="717454" y="60325"/>
                </a:lnTo>
                <a:lnTo>
                  <a:pt x="718724" y="59182"/>
                </a:lnTo>
                <a:lnTo>
                  <a:pt x="720502" y="58674"/>
                </a:lnTo>
                <a:lnTo>
                  <a:pt x="722407" y="58039"/>
                </a:lnTo>
                <a:lnTo>
                  <a:pt x="742436" y="58039"/>
                </a:lnTo>
                <a:lnTo>
                  <a:pt x="739171" y="53086"/>
                </a:lnTo>
                <a:lnTo>
                  <a:pt x="734472" y="50165"/>
                </a:lnTo>
                <a:lnTo>
                  <a:pt x="729646" y="47371"/>
                </a:lnTo>
                <a:lnTo>
                  <a:pt x="724058" y="46863"/>
                </a:lnTo>
                <a:close/>
              </a:path>
              <a:path w="748029" h="296545">
                <a:moveTo>
                  <a:pt x="608107" y="31242"/>
                </a:moveTo>
                <a:lnTo>
                  <a:pt x="561498" y="45085"/>
                </a:lnTo>
                <a:lnTo>
                  <a:pt x="566578" y="95758"/>
                </a:lnTo>
                <a:lnTo>
                  <a:pt x="581564" y="93472"/>
                </a:lnTo>
                <a:lnTo>
                  <a:pt x="584231" y="87884"/>
                </a:lnTo>
                <a:lnTo>
                  <a:pt x="588168" y="84328"/>
                </a:lnTo>
                <a:lnTo>
                  <a:pt x="593248" y="82804"/>
                </a:lnTo>
                <a:lnTo>
                  <a:pt x="597312" y="81534"/>
                </a:lnTo>
                <a:lnTo>
                  <a:pt x="627472" y="81534"/>
                </a:lnTo>
                <a:lnTo>
                  <a:pt x="627284" y="80899"/>
                </a:lnTo>
                <a:lnTo>
                  <a:pt x="622331" y="74295"/>
                </a:lnTo>
                <a:lnTo>
                  <a:pt x="622109" y="74168"/>
                </a:lnTo>
                <a:lnTo>
                  <a:pt x="581564" y="74168"/>
                </a:lnTo>
                <a:lnTo>
                  <a:pt x="579786" y="57658"/>
                </a:lnTo>
                <a:lnTo>
                  <a:pt x="613060" y="47752"/>
                </a:lnTo>
                <a:lnTo>
                  <a:pt x="608107" y="31242"/>
                </a:lnTo>
                <a:close/>
              </a:path>
              <a:path w="748029" h="296545">
                <a:moveTo>
                  <a:pt x="742436" y="58039"/>
                </a:moveTo>
                <a:lnTo>
                  <a:pt x="722407" y="58039"/>
                </a:lnTo>
                <a:lnTo>
                  <a:pt x="724058" y="58420"/>
                </a:lnTo>
                <a:lnTo>
                  <a:pt x="725582" y="59563"/>
                </a:lnTo>
                <a:lnTo>
                  <a:pt x="727614" y="61214"/>
                </a:lnTo>
                <a:lnTo>
                  <a:pt x="729392" y="65024"/>
                </a:lnTo>
                <a:lnTo>
                  <a:pt x="732948" y="77089"/>
                </a:lnTo>
                <a:lnTo>
                  <a:pt x="733395" y="80772"/>
                </a:lnTo>
                <a:lnTo>
                  <a:pt x="733376" y="81534"/>
                </a:lnTo>
                <a:lnTo>
                  <a:pt x="732440" y="84582"/>
                </a:lnTo>
                <a:lnTo>
                  <a:pt x="732186" y="85471"/>
                </a:lnTo>
                <a:lnTo>
                  <a:pt x="730916" y="86741"/>
                </a:lnTo>
                <a:lnTo>
                  <a:pt x="729011" y="87249"/>
                </a:lnTo>
                <a:lnTo>
                  <a:pt x="727233" y="87757"/>
                </a:lnTo>
                <a:lnTo>
                  <a:pt x="744896" y="87757"/>
                </a:lnTo>
                <a:lnTo>
                  <a:pt x="747620" y="82042"/>
                </a:lnTo>
                <a:lnTo>
                  <a:pt x="747569" y="74803"/>
                </a:lnTo>
                <a:lnTo>
                  <a:pt x="742854" y="58674"/>
                </a:lnTo>
                <a:lnTo>
                  <a:pt x="742436" y="58039"/>
                </a:lnTo>
                <a:close/>
              </a:path>
              <a:path w="748029" h="296545">
                <a:moveTo>
                  <a:pt x="600614" y="65278"/>
                </a:moveTo>
                <a:lnTo>
                  <a:pt x="592740" y="67564"/>
                </a:lnTo>
                <a:lnTo>
                  <a:pt x="588676" y="68834"/>
                </a:lnTo>
                <a:lnTo>
                  <a:pt x="584993" y="70993"/>
                </a:lnTo>
                <a:lnTo>
                  <a:pt x="581564" y="74168"/>
                </a:lnTo>
                <a:lnTo>
                  <a:pt x="622109" y="74168"/>
                </a:lnTo>
                <a:lnTo>
                  <a:pt x="608107" y="66167"/>
                </a:lnTo>
                <a:lnTo>
                  <a:pt x="600614" y="65278"/>
                </a:lnTo>
                <a:close/>
              </a:path>
              <a:path w="748029" h="296545">
                <a:moveTo>
                  <a:pt x="647477" y="16510"/>
                </a:moveTo>
                <a:lnTo>
                  <a:pt x="634904" y="20320"/>
                </a:lnTo>
                <a:lnTo>
                  <a:pt x="630586" y="23749"/>
                </a:lnTo>
                <a:lnTo>
                  <a:pt x="628173" y="28829"/>
                </a:lnTo>
                <a:lnTo>
                  <a:pt x="625633" y="33782"/>
                </a:lnTo>
                <a:lnTo>
                  <a:pt x="625633" y="40513"/>
                </a:lnTo>
                <a:lnTo>
                  <a:pt x="628173" y="48768"/>
                </a:lnTo>
                <a:lnTo>
                  <a:pt x="630549" y="56896"/>
                </a:lnTo>
                <a:lnTo>
                  <a:pt x="649382" y="68834"/>
                </a:lnTo>
                <a:lnTo>
                  <a:pt x="661955" y="65151"/>
                </a:lnTo>
                <a:lnTo>
                  <a:pt x="666273" y="61722"/>
                </a:lnTo>
                <a:lnTo>
                  <a:pt x="668369" y="57531"/>
                </a:lnTo>
                <a:lnTo>
                  <a:pt x="650652" y="57531"/>
                </a:lnTo>
                <a:lnTo>
                  <a:pt x="649001" y="57150"/>
                </a:lnTo>
                <a:lnTo>
                  <a:pt x="639603" y="34290"/>
                </a:lnTo>
                <a:lnTo>
                  <a:pt x="641000" y="29972"/>
                </a:lnTo>
                <a:lnTo>
                  <a:pt x="642143" y="28829"/>
                </a:lnTo>
                <a:lnTo>
                  <a:pt x="644048" y="28321"/>
                </a:lnTo>
                <a:lnTo>
                  <a:pt x="645953" y="27686"/>
                </a:lnTo>
                <a:lnTo>
                  <a:pt x="665788" y="27686"/>
                </a:lnTo>
                <a:lnTo>
                  <a:pt x="662717" y="22860"/>
                </a:lnTo>
                <a:lnTo>
                  <a:pt x="653065" y="17018"/>
                </a:lnTo>
                <a:lnTo>
                  <a:pt x="647477" y="16510"/>
                </a:lnTo>
                <a:close/>
              </a:path>
              <a:path w="748029" h="296545">
                <a:moveTo>
                  <a:pt x="665788" y="27686"/>
                </a:moveTo>
                <a:lnTo>
                  <a:pt x="645953" y="27686"/>
                </a:lnTo>
                <a:lnTo>
                  <a:pt x="647604" y="28067"/>
                </a:lnTo>
                <a:lnTo>
                  <a:pt x="649128" y="29337"/>
                </a:lnTo>
                <a:lnTo>
                  <a:pt x="651033" y="30988"/>
                </a:lnTo>
                <a:lnTo>
                  <a:pt x="652938" y="34798"/>
                </a:lnTo>
                <a:lnTo>
                  <a:pt x="656494" y="46736"/>
                </a:lnTo>
                <a:lnTo>
                  <a:pt x="657002" y="50927"/>
                </a:lnTo>
                <a:lnTo>
                  <a:pt x="655605" y="55245"/>
                </a:lnTo>
                <a:lnTo>
                  <a:pt x="654335" y="56388"/>
                </a:lnTo>
                <a:lnTo>
                  <a:pt x="652557" y="56896"/>
                </a:lnTo>
                <a:lnTo>
                  <a:pt x="650652" y="57531"/>
                </a:lnTo>
                <a:lnTo>
                  <a:pt x="668369" y="57531"/>
                </a:lnTo>
                <a:lnTo>
                  <a:pt x="668934" y="56388"/>
                </a:lnTo>
                <a:lnTo>
                  <a:pt x="671226" y="51562"/>
                </a:lnTo>
                <a:lnTo>
                  <a:pt x="671115" y="44577"/>
                </a:lnTo>
                <a:lnTo>
                  <a:pt x="668813" y="36703"/>
                </a:lnTo>
                <a:lnTo>
                  <a:pt x="666273" y="28448"/>
                </a:lnTo>
                <a:lnTo>
                  <a:pt x="665788" y="276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24711" y="6121908"/>
            <a:ext cx="248920" cy="91440"/>
          </a:xfrm>
          <a:custGeom>
            <a:avLst/>
            <a:gdLst/>
            <a:ahLst/>
            <a:cxnLst/>
            <a:rect l="l" t="t" r="r" b="b"/>
            <a:pathLst>
              <a:path w="248919" h="91439">
                <a:moveTo>
                  <a:pt x="248412" y="0"/>
                </a:moveTo>
                <a:lnTo>
                  <a:pt x="0" y="0"/>
                </a:lnTo>
                <a:lnTo>
                  <a:pt x="0" y="91439"/>
                </a:lnTo>
                <a:lnTo>
                  <a:pt x="248412" y="91439"/>
                </a:lnTo>
                <a:lnTo>
                  <a:pt x="248412" y="0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933955" y="6092952"/>
            <a:ext cx="248920" cy="120650"/>
          </a:xfrm>
          <a:custGeom>
            <a:avLst/>
            <a:gdLst/>
            <a:ahLst/>
            <a:cxnLst/>
            <a:rect l="l" t="t" r="r" b="b"/>
            <a:pathLst>
              <a:path w="248919" h="120650">
                <a:moveTo>
                  <a:pt x="248412" y="0"/>
                </a:moveTo>
                <a:lnTo>
                  <a:pt x="0" y="0"/>
                </a:lnTo>
                <a:lnTo>
                  <a:pt x="0" y="120396"/>
                </a:lnTo>
                <a:lnTo>
                  <a:pt x="248412" y="120396"/>
                </a:lnTo>
                <a:lnTo>
                  <a:pt x="248412" y="0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743200" y="6073140"/>
            <a:ext cx="248920" cy="140335"/>
          </a:xfrm>
          <a:custGeom>
            <a:avLst/>
            <a:gdLst/>
            <a:ahLst/>
            <a:cxnLst/>
            <a:rect l="l" t="t" r="r" b="b"/>
            <a:pathLst>
              <a:path w="248919" h="140335">
                <a:moveTo>
                  <a:pt x="248412" y="0"/>
                </a:moveTo>
                <a:lnTo>
                  <a:pt x="0" y="0"/>
                </a:lnTo>
                <a:lnTo>
                  <a:pt x="0" y="140208"/>
                </a:lnTo>
                <a:lnTo>
                  <a:pt x="248412" y="140208"/>
                </a:lnTo>
                <a:lnTo>
                  <a:pt x="248412" y="0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552444" y="5777484"/>
            <a:ext cx="248920" cy="436245"/>
          </a:xfrm>
          <a:custGeom>
            <a:avLst/>
            <a:gdLst/>
            <a:ahLst/>
            <a:cxnLst/>
            <a:rect l="l" t="t" r="r" b="b"/>
            <a:pathLst>
              <a:path w="248920" h="436245">
                <a:moveTo>
                  <a:pt x="248411" y="0"/>
                </a:moveTo>
                <a:lnTo>
                  <a:pt x="0" y="0"/>
                </a:lnTo>
                <a:lnTo>
                  <a:pt x="0" y="435863"/>
                </a:lnTo>
                <a:lnTo>
                  <a:pt x="248411" y="435863"/>
                </a:lnTo>
                <a:lnTo>
                  <a:pt x="248411" y="0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361688" y="5588508"/>
            <a:ext cx="248920" cy="624840"/>
          </a:xfrm>
          <a:custGeom>
            <a:avLst/>
            <a:gdLst/>
            <a:ahLst/>
            <a:cxnLst/>
            <a:rect l="l" t="t" r="r" b="b"/>
            <a:pathLst>
              <a:path w="248920" h="624839">
                <a:moveTo>
                  <a:pt x="248412" y="0"/>
                </a:moveTo>
                <a:lnTo>
                  <a:pt x="0" y="0"/>
                </a:lnTo>
                <a:lnTo>
                  <a:pt x="0" y="624839"/>
                </a:lnTo>
                <a:lnTo>
                  <a:pt x="248412" y="624839"/>
                </a:lnTo>
                <a:lnTo>
                  <a:pt x="248412" y="0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44296" y="6213347"/>
            <a:ext cx="4046220" cy="0"/>
          </a:xfrm>
          <a:custGeom>
            <a:avLst/>
            <a:gdLst/>
            <a:ahLst/>
            <a:cxnLst/>
            <a:rect l="l" t="t" r="r" b="b"/>
            <a:pathLst>
              <a:path w="4046220">
                <a:moveTo>
                  <a:pt x="0" y="0"/>
                </a:moveTo>
                <a:lnTo>
                  <a:pt x="404621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44296" y="6213347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05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53539" y="6213347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05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62783" y="6213347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05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272028" y="6213347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05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081271" y="6213347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05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890515" y="6213347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05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1091285" y="5913831"/>
            <a:ext cx="3130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1,027</a:t>
            </a:r>
            <a:endParaRPr sz="9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900808" y="5885179"/>
            <a:ext cx="3130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1,346</a:t>
            </a:r>
            <a:endParaRPr sz="9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710433" y="5865063"/>
            <a:ext cx="3130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1,571</a:t>
            </a:r>
            <a:endParaRPr sz="9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519932" y="5329224"/>
            <a:ext cx="1122680" cy="40322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505"/>
              </a:spcBef>
            </a:pPr>
            <a:r>
              <a:rPr sz="900" spc="-5" dirty="0">
                <a:latin typeface="Arial"/>
                <a:cs typeface="Arial"/>
              </a:rPr>
              <a:t>6</a:t>
            </a:r>
            <a:r>
              <a:rPr sz="900" dirty="0">
                <a:latin typeface="Arial"/>
                <a:cs typeface="Arial"/>
              </a:rPr>
              <a:t>,9</a:t>
            </a:r>
            <a:r>
              <a:rPr sz="900" spc="-5" dirty="0">
                <a:latin typeface="Arial"/>
                <a:cs typeface="Arial"/>
              </a:rPr>
              <a:t>62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900" spc="-5" dirty="0">
                <a:latin typeface="Arial"/>
                <a:cs typeface="Arial"/>
              </a:rPr>
              <a:t>4,860</a:t>
            </a:r>
            <a:endParaRPr sz="9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035811" y="6260693"/>
            <a:ext cx="36639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21690" algn="l"/>
                <a:tab pos="1631314" algn="l"/>
                <a:tab pos="2440940" algn="l"/>
                <a:tab pos="3250565" algn="l"/>
              </a:tabLst>
            </a:pPr>
            <a:r>
              <a:rPr sz="900" dirty="0">
                <a:latin typeface="Arial"/>
                <a:cs typeface="Arial"/>
              </a:rPr>
              <a:t>FY2</a:t>
            </a:r>
            <a:r>
              <a:rPr sz="900" spc="-15" dirty="0">
                <a:latin typeface="Arial"/>
                <a:cs typeface="Arial"/>
              </a:rPr>
              <a:t>0</a:t>
            </a:r>
            <a:r>
              <a:rPr sz="900" spc="-5" dirty="0">
                <a:latin typeface="Arial"/>
                <a:cs typeface="Arial"/>
              </a:rPr>
              <a:t>14</a:t>
            </a:r>
            <a:r>
              <a:rPr sz="900" dirty="0">
                <a:latin typeface="Arial"/>
                <a:cs typeface="Arial"/>
              </a:rPr>
              <a:t>	FY2</a:t>
            </a:r>
            <a:r>
              <a:rPr sz="900" spc="-15" dirty="0">
                <a:latin typeface="Arial"/>
                <a:cs typeface="Arial"/>
              </a:rPr>
              <a:t>0</a:t>
            </a:r>
            <a:r>
              <a:rPr sz="900" spc="-5" dirty="0">
                <a:latin typeface="Arial"/>
                <a:cs typeface="Arial"/>
              </a:rPr>
              <a:t>15</a:t>
            </a:r>
            <a:r>
              <a:rPr sz="900" dirty="0">
                <a:latin typeface="Arial"/>
                <a:cs typeface="Arial"/>
              </a:rPr>
              <a:t>	FY2</a:t>
            </a:r>
            <a:r>
              <a:rPr sz="900" spc="-15" dirty="0">
                <a:latin typeface="Arial"/>
                <a:cs typeface="Arial"/>
              </a:rPr>
              <a:t>0</a:t>
            </a:r>
            <a:r>
              <a:rPr sz="900" spc="-5" dirty="0">
                <a:latin typeface="Arial"/>
                <a:cs typeface="Arial"/>
              </a:rPr>
              <a:t>16</a:t>
            </a:r>
            <a:r>
              <a:rPr sz="900" dirty="0">
                <a:latin typeface="Arial"/>
                <a:cs typeface="Arial"/>
              </a:rPr>
              <a:t>	FY2</a:t>
            </a:r>
            <a:r>
              <a:rPr sz="900" spc="-15" dirty="0">
                <a:latin typeface="Arial"/>
                <a:cs typeface="Arial"/>
              </a:rPr>
              <a:t>0</a:t>
            </a:r>
            <a:r>
              <a:rPr sz="900" spc="-5" dirty="0">
                <a:latin typeface="Arial"/>
                <a:cs typeface="Arial"/>
              </a:rPr>
              <a:t>17</a:t>
            </a:r>
            <a:r>
              <a:rPr sz="900" dirty="0">
                <a:latin typeface="Arial"/>
                <a:cs typeface="Arial"/>
              </a:rPr>
              <a:t>	FY2</a:t>
            </a:r>
            <a:r>
              <a:rPr sz="900" spc="-15" dirty="0">
                <a:latin typeface="Arial"/>
                <a:cs typeface="Arial"/>
              </a:rPr>
              <a:t>0</a:t>
            </a:r>
            <a:r>
              <a:rPr sz="900" spc="-5" dirty="0">
                <a:latin typeface="Arial"/>
                <a:cs typeface="Arial"/>
              </a:rPr>
              <a:t>18</a:t>
            </a:r>
            <a:endParaRPr sz="90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143419" y="5572773"/>
            <a:ext cx="934085" cy="335915"/>
          </a:xfrm>
          <a:custGeom>
            <a:avLst/>
            <a:gdLst/>
            <a:ahLst/>
            <a:cxnLst/>
            <a:rect l="l" t="t" r="r" b="b"/>
            <a:pathLst>
              <a:path w="934085" h="335914">
                <a:moveTo>
                  <a:pt x="828992" y="59265"/>
                </a:moveTo>
                <a:lnTo>
                  <a:pt x="0" y="301649"/>
                </a:lnTo>
                <a:lnTo>
                  <a:pt x="9829" y="335291"/>
                </a:lnTo>
                <a:lnTo>
                  <a:pt x="838857" y="92918"/>
                </a:lnTo>
                <a:lnTo>
                  <a:pt x="864227" y="67248"/>
                </a:lnTo>
                <a:lnTo>
                  <a:pt x="828992" y="59265"/>
                </a:lnTo>
                <a:close/>
              </a:path>
              <a:path w="934085" h="335914">
                <a:moveTo>
                  <a:pt x="904010" y="40283"/>
                </a:moveTo>
                <a:lnTo>
                  <a:pt x="893914" y="40283"/>
                </a:lnTo>
                <a:lnTo>
                  <a:pt x="903820" y="73925"/>
                </a:lnTo>
                <a:lnTo>
                  <a:pt x="838857" y="92918"/>
                </a:lnTo>
                <a:lnTo>
                  <a:pt x="759548" y="173163"/>
                </a:lnTo>
                <a:lnTo>
                  <a:pt x="755764" y="178983"/>
                </a:lnTo>
                <a:lnTo>
                  <a:pt x="754516" y="185587"/>
                </a:lnTo>
                <a:lnTo>
                  <a:pt x="755816" y="192176"/>
                </a:lnTo>
                <a:lnTo>
                  <a:pt x="759675" y="197953"/>
                </a:lnTo>
                <a:lnTo>
                  <a:pt x="765547" y="201764"/>
                </a:lnTo>
                <a:lnTo>
                  <a:pt x="772169" y="203006"/>
                </a:lnTo>
                <a:lnTo>
                  <a:pt x="778767" y="201684"/>
                </a:lnTo>
                <a:lnTo>
                  <a:pt x="784567" y="197801"/>
                </a:lnTo>
                <a:lnTo>
                  <a:pt x="933538" y="46976"/>
                </a:lnTo>
                <a:lnTo>
                  <a:pt x="904010" y="40283"/>
                </a:lnTo>
                <a:close/>
              </a:path>
              <a:path w="934085" h="335914">
                <a:moveTo>
                  <a:pt x="864227" y="67248"/>
                </a:moveTo>
                <a:lnTo>
                  <a:pt x="838857" y="92918"/>
                </a:lnTo>
                <a:lnTo>
                  <a:pt x="902865" y="74204"/>
                </a:lnTo>
                <a:lnTo>
                  <a:pt x="894930" y="74204"/>
                </a:lnTo>
                <a:lnTo>
                  <a:pt x="864227" y="67248"/>
                </a:lnTo>
                <a:close/>
              </a:path>
              <a:path w="934085" h="335914">
                <a:moveTo>
                  <a:pt x="886421" y="44791"/>
                </a:moveTo>
                <a:lnTo>
                  <a:pt x="864227" y="67248"/>
                </a:lnTo>
                <a:lnTo>
                  <a:pt x="894930" y="74204"/>
                </a:lnTo>
                <a:lnTo>
                  <a:pt x="886421" y="44791"/>
                </a:lnTo>
                <a:close/>
              </a:path>
              <a:path w="934085" h="335914">
                <a:moveTo>
                  <a:pt x="895242" y="44791"/>
                </a:moveTo>
                <a:lnTo>
                  <a:pt x="886421" y="44791"/>
                </a:lnTo>
                <a:lnTo>
                  <a:pt x="894930" y="74204"/>
                </a:lnTo>
                <a:lnTo>
                  <a:pt x="902865" y="74204"/>
                </a:lnTo>
                <a:lnTo>
                  <a:pt x="903820" y="73925"/>
                </a:lnTo>
                <a:lnTo>
                  <a:pt x="895242" y="44791"/>
                </a:lnTo>
                <a:close/>
              </a:path>
              <a:path w="934085" h="335914">
                <a:moveTo>
                  <a:pt x="893914" y="40283"/>
                </a:moveTo>
                <a:lnTo>
                  <a:pt x="828992" y="59265"/>
                </a:lnTo>
                <a:lnTo>
                  <a:pt x="864227" y="67248"/>
                </a:lnTo>
                <a:lnTo>
                  <a:pt x="886421" y="44791"/>
                </a:lnTo>
                <a:lnTo>
                  <a:pt x="895242" y="44791"/>
                </a:lnTo>
                <a:lnTo>
                  <a:pt x="893914" y="40283"/>
                </a:lnTo>
                <a:close/>
              </a:path>
              <a:path w="934085" h="335914">
                <a:moveTo>
                  <a:pt x="719776" y="0"/>
                </a:moveTo>
                <a:lnTo>
                  <a:pt x="713495" y="2446"/>
                </a:lnTo>
                <a:lnTo>
                  <a:pt x="708619" y="7060"/>
                </a:lnTo>
                <a:lnTo>
                  <a:pt x="705827" y="13448"/>
                </a:lnTo>
                <a:lnTo>
                  <a:pt x="705641" y="20373"/>
                </a:lnTo>
                <a:lnTo>
                  <a:pt x="708050" y="26619"/>
                </a:lnTo>
                <a:lnTo>
                  <a:pt x="712650" y="31505"/>
                </a:lnTo>
                <a:lnTo>
                  <a:pt x="719035" y="34352"/>
                </a:lnTo>
                <a:lnTo>
                  <a:pt x="828992" y="59265"/>
                </a:lnTo>
                <a:lnTo>
                  <a:pt x="893914" y="40283"/>
                </a:lnTo>
                <a:lnTo>
                  <a:pt x="904010" y="40283"/>
                </a:lnTo>
                <a:lnTo>
                  <a:pt x="726782" y="113"/>
                </a:lnTo>
                <a:lnTo>
                  <a:pt x="719776" y="0"/>
                </a:lnTo>
                <a:close/>
              </a:path>
            </a:pathLst>
          </a:custGeom>
          <a:solidFill>
            <a:srgbClr val="094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93296" y="5483605"/>
            <a:ext cx="747395" cy="298450"/>
          </a:xfrm>
          <a:custGeom>
            <a:avLst/>
            <a:gdLst/>
            <a:ahLst/>
            <a:cxnLst/>
            <a:rect l="l" t="t" r="r" b="b"/>
            <a:pathLst>
              <a:path w="747394" h="298450">
                <a:moveTo>
                  <a:pt x="47734" y="198683"/>
                </a:moveTo>
                <a:lnTo>
                  <a:pt x="9052" y="215325"/>
                </a:lnTo>
                <a:lnTo>
                  <a:pt x="0" y="240733"/>
                </a:lnTo>
                <a:lnTo>
                  <a:pt x="634" y="250954"/>
                </a:lnTo>
                <a:lnTo>
                  <a:pt x="17966" y="287420"/>
                </a:lnTo>
                <a:lnTo>
                  <a:pt x="41405" y="298081"/>
                </a:lnTo>
                <a:lnTo>
                  <a:pt x="50042" y="298053"/>
                </a:lnTo>
                <a:lnTo>
                  <a:pt x="80558" y="282397"/>
                </a:lnTo>
                <a:lnTo>
                  <a:pt x="47404" y="282397"/>
                </a:lnTo>
                <a:lnTo>
                  <a:pt x="41219" y="281559"/>
                </a:lnTo>
                <a:lnTo>
                  <a:pt x="19963" y="247144"/>
                </a:lnTo>
                <a:lnTo>
                  <a:pt x="19211" y="240272"/>
                </a:lnTo>
                <a:lnTo>
                  <a:pt x="19596" y="234299"/>
                </a:lnTo>
                <a:lnTo>
                  <a:pt x="21115" y="229222"/>
                </a:lnTo>
                <a:lnTo>
                  <a:pt x="23883" y="223062"/>
                </a:lnTo>
                <a:lnTo>
                  <a:pt x="28684" y="218960"/>
                </a:lnTo>
                <a:lnTo>
                  <a:pt x="40444" y="215442"/>
                </a:lnTo>
                <a:lnTo>
                  <a:pt x="75800" y="215442"/>
                </a:lnTo>
                <a:lnTo>
                  <a:pt x="72283" y="209918"/>
                </a:lnTo>
                <a:lnTo>
                  <a:pt x="67457" y="205219"/>
                </a:lnTo>
                <a:lnTo>
                  <a:pt x="62098" y="202539"/>
                </a:lnTo>
                <a:lnTo>
                  <a:pt x="55125" y="199870"/>
                </a:lnTo>
                <a:lnTo>
                  <a:pt x="47734" y="198683"/>
                </a:lnTo>
                <a:close/>
              </a:path>
              <a:path w="747394" h="298450">
                <a:moveTo>
                  <a:pt x="68638" y="254787"/>
                </a:moveTo>
                <a:lnTo>
                  <a:pt x="47404" y="282397"/>
                </a:lnTo>
                <a:lnTo>
                  <a:pt x="80558" y="282397"/>
                </a:lnTo>
                <a:lnTo>
                  <a:pt x="88361" y="255104"/>
                </a:lnTo>
                <a:lnTo>
                  <a:pt x="68638" y="254787"/>
                </a:lnTo>
                <a:close/>
              </a:path>
              <a:path w="747394" h="298450">
                <a:moveTo>
                  <a:pt x="75800" y="215442"/>
                </a:moveTo>
                <a:lnTo>
                  <a:pt x="40444" y="215442"/>
                </a:lnTo>
                <a:lnTo>
                  <a:pt x="45042" y="215569"/>
                </a:lnTo>
                <a:lnTo>
                  <a:pt x="53601" y="219024"/>
                </a:lnTo>
                <a:lnTo>
                  <a:pt x="56992" y="222110"/>
                </a:lnTo>
                <a:lnTo>
                  <a:pt x="59507" y="226555"/>
                </a:lnTo>
                <a:lnTo>
                  <a:pt x="76576" y="216662"/>
                </a:lnTo>
                <a:lnTo>
                  <a:pt x="75800" y="215442"/>
                </a:lnTo>
                <a:close/>
              </a:path>
              <a:path w="747394" h="298450">
                <a:moveTo>
                  <a:pt x="131948" y="172478"/>
                </a:moveTo>
                <a:lnTo>
                  <a:pt x="112314" y="178346"/>
                </a:lnTo>
                <a:lnTo>
                  <a:pt x="104008" y="281038"/>
                </a:lnTo>
                <a:lnTo>
                  <a:pt x="123705" y="275145"/>
                </a:lnTo>
                <a:lnTo>
                  <a:pt x="125052" y="251980"/>
                </a:lnTo>
                <a:lnTo>
                  <a:pt x="161805" y="240982"/>
                </a:lnTo>
                <a:lnTo>
                  <a:pt x="186372" y="240982"/>
                </a:lnTo>
                <a:lnTo>
                  <a:pt x="181449" y="234784"/>
                </a:lnTo>
                <a:lnTo>
                  <a:pt x="126118" y="234784"/>
                </a:lnTo>
                <a:lnTo>
                  <a:pt x="128328" y="196938"/>
                </a:lnTo>
                <a:lnTo>
                  <a:pt x="151381" y="196938"/>
                </a:lnTo>
                <a:lnTo>
                  <a:pt x="131948" y="172478"/>
                </a:lnTo>
                <a:close/>
              </a:path>
              <a:path w="747394" h="298450">
                <a:moveTo>
                  <a:pt x="186372" y="240982"/>
                </a:moveTo>
                <a:lnTo>
                  <a:pt x="161805" y="240982"/>
                </a:lnTo>
                <a:lnTo>
                  <a:pt x="176093" y="259473"/>
                </a:lnTo>
                <a:lnTo>
                  <a:pt x="196261" y="253428"/>
                </a:lnTo>
                <a:lnTo>
                  <a:pt x="186372" y="240982"/>
                </a:lnTo>
                <a:close/>
              </a:path>
              <a:path w="747394" h="298450">
                <a:moveTo>
                  <a:pt x="232646" y="142573"/>
                </a:moveTo>
                <a:lnTo>
                  <a:pt x="196261" y="156514"/>
                </a:lnTo>
                <a:lnTo>
                  <a:pt x="182803" y="185484"/>
                </a:lnTo>
                <a:lnTo>
                  <a:pt x="182833" y="192512"/>
                </a:lnTo>
                <a:lnTo>
                  <a:pt x="198039" y="229133"/>
                </a:lnTo>
                <a:lnTo>
                  <a:pt x="232424" y="242676"/>
                </a:lnTo>
                <a:lnTo>
                  <a:pt x="239306" y="241858"/>
                </a:lnTo>
                <a:lnTo>
                  <a:pt x="246426" y="240144"/>
                </a:lnTo>
                <a:lnTo>
                  <a:pt x="253919" y="237883"/>
                </a:lnTo>
                <a:lnTo>
                  <a:pt x="261031" y="234213"/>
                </a:lnTo>
                <a:lnTo>
                  <a:pt x="270256" y="226987"/>
                </a:lnTo>
                <a:lnTo>
                  <a:pt x="232583" y="226987"/>
                </a:lnTo>
                <a:lnTo>
                  <a:pt x="225344" y="226161"/>
                </a:lnTo>
                <a:lnTo>
                  <a:pt x="202571" y="192512"/>
                </a:lnTo>
                <a:lnTo>
                  <a:pt x="202071" y="185920"/>
                </a:lnTo>
                <a:lnTo>
                  <a:pt x="202761" y="179991"/>
                </a:lnTo>
                <a:lnTo>
                  <a:pt x="263488" y="159588"/>
                </a:lnTo>
                <a:lnTo>
                  <a:pt x="259761" y="152768"/>
                </a:lnTo>
                <a:lnTo>
                  <a:pt x="253665" y="147383"/>
                </a:lnTo>
                <a:lnTo>
                  <a:pt x="245791" y="144513"/>
                </a:lnTo>
                <a:lnTo>
                  <a:pt x="239552" y="142956"/>
                </a:lnTo>
                <a:lnTo>
                  <a:pt x="232646" y="142573"/>
                </a:lnTo>
                <a:close/>
              </a:path>
              <a:path w="747394" h="298450">
                <a:moveTo>
                  <a:pt x="151381" y="196938"/>
                </a:moveTo>
                <a:lnTo>
                  <a:pt x="128328" y="196938"/>
                </a:lnTo>
                <a:lnTo>
                  <a:pt x="151214" y="227266"/>
                </a:lnTo>
                <a:lnTo>
                  <a:pt x="126118" y="234784"/>
                </a:lnTo>
                <a:lnTo>
                  <a:pt x="181449" y="234784"/>
                </a:lnTo>
                <a:lnTo>
                  <a:pt x="151381" y="196938"/>
                </a:lnTo>
                <a:close/>
              </a:path>
              <a:path w="747394" h="298450">
                <a:moveTo>
                  <a:pt x="276794" y="198602"/>
                </a:moveTo>
                <a:lnTo>
                  <a:pt x="256332" y="198602"/>
                </a:lnTo>
                <a:lnTo>
                  <a:pt x="259888" y="210273"/>
                </a:lnTo>
                <a:lnTo>
                  <a:pt x="257729" y="213283"/>
                </a:lnTo>
                <a:lnTo>
                  <a:pt x="254935" y="216141"/>
                </a:lnTo>
                <a:lnTo>
                  <a:pt x="251379" y="218846"/>
                </a:lnTo>
                <a:lnTo>
                  <a:pt x="247950" y="221538"/>
                </a:lnTo>
                <a:lnTo>
                  <a:pt x="244267" y="223469"/>
                </a:lnTo>
                <a:lnTo>
                  <a:pt x="232583" y="226987"/>
                </a:lnTo>
                <a:lnTo>
                  <a:pt x="270256" y="226987"/>
                </a:lnTo>
                <a:lnTo>
                  <a:pt x="273985" y="224066"/>
                </a:lnTo>
                <a:lnTo>
                  <a:pt x="278684" y="219062"/>
                </a:lnTo>
                <a:lnTo>
                  <a:pt x="281478" y="214134"/>
                </a:lnTo>
                <a:lnTo>
                  <a:pt x="276794" y="198602"/>
                </a:lnTo>
                <a:close/>
              </a:path>
              <a:path w="747394" h="298450">
                <a:moveTo>
                  <a:pt x="330500" y="113944"/>
                </a:moveTo>
                <a:lnTo>
                  <a:pt x="323134" y="115252"/>
                </a:lnTo>
                <a:lnTo>
                  <a:pt x="274239" y="129895"/>
                </a:lnTo>
                <a:lnTo>
                  <a:pt x="301798" y="221856"/>
                </a:lnTo>
                <a:lnTo>
                  <a:pt x="320340" y="216306"/>
                </a:lnTo>
                <a:lnTo>
                  <a:pt x="308783" y="177914"/>
                </a:lnTo>
                <a:lnTo>
                  <a:pt x="316911" y="175501"/>
                </a:lnTo>
                <a:lnTo>
                  <a:pt x="320086" y="174917"/>
                </a:lnTo>
                <a:lnTo>
                  <a:pt x="358973" y="174917"/>
                </a:lnTo>
                <a:lnTo>
                  <a:pt x="356281" y="172783"/>
                </a:lnTo>
                <a:lnTo>
                  <a:pt x="352852" y="170764"/>
                </a:lnTo>
                <a:lnTo>
                  <a:pt x="349296" y="168744"/>
                </a:lnTo>
                <a:lnTo>
                  <a:pt x="345232" y="167170"/>
                </a:lnTo>
                <a:lnTo>
                  <a:pt x="340533" y="166027"/>
                </a:lnTo>
                <a:lnTo>
                  <a:pt x="346555" y="163233"/>
                </a:lnTo>
                <a:lnTo>
                  <a:pt x="304465" y="163233"/>
                </a:lnTo>
                <a:lnTo>
                  <a:pt x="297480" y="139890"/>
                </a:lnTo>
                <a:lnTo>
                  <a:pt x="319451" y="133299"/>
                </a:lnTo>
                <a:lnTo>
                  <a:pt x="324023" y="132054"/>
                </a:lnTo>
                <a:lnTo>
                  <a:pt x="325547" y="131813"/>
                </a:lnTo>
                <a:lnTo>
                  <a:pt x="328722" y="131406"/>
                </a:lnTo>
                <a:lnTo>
                  <a:pt x="356637" y="131406"/>
                </a:lnTo>
                <a:lnTo>
                  <a:pt x="355519" y="127723"/>
                </a:lnTo>
                <a:lnTo>
                  <a:pt x="352725" y="123291"/>
                </a:lnTo>
                <a:lnTo>
                  <a:pt x="344851" y="116446"/>
                </a:lnTo>
                <a:lnTo>
                  <a:pt x="340406" y="114579"/>
                </a:lnTo>
                <a:lnTo>
                  <a:pt x="330500" y="113944"/>
                </a:lnTo>
                <a:close/>
              </a:path>
              <a:path w="747394" h="298450">
                <a:moveTo>
                  <a:pt x="270429" y="177495"/>
                </a:moveTo>
                <a:lnTo>
                  <a:pt x="230424" y="189471"/>
                </a:lnTo>
                <a:lnTo>
                  <a:pt x="235123" y="204978"/>
                </a:lnTo>
                <a:lnTo>
                  <a:pt x="256332" y="198602"/>
                </a:lnTo>
                <a:lnTo>
                  <a:pt x="276794" y="198602"/>
                </a:lnTo>
                <a:lnTo>
                  <a:pt x="270429" y="177495"/>
                </a:lnTo>
                <a:close/>
              </a:path>
              <a:path w="747394" h="298450">
                <a:moveTo>
                  <a:pt x="358973" y="174917"/>
                </a:moveTo>
                <a:lnTo>
                  <a:pt x="320086" y="174917"/>
                </a:lnTo>
                <a:lnTo>
                  <a:pt x="324404" y="175120"/>
                </a:lnTo>
                <a:lnTo>
                  <a:pt x="326690" y="175844"/>
                </a:lnTo>
                <a:lnTo>
                  <a:pt x="331262" y="178511"/>
                </a:lnTo>
                <a:lnTo>
                  <a:pt x="335961" y="182041"/>
                </a:lnTo>
                <a:lnTo>
                  <a:pt x="342819" y="187769"/>
                </a:lnTo>
                <a:lnTo>
                  <a:pt x="362250" y="203758"/>
                </a:lnTo>
                <a:lnTo>
                  <a:pt x="384475" y="197116"/>
                </a:lnTo>
                <a:lnTo>
                  <a:pt x="361234" y="176707"/>
                </a:lnTo>
                <a:lnTo>
                  <a:pt x="358973" y="174917"/>
                </a:lnTo>
                <a:close/>
              </a:path>
              <a:path w="747394" h="298450">
                <a:moveTo>
                  <a:pt x="263488" y="159588"/>
                </a:moveTo>
                <a:lnTo>
                  <a:pt x="231821" y="159588"/>
                </a:lnTo>
                <a:lnTo>
                  <a:pt x="236266" y="161124"/>
                </a:lnTo>
                <a:lnTo>
                  <a:pt x="240584" y="162674"/>
                </a:lnTo>
                <a:lnTo>
                  <a:pt x="244013" y="165506"/>
                </a:lnTo>
                <a:lnTo>
                  <a:pt x="246680" y="169633"/>
                </a:lnTo>
                <a:lnTo>
                  <a:pt x="264079" y="160667"/>
                </a:lnTo>
                <a:lnTo>
                  <a:pt x="263488" y="159588"/>
                </a:lnTo>
                <a:close/>
              </a:path>
              <a:path w="747394" h="298450">
                <a:moveTo>
                  <a:pt x="356637" y="131406"/>
                </a:moveTo>
                <a:lnTo>
                  <a:pt x="328722" y="131406"/>
                </a:lnTo>
                <a:lnTo>
                  <a:pt x="331516" y="131914"/>
                </a:lnTo>
                <a:lnTo>
                  <a:pt x="335834" y="134734"/>
                </a:lnTo>
                <a:lnTo>
                  <a:pt x="337485" y="136982"/>
                </a:lnTo>
                <a:lnTo>
                  <a:pt x="338374" y="140081"/>
                </a:lnTo>
                <a:lnTo>
                  <a:pt x="339178" y="142573"/>
                </a:lnTo>
                <a:lnTo>
                  <a:pt x="304465" y="163233"/>
                </a:lnTo>
                <a:lnTo>
                  <a:pt x="346555" y="163233"/>
                </a:lnTo>
                <a:lnTo>
                  <a:pt x="348280" y="162433"/>
                </a:lnTo>
                <a:lnTo>
                  <a:pt x="353487" y="157784"/>
                </a:lnTo>
                <a:lnTo>
                  <a:pt x="356402" y="151574"/>
                </a:lnTo>
                <a:lnTo>
                  <a:pt x="358948" y="146367"/>
                </a:lnTo>
                <a:lnTo>
                  <a:pt x="359101" y="142573"/>
                </a:lnTo>
                <a:lnTo>
                  <a:pt x="359149" y="139890"/>
                </a:lnTo>
                <a:lnTo>
                  <a:pt x="356637" y="131406"/>
                </a:lnTo>
                <a:close/>
              </a:path>
              <a:path w="747394" h="298450">
                <a:moveTo>
                  <a:pt x="432608" y="110109"/>
                </a:moveTo>
                <a:lnTo>
                  <a:pt x="414955" y="115392"/>
                </a:lnTo>
                <a:lnTo>
                  <a:pt x="420289" y="133019"/>
                </a:lnTo>
                <a:lnTo>
                  <a:pt x="437815" y="127736"/>
                </a:lnTo>
                <a:lnTo>
                  <a:pt x="432608" y="110109"/>
                </a:lnTo>
                <a:close/>
              </a:path>
              <a:path w="747394" h="298450">
                <a:moveTo>
                  <a:pt x="447213" y="159105"/>
                </a:moveTo>
                <a:lnTo>
                  <a:pt x="429687" y="164388"/>
                </a:lnTo>
                <a:lnTo>
                  <a:pt x="434894" y="182016"/>
                </a:lnTo>
                <a:lnTo>
                  <a:pt x="452547" y="176733"/>
                </a:lnTo>
                <a:lnTo>
                  <a:pt x="447213" y="159105"/>
                </a:lnTo>
                <a:close/>
              </a:path>
              <a:path w="747394" h="298450">
                <a:moveTo>
                  <a:pt x="513634" y="129603"/>
                </a:moveTo>
                <a:lnTo>
                  <a:pt x="497251" y="136779"/>
                </a:lnTo>
                <a:lnTo>
                  <a:pt x="500426" y="144259"/>
                </a:lnTo>
                <a:lnTo>
                  <a:pt x="505506" y="149567"/>
                </a:lnTo>
                <a:lnTo>
                  <a:pt x="519222" y="155867"/>
                </a:lnTo>
                <a:lnTo>
                  <a:pt x="526842" y="156197"/>
                </a:lnTo>
                <a:lnTo>
                  <a:pt x="543987" y="151079"/>
                </a:lnTo>
                <a:lnTo>
                  <a:pt x="550464" y="146037"/>
                </a:lnTo>
                <a:lnTo>
                  <a:pt x="553783" y="140131"/>
                </a:lnTo>
                <a:lnTo>
                  <a:pt x="527350" y="140131"/>
                </a:lnTo>
                <a:lnTo>
                  <a:pt x="524048" y="139852"/>
                </a:lnTo>
                <a:lnTo>
                  <a:pt x="517952" y="136677"/>
                </a:lnTo>
                <a:lnTo>
                  <a:pt x="515539" y="133794"/>
                </a:lnTo>
                <a:lnTo>
                  <a:pt x="513634" y="129603"/>
                </a:lnTo>
                <a:close/>
              </a:path>
              <a:path w="747394" h="298450">
                <a:moveTo>
                  <a:pt x="554564" y="108178"/>
                </a:moveTo>
                <a:lnTo>
                  <a:pt x="525826" y="108178"/>
                </a:lnTo>
                <a:lnTo>
                  <a:pt x="529128" y="108597"/>
                </a:lnTo>
                <a:lnTo>
                  <a:pt x="535478" y="112356"/>
                </a:lnTo>
                <a:lnTo>
                  <a:pt x="537764" y="115519"/>
                </a:lnTo>
                <a:lnTo>
                  <a:pt x="539034" y="119951"/>
                </a:lnTo>
                <a:lnTo>
                  <a:pt x="540431" y="124637"/>
                </a:lnTo>
                <a:lnTo>
                  <a:pt x="540304" y="128727"/>
                </a:lnTo>
                <a:lnTo>
                  <a:pt x="537002" y="135737"/>
                </a:lnTo>
                <a:lnTo>
                  <a:pt x="534335" y="138036"/>
                </a:lnTo>
                <a:lnTo>
                  <a:pt x="527350" y="140131"/>
                </a:lnTo>
                <a:lnTo>
                  <a:pt x="553783" y="140131"/>
                </a:lnTo>
                <a:lnTo>
                  <a:pt x="558846" y="131127"/>
                </a:lnTo>
                <a:lnTo>
                  <a:pt x="559735" y="123367"/>
                </a:lnTo>
                <a:lnTo>
                  <a:pt x="555671" y="109728"/>
                </a:lnTo>
                <a:lnTo>
                  <a:pt x="554564" y="108178"/>
                </a:lnTo>
                <a:close/>
              </a:path>
              <a:path w="747394" h="298450">
                <a:moveTo>
                  <a:pt x="540385" y="73660"/>
                </a:moveTo>
                <a:lnTo>
                  <a:pt x="513380" y="73660"/>
                </a:lnTo>
                <a:lnTo>
                  <a:pt x="516174" y="73914"/>
                </a:lnTo>
                <a:lnTo>
                  <a:pt x="518587" y="75184"/>
                </a:lnTo>
                <a:lnTo>
                  <a:pt x="520873" y="76454"/>
                </a:lnTo>
                <a:lnTo>
                  <a:pt x="522651" y="78613"/>
                </a:lnTo>
                <a:lnTo>
                  <a:pt x="524556" y="85344"/>
                </a:lnTo>
                <a:lnTo>
                  <a:pt x="524175" y="88646"/>
                </a:lnTo>
                <a:lnTo>
                  <a:pt x="522397" y="91567"/>
                </a:lnTo>
                <a:lnTo>
                  <a:pt x="520492" y="94615"/>
                </a:lnTo>
                <a:lnTo>
                  <a:pt x="517190" y="96647"/>
                </a:lnTo>
                <a:lnTo>
                  <a:pt x="512364" y="98044"/>
                </a:lnTo>
                <a:lnTo>
                  <a:pt x="514777" y="112941"/>
                </a:lnTo>
                <a:lnTo>
                  <a:pt x="517571" y="111125"/>
                </a:lnTo>
                <a:lnTo>
                  <a:pt x="520238" y="109880"/>
                </a:lnTo>
                <a:lnTo>
                  <a:pt x="522397" y="109194"/>
                </a:lnTo>
                <a:lnTo>
                  <a:pt x="525826" y="108178"/>
                </a:lnTo>
                <a:lnTo>
                  <a:pt x="554564" y="108178"/>
                </a:lnTo>
                <a:lnTo>
                  <a:pt x="552623" y="105460"/>
                </a:lnTo>
                <a:lnTo>
                  <a:pt x="548305" y="102489"/>
                </a:lnTo>
                <a:lnTo>
                  <a:pt x="543987" y="99441"/>
                </a:lnTo>
                <a:lnTo>
                  <a:pt x="541015" y="98679"/>
                </a:lnTo>
                <a:lnTo>
                  <a:pt x="533446" y="98679"/>
                </a:lnTo>
                <a:lnTo>
                  <a:pt x="538063" y="93011"/>
                </a:lnTo>
                <a:lnTo>
                  <a:pt x="540859" y="87249"/>
                </a:lnTo>
                <a:lnTo>
                  <a:pt x="541822" y="81391"/>
                </a:lnTo>
                <a:lnTo>
                  <a:pt x="540939" y="75438"/>
                </a:lnTo>
                <a:lnTo>
                  <a:pt x="540385" y="73660"/>
                </a:lnTo>
                <a:close/>
              </a:path>
              <a:path w="747394" h="298450">
                <a:moveTo>
                  <a:pt x="539034" y="98171"/>
                </a:moveTo>
                <a:lnTo>
                  <a:pt x="533446" y="98679"/>
                </a:lnTo>
                <a:lnTo>
                  <a:pt x="541015" y="98679"/>
                </a:lnTo>
                <a:lnTo>
                  <a:pt x="539034" y="98171"/>
                </a:lnTo>
                <a:close/>
              </a:path>
              <a:path w="747394" h="298450">
                <a:moveTo>
                  <a:pt x="515158" y="57404"/>
                </a:moveTo>
                <a:lnTo>
                  <a:pt x="501442" y="61468"/>
                </a:lnTo>
                <a:lnTo>
                  <a:pt x="497251" y="63754"/>
                </a:lnTo>
                <a:lnTo>
                  <a:pt x="493695" y="66929"/>
                </a:lnTo>
                <a:lnTo>
                  <a:pt x="490139" y="69977"/>
                </a:lnTo>
                <a:lnTo>
                  <a:pt x="484874" y="87249"/>
                </a:lnTo>
                <a:lnTo>
                  <a:pt x="485440" y="92456"/>
                </a:lnTo>
                <a:lnTo>
                  <a:pt x="502458" y="90424"/>
                </a:lnTo>
                <a:lnTo>
                  <a:pt x="501765" y="86614"/>
                </a:lnTo>
                <a:lnTo>
                  <a:pt x="501794" y="85344"/>
                </a:lnTo>
                <a:lnTo>
                  <a:pt x="513380" y="73660"/>
                </a:lnTo>
                <a:lnTo>
                  <a:pt x="540385" y="73660"/>
                </a:lnTo>
                <a:lnTo>
                  <a:pt x="539161" y="69723"/>
                </a:lnTo>
                <a:lnTo>
                  <a:pt x="535478" y="65278"/>
                </a:lnTo>
                <a:lnTo>
                  <a:pt x="529890" y="61976"/>
                </a:lnTo>
                <a:lnTo>
                  <a:pt x="523032" y="58039"/>
                </a:lnTo>
                <a:lnTo>
                  <a:pt x="515158" y="57404"/>
                </a:lnTo>
                <a:close/>
              </a:path>
              <a:path w="747394" h="298450">
                <a:moveTo>
                  <a:pt x="603484" y="64897"/>
                </a:moveTo>
                <a:lnTo>
                  <a:pt x="584246" y="64897"/>
                </a:lnTo>
                <a:lnTo>
                  <a:pt x="604185" y="131368"/>
                </a:lnTo>
                <a:lnTo>
                  <a:pt x="621838" y="126085"/>
                </a:lnTo>
                <a:lnTo>
                  <a:pt x="603484" y="64897"/>
                </a:lnTo>
                <a:close/>
              </a:path>
              <a:path w="747394" h="298450">
                <a:moveTo>
                  <a:pt x="594152" y="33782"/>
                </a:moveTo>
                <a:lnTo>
                  <a:pt x="579801" y="37973"/>
                </a:lnTo>
                <a:lnTo>
                  <a:pt x="579547" y="44196"/>
                </a:lnTo>
                <a:lnTo>
                  <a:pt x="577261" y="50292"/>
                </a:lnTo>
                <a:lnTo>
                  <a:pt x="573197" y="56007"/>
                </a:lnTo>
                <a:lnTo>
                  <a:pt x="569006" y="61849"/>
                </a:lnTo>
                <a:lnTo>
                  <a:pt x="564815" y="66167"/>
                </a:lnTo>
                <a:lnTo>
                  <a:pt x="560751" y="69088"/>
                </a:lnTo>
                <a:lnTo>
                  <a:pt x="565450" y="85090"/>
                </a:lnTo>
                <a:lnTo>
                  <a:pt x="571065" y="80756"/>
                </a:lnTo>
                <a:lnTo>
                  <a:pt x="576086" y="75946"/>
                </a:lnTo>
                <a:lnTo>
                  <a:pt x="580487" y="70659"/>
                </a:lnTo>
                <a:lnTo>
                  <a:pt x="584246" y="64897"/>
                </a:lnTo>
                <a:lnTo>
                  <a:pt x="603484" y="64897"/>
                </a:lnTo>
                <a:lnTo>
                  <a:pt x="594152" y="33782"/>
                </a:lnTo>
                <a:close/>
              </a:path>
              <a:path w="747394" h="298450">
                <a:moveTo>
                  <a:pt x="702483" y="0"/>
                </a:moveTo>
                <a:lnTo>
                  <a:pt x="689910" y="3810"/>
                </a:lnTo>
                <a:lnTo>
                  <a:pt x="669844" y="115519"/>
                </a:lnTo>
                <a:lnTo>
                  <a:pt x="682925" y="111607"/>
                </a:lnTo>
                <a:lnTo>
                  <a:pt x="702483" y="0"/>
                </a:lnTo>
                <a:close/>
              </a:path>
              <a:path w="747394" h="298450">
                <a:moveTo>
                  <a:pt x="723565" y="46736"/>
                </a:moveTo>
                <a:lnTo>
                  <a:pt x="717215" y="48641"/>
                </a:lnTo>
                <a:lnTo>
                  <a:pt x="710992" y="50419"/>
                </a:lnTo>
                <a:lnTo>
                  <a:pt x="706547" y="53975"/>
                </a:lnTo>
                <a:lnTo>
                  <a:pt x="704073" y="59055"/>
                </a:lnTo>
                <a:lnTo>
                  <a:pt x="701721" y="64008"/>
                </a:lnTo>
                <a:lnTo>
                  <a:pt x="701760" y="70866"/>
                </a:lnTo>
                <a:lnTo>
                  <a:pt x="704261" y="78994"/>
                </a:lnTo>
                <a:lnTo>
                  <a:pt x="706636" y="87122"/>
                </a:lnTo>
                <a:lnTo>
                  <a:pt x="706757" y="87376"/>
                </a:lnTo>
                <a:lnTo>
                  <a:pt x="710357" y="92837"/>
                </a:lnTo>
                <a:lnTo>
                  <a:pt x="715183" y="95631"/>
                </a:lnTo>
                <a:lnTo>
                  <a:pt x="719882" y="98552"/>
                </a:lnTo>
                <a:lnTo>
                  <a:pt x="725597" y="99060"/>
                </a:lnTo>
                <a:lnTo>
                  <a:pt x="738170" y="95250"/>
                </a:lnTo>
                <a:lnTo>
                  <a:pt x="742488" y="91821"/>
                </a:lnTo>
                <a:lnTo>
                  <a:pt x="744418" y="87757"/>
                </a:lnTo>
                <a:lnTo>
                  <a:pt x="726740" y="87757"/>
                </a:lnTo>
                <a:lnTo>
                  <a:pt x="725089" y="87376"/>
                </a:lnTo>
                <a:lnTo>
                  <a:pt x="723565" y="86106"/>
                </a:lnTo>
                <a:lnTo>
                  <a:pt x="721660" y="84582"/>
                </a:lnTo>
                <a:lnTo>
                  <a:pt x="719755" y="80772"/>
                </a:lnTo>
                <a:lnTo>
                  <a:pt x="716236" y="68961"/>
                </a:lnTo>
                <a:lnTo>
                  <a:pt x="716154" y="68453"/>
                </a:lnTo>
                <a:lnTo>
                  <a:pt x="715691" y="64516"/>
                </a:lnTo>
                <a:lnTo>
                  <a:pt x="716561" y="61722"/>
                </a:lnTo>
                <a:lnTo>
                  <a:pt x="716961" y="60325"/>
                </a:lnTo>
                <a:lnTo>
                  <a:pt x="718104" y="59055"/>
                </a:lnTo>
                <a:lnTo>
                  <a:pt x="720009" y="58547"/>
                </a:lnTo>
                <a:lnTo>
                  <a:pt x="721914" y="57912"/>
                </a:lnTo>
                <a:lnTo>
                  <a:pt x="741942" y="57912"/>
                </a:lnTo>
                <a:lnTo>
                  <a:pt x="738678" y="52959"/>
                </a:lnTo>
                <a:lnTo>
                  <a:pt x="733852" y="50038"/>
                </a:lnTo>
                <a:lnTo>
                  <a:pt x="729026" y="47244"/>
                </a:lnTo>
                <a:lnTo>
                  <a:pt x="723565" y="46736"/>
                </a:lnTo>
                <a:close/>
              </a:path>
              <a:path w="747394" h="298450">
                <a:moveTo>
                  <a:pt x="741942" y="57912"/>
                </a:moveTo>
                <a:lnTo>
                  <a:pt x="721914" y="57912"/>
                </a:lnTo>
                <a:lnTo>
                  <a:pt x="723565" y="58293"/>
                </a:lnTo>
                <a:lnTo>
                  <a:pt x="725089" y="59436"/>
                </a:lnTo>
                <a:lnTo>
                  <a:pt x="733090" y="81153"/>
                </a:lnTo>
                <a:lnTo>
                  <a:pt x="732201" y="83566"/>
                </a:lnTo>
                <a:lnTo>
                  <a:pt x="731693" y="85344"/>
                </a:lnTo>
                <a:lnTo>
                  <a:pt x="730550" y="86614"/>
                </a:lnTo>
                <a:lnTo>
                  <a:pt x="728645" y="87122"/>
                </a:lnTo>
                <a:lnTo>
                  <a:pt x="726740" y="87757"/>
                </a:lnTo>
                <a:lnTo>
                  <a:pt x="744418" y="87757"/>
                </a:lnTo>
                <a:lnTo>
                  <a:pt x="747314" y="81788"/>
                </a:lnTo>
                <a:lnTo>
                  <a:pt x="747235" y="74803"/>
                </a:lnTo>
                <a:lnTo>
                  <a:pt x="744774" y="66802"/>
                </a:lnTo>
                <a:lnTo>
                  <a:pt x="742361" y="58547"/>
                </a:lnTo>
                <a:lnTo>
                  <a:pt x="741942" y="57912"/>
                </a:lnTo>
                <a:close/>
              </a:path>
              <a:path w="747394" h="298450">
                <a:moveTo>
                  <a:pt x="646857" y="16637"/>
                </a:moveTo>
                <a:lnTo>
                  <a:pt x="634284" y="20447"/>
                </a:lnTo>
                <a:lnTo>
                  <a:pt x="629966" y="23876"/>
                </a:lnTo>
                <a:lnTo>
                  <a:pt x="625140" y="34036"/>
                </a:lnTo>
                <a:lnTo>
                  <a:pt x="625140" y="40640"/>
                </a:lnTo>
                <a:lnTo>
                  <a:pt x="648889" y="68961"/>
                </a:lnTo>
                <a:lnTo>
                  <a:pt x="655366" y="67056"/>
                </a:lnTo>
                <a:lnTo>
                  <a:pt x="661462" y="65151"/>
                </a:lnTo>
                <a:lnTo>
                  <a:pt x="665780" y="61722"/>
                </a:lnTo>
                <a:lnTo>
                  <a:pt x="667875" y="57531"/>
                </a:lnTo>
                <a:lnTo>
                  <a:pt x="650159" y="57531"/>
                </a:lnTo>
                <a:lnTo>
                  <a:pt x="648508" y="57277"/>
                </a:lnTo>
                <a:lnTo>
                  <a:pt x="646984" y="56007"/>
                </a:lnTo>
                <a:lnTo>
                  <a:pt x="644952" y="54483"/>
                </a:lnTo>
                <a:lnTo>
                  <a:pt x="643047" y="50673"/>
                </a:lnTo>
                <a:lnTo>
                  <a:pt x="641269" y="44704"/>
                </a:lnTo>
                <a:lnTo>
                  <a:pt x="639491" y="38608"/>
                </a:lnTo>
                <a:lnTo>
                  <a:pt x="639029" y="34798"/>
                </a:lnTo>
                <a:lnTo>
                  <a:pt x="639103" y="34036"/>
                </a:lnTo>
                <a:lnTo>
                  <a:pt x="639745" y="32004"/>
                </a:lnTo>
                <a:lnTo>
                  <a:pt x="640380" y="30099"/>
                </a:lnTo>
                <a:lnTo>
                  <a:pt x="641650" y="28956"/>
                </a:lnTo>
                <a:lnTo>
                  <a:pt x="643428" y="28448"/>
                </a:lnTo>
                <a:lnTo>
                  <a:pt x="645333" y="27813"/>
                </a:lnTo>
                <a:lnTo>
                  <a:pt x="665361" y="27813"/>
                </a:lnTo>
                <a:lnTo>
                  <a:pt x="662097" y="22860"/>
                </a:lnTo>
                <a:lnTo>
                  <a:pt x="657271" y="20066"/>
                </a:lnTo>
                <a:lnTo>
                  <a:pt x="652445" y="17145"/>
                </a:lnTo>
                <a:lnTo>
                  <a:pt x="646857" y="16637"/>
                </a:lnTo>
                <a:close/>
              </a:path>
              <a:path w="747394" h="298450">
                <a:moveTo>
                  <a:pt x="665361" y="27813"/>
                </a:moveTo>
                <a:lnTo>
                  <a:pt x="645333" y="27813"/>
                </a:lnTo>
                <a:lnTo>
                  <a:pt x="646984" y="28194"/>
                </a:lnTo>
                <a:lnTo>
                  <a:pt x="648508" y="29464"/>
                </a:lnTo>
                <a:lnTo>
                  <a:pt x="650413" y="30988"/>
                </a:lnTo>
                <a:lnTo>
                  <a:pt x="652318" y="34798"/>
                </a:lnTo>
                <a:lnTo>
                  <a:pt x="655874" y="46736"/>
                </a:lnTo>
                <a:lnTo>
                  <a:pt x="656382" y="51054"/>
                </a:lnTo>
                <a:lnTo>
                  <a:pt x="655747" y="53467"/>
                </a:lnTo>
                <a:lnTo>
                  <a:pt x="655112" y="55245"/>
                </a:lnTo>
                <a:lnTo>
                  <a:pt x="653842" y="56515"/>
                </a:lnTo>
                <a:lnTo>
                  <a:pt x="651937" y="57023"/>
                </a:lnTo>
                <a:lnTo>
                  <a:pt x="650159" y="57531"/>
                </a:lnTo>
                <a:lnTo>
                  <a:pt x="667875" y="57531"/>
                </a:lnTo>
                <a:lnTo>
                  <a:pt x="668380" y="56515"/>
                </a:lnTo>
                <a:lnTo>
                  <a:pt x="670733" y="51562"/>
                </a:lnTo>
                <a:lnTo>
                  <a:pt x="670640" y="46736"/>
                </a:lnTo>
                <a:lnTo>
                  <a:pt x="670531" y="44704"/>
                </a:lnTo>
                <a:lnTo>
                  <a:pt x="665780" y="28448"/>
                </a:lnTo>
                <a:lnTo>
                  <a:pt x="665361" y="278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748407" y="5180576"/>
            <a:ext cx="1748789" cy="546100"/>
          </a:xfrm>
          <a:custGeom>
            <a:avLst/>
            <a:gdLst/>
            <a:ahLst/>
            <a:cxnLst/>
            <a:rect l="l" t="t" r="r" b="b"/>
            <a:pathLst>
              <a:path w="1748789" h="546100">
                <a:moveTo>
                  <a:pt x="1643649" y="61094"/>
                </a:moveTo>
                <a:lnTo>
                  <a:pt x="0" y="512084"/>
                </a:lnTo>
                <a:lnTo>
                  <a:pt x="9398" y="545892"/>
                </a:lnTo>
                <a:lnTo>
                  <a:pt x="1653097" y="94830"/>
                </a:lnTo>
                <a:lnTo>
                  <a:pt x="1678810" y="69649"/>
                </a:lnTo>
                <a:lnTo>
                  <a:pt x="1643649" y="61094"/>
                </a:lnTo>
                <a:close/>
              </a:path>
              <a:path w="1748789" h="546100">
                <a:moveTo>
                  <a:pt x="1718129" y="43187"/>
                </a:moveTo>
                <a:lnTo>
                  <a:pt x="1708912" y="43187"/>
                </a:lnTo>
                <a:lnTo>
                  <a:pt x="1718183" y="76969"/>
                </a:lnTo>
                <a:lnTo>
                  <a:pt x="1653097" y="94830"/>
                </a:lnTo>
                <a:lnTo>
                  <a:pt x="1572387" y="173870"/>
                </a:lnTo>
                <a:lnTo>
                  <a:pt x="1568436" y="179597"/>
                </a:lnTo>
                <a:lnTo>
                  <a:pt x="1567068" y="186158"/>
                </a:lnTo>
                <a:lnTo>
                  <a:pt x="1568297" y="192766"/>
                </a:lnTo>
                <a:lnTo>
                  <a:pt x="1572133" y="198635"/>
                </a:lnTo>
                <a:lnTo>
                  <a:pt x="1577859" y="202515"/>
                </a:lnTo>
                <a:lnTo>
                  <a:pt x="1584420" y="203858"/>
                </a:lnTo>
                <a:lnTo>
                  <a:pt x="1591028" y="202654"/>
                </a:lnTo>
                <a:lnTo>
                  <a:pt x="1596897" y="198889"/>
                </a:lnTo>
                <a:lnTo>
                  <a:pt x="1748282" y="50553"/>
                </a:lnTo>
                <a:lnTo>
                  <a:pt x="1718129" y="43187"/>
                </a:lnTo>
                <a:close/>
              </a:path>
              <a:path w="1748789" h="546100">
                <a:moveTo>
                  <a:pt x="1678810" y="69649"/>
                </a:moveTo>
                <a:lnTo>
                  <a:pt x="1653097" y="94830"/>
                </a:lnTo>
                <a:lnTo>
                  <a:pt x="1717720" y="77096"/>
                </a:lnTo>
                <a:lnTo>
                  <a:pt x="1709420" y="77096"/>
                </a:lnTo>
                <a:lnTo>
                  <a:pt x="1678810" y="69649"/>
                </a:lnTo>
                <a:close/>
              </a:path>
              <a:path w="1748789" h="546100">
                <a:moveTo>
                  <a:pt x="1701292" y="47632"/>
                </a:moveTo>
                <a:lnTo>
                  <a:pt x="1678810" y="69649"/>
                </a:lnTo>
                <a:lnTo>
                  <a:pt x="1709420" y="77096"/>
                </a:lnTo>
                <a:lnTo>
                  <a:pt x="1701292" y="47632"/>
                </a:lnTo>
                <a:close/>
              </a:path>
              <a:path w="1748789" h="546100">
                <a:moveTo>
                  <a:pt x="1710131" y="47632"/>
                </a:moveTo>
                <a:lnTo>
                  <a:pt x="1701292" y="47632"/>
                </a:lnTo>
                <a:lnTo>
                  <a:pt x="1709420" y="77096"/>
                </a:lnTo>
                <a:lnTo>
                  <a:pt x="1717720" y="77096"/>
                </a:lnTo>
                <a:lnTo>
                  <a:pt x="1718183" y="76969"/>
                </a:lnTo>
                <a:lnTo>
                  <a:pt x="1710131" y="47632"/>
                </a:lnTo>
                <a:close/>
              </a:path>
              <a:path w="1748789" h="546100">
                <a:moveTo>
                  <a:pt x="1708912" y="43187"/>
                </a:moveTo>
                <a:lnTo>
                  <a:pt x="1643649" y="61094"/>
                </a:lnTo>
                <a:lnTo>
                  <a:pt x="1678810" y="69649"/>
                </a:lnTo>
                <a:lnTo>
                  <a:pt x="1701292" y="47632"/>
                </a:lnTo>
                <a:lnTo>
                  <a:pt x="1710131" y="47632"/>
                </a:lnTo>
                <a:lnTo>
                  <a:pt x="1708912" y="43187"/>
                </a:lnTo>
                <a:close/>
              </a:path>
              <a:path w="1748789" h="546100">
                <a:moveTo>
                  <a:pt x="1535457" y="0"/>
                </a:moveTo>
                <a:lnTo>
                  <a:pt x="1529143" y="2357"/>
                </a:lnTo>
                <a:lnTo>
                  <a:pt x="1524162" y="6905"/>
                </a:lnTo>
                <a:lnTo>
                  <a:pt x="1521206" y="13215"/>
                </a:lnTo>
                <a:lnTo>
                  <a:pt x="1520924" y="20155"/>
                </a:lnTo>
                <a:lnTo>
                  <a:pt x="1523237" y="26439"/>
                </a:lnTo>
                <a:lnTo>
                  <a:pt x="1527742" y="31414"/>
                </a:lnTo>
                <a:lnTo>
                  <a:pt x="1534033" y="34424"/>
                </a:lnTo>
                <a:lnTo>
                  <a:pt x="1643649" y="61094"/>
                </a:lnTo>
                <a:lnTo>
                  <a:pt x="1708912" y="43187"/>
                </a:lnTo>
                <a:lnTo>
                  <a:pt x="1718129" y="43187"/>
                </a:lnTo>
                <a:lnTo>
                  <a:pt x="1542415" y="261"/>
                </a:lnTo>
                <a:lnTo>
                  <a:pt x="1535457" y="0"/>
                </a:lnTo>
                <a:close/>
              </a:path>
            </a:pathLst>
          </a:custGeom>
          <a:solidFill>
            <a:srgbClr val="094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914411" y="5413755"/>
            <a:ext cx="455295" cy="172720"/>
          </a:xfrm>
          <a:custGeom>
            <a:avLst/>
            <a:gdLst/>
            <a:ahLst/>
            <a:cxnLst/>
            <a:rect l="l" t="t" r="r" b="b"/>
            <a:pathLst>
              <a:path w="455295" h="172720">
                <a:moveTo>
                  <a:pt x="41644" y="72715"/>
                </a:moveTo>
                <a:lnTo>
                  <a:pt x="5064" y="94996"/>
                </a:lnTo>
                <a:lnTo>
                  <a:pt x="0" y="112744"/>
                </a:lnTo>
                <a:lnTo>
                  <a:pt x="224" y="122963"/>
                </a:lnTo>
                <a:lnTo>
                  <a:pt x="16021" y="160115"/>
                </a:lnTo>
                <a:lnTo>
                  <a:pt x="47599" y="172092"/>
                </a:lnTo>
                <a:lnTo>
                  <a:pt x="56626" y="170688"/>
                </a:lnTo>
                <a:lnTo>
                  <a:pt x="79896" y="156337"/>
                </a:lnTo>
                <a:lnTo>
                  <a:pt x="45577" y="156337"/>
                </a:lnTo>
                <a:lnTo>
                  <a:pt x="39481" y="155321"/>
                </a:lnTo>
                <a:lnTo>
                  <a:pt x="19645" y="119949"/>
                </a:lnTo>
                <a:lnTo>
                  <a:pt x="19192" y="113077"/>
                </a:lnTo>
                <a:lnTo>
                  <a:pt x="19835" y="107134"/>
                </a:lnTo>
                <a:lnTo>
                  <a:pt x="21574" y="102108"/>
                </a:lnTo>
                <a:lnTo>
                  <a:pt x="24622" y="96139"/>
                </a:lnTo>
                <a:lnTo>
                  <a:pt x="29575" y="92202"/>
                </a:lnTo>
                <a:lnTo>
                  <a:pt x="41513" y="89154"/>
                </a:lnTo>
                <a:lnTo>
                  <a:pt x="75955" y="89154"/>
                </a:lnTo>
                <a:lnTo>
                  <a:pt x="73517" y="84963"/>
                </a:lnTo>
                <a:lnTo>
                  <a:pt x="68945" y="80137"/>
                </a:lnTo>
                <a:lnTo>
                  <a:pt x="63611" y="77216"/>
                </a:lnTo>
                <a:lnTo>
                  <a:pt x="56780" y="74239"/>
                </a:lnTo>
                <a:lnTo>
                  <a:pt x="49450" y="72739"/>
                </a:lnTo>
                <a:lnTo>
                  <a:pt x="41644" y="72715"/>
                </a:lnTo>
                <a:close/>
              </a:path>
              <a:path w="455295" h="172720">
                <a:moveTo>
                  <a:pt x="68056" y="129667"/>
                </a:moveTo>
                <a:lnTo>
                  <a:pt x="68183" y="136906"/>
                </a:lnTo>
                <a:lnTo>
                  <a:pt x="66913" y="142494"/>
                </a:lnTo>
                <a:lnTo>
                  <a:pt x="64119" y="146558"/>
                </a:lnTo>
                <a:lnTo>
                  <a:pt x="61325" y="150749"/>
                </a:lnTo>
                <a:lnTo>
                  <a:pt x="57388" y="153416"/>
                </a:lnTo>
                <a:lnTo>
                  <a:pt x="52435" y="154686"/>
                </a:lnTo>
                <a:lnTo>
                  <a:pt x="45577" y="156337"/>
                </a:lnTo>
                <a:lnTo>
                  <a:pt x="79896" y="156337"/>
                </a:lnTo>
                <a:lnTo>
                  <a:pt x="82936" y="151634"/>
                </a:lnTo>
                <a:lnTo>
                  <a:pt x="85471" y="145510"/>
                </a:lnTo>
                <a:lnTo>
                  <a:pt x="87076" y="138576"/>
                </a:lnTo>
                <a:lnTo>
                  <a:pt x="87741" y="130810"/>
                </a:lnTo>
                <a:lnTo>
                  <a:pt x="68056" y="129667"/>
                </a:lnTo>
                <a:close/>
              </a:path>
              <a:path w="455295" h="172720">
                <a:moveTo>
                  <a:pt x="75955" y="89154"/>
                </a:moveTo>
                <a:lnTo>
                  <a:pt x="41513" y="89154"/>
                </a:lnTo>
                <a:lnTo>
                  <a:pt x="46085" y="89535"/>
                </a:lnTo>
                <a:lnTo>
                  <a:pt x="54467" y="93345"/>
                </a:lnTo>
                <a:lnTo>
                  <a:pt x="57769" y="96520"/>
                </a:lnTo>
                <a:lnTo>
                  <a:pt x="60055" y="101092"/>
                </a:lnTo>
                <a:lnTo>
                  <a:pt x="77581" y="91948"/>
                </a:lnTo>
                <a:lnTo>
                  <a:pt x="75955" y="89154"/>
                </a:lnTo>
                <a:close/>
              </a:path>
              <a:path w="455295" h="172720">
                <a:moveTo>
                  <a:pt x="134731" y="50038"/>
                </a:moveTo>
                <a:lnTo>
                  <a:pt x="114792" y="55118"/>
                </a:lnTo>
                <a:lnTo>
                  <a:pt x="102219" y="157353"/>
                </a:lnTo>
                <a:lnTo>
                  <a:pt x="122158" y="152273"/>
                </a:lnTo>
                <a:lnTo>
                  <a:pt x="124444" y="129286"/>
                </a:lnTo>
                <a:lnTo>
                  <a:pt x="161655" y="119761"/>
                </a:lnTo>
                <a:lnTo>
                  <a:pt x="185486" y="119761"/>
                </a:lnTo>
                <a:lnTo>
                  <a:pt x="179939" y="112141"/>
                </a:lnTo>
                <a:lnTo>
                  <a:pt x="126222" y="112141"/>
                </a:lnTo>
                <a:lnTo>
                  <a:pt x="130032" y="74422"/>
                </a:lnTo>
                <a:lnTo>
                  <a:pt x="152481" y="74422"/>
                </a:lnTo>
                <a:lnTo>
                  <a:pt x="134731" y="50038"/>
                </a:lnTo>
                <a:close/>
              </a:path>
              <a:path w="455295" h="172720">
                <a:moveTo>
                  <a:pt x="185486" y="119761"/>
                </a:moveTo>
                <a:lnTo>
                  <a:pt x="161655" y="119761"/>
                </a:lnTo>
                <a:lnTo>
                  <a:pt x="175117" y="138811"/>
                </a:lnTo>
                <a:lnTo>
                  <a:pt x="195564" y="133604"/>
                </a:lnTo>
                <a:lnTo>
                  <a:pt x="185486" y="119761"/>
                </a:lnTo>
                <a:close/>
              </a:path>
              <a:path w="455295" h="172720">
                <a:moveTo>
                  <a:pt x="236616" y="24447"/>
                </a:moveTo>
                <a:lnTo>
                  <a:pt x="199628" y="36830"/>
                </a:lnTo>
                <a:lnTo>
                  <a:pt x="184794" y="73052"/>
                </a:lnTo>
                <a:lnTo>
                  <a:pt x="185273" y="78908"/>
                </a:lnTo>
                <a:lnTo>
                  <a:pt x="203946" y="116205"/>
                </a:lnTo>
                <a:lnTo>
                  <a:pt x="232140" y="124444"/>
                </a:lnTo>
                <a:lnTo>
                  <a:pt x="239045" y="123934"/>
                </a:lnTo>
                <a:lnTo>
                  <a:pt x="246237" y="122555"/>
                </a:lnTo>
                <a:lnTo>
                  <a:pt x="253857" y="120523"/>
                </a:lnTo>
                <a:lnTo>
                  <a:pt x="261096" y="117221"/>
                </a:lnTo>
                <a:lnTo>
                  <a:pt x="272786" y="108839"/>
                </a:lnTo>
                <a:lnTo>
                  <a:pt x="232902" y="108839"/>
                </a:lnTo>
                <a:lnTo>
                  <a:pt x="225790" y="107696"/>
                </a:lnTo>
                <a:lnTo>
                  <a:pt x="204444" y="73052"/>
                </a:lnTo>
                <a:lnTo>
                  <a:pt x="204216" y="66452"/>
                </a:lnTo>
                <a:lnTo>
                  <a:pt x="205112" y="60833"/>
                </a:lnTo>
                <a:lnTo>
                  <a:pt x="230235" y="41275"/>
                </a:lnTo>
                <a:lnTo>
                  <a:pt x="266028" y="41275"/>
                </a:lnTo>
                <a:lnTo>
                  <a:pt x="263255" y="35814"/>
                </a:lnTo>
                <a:lnTo>
                  <a:pt x="257413" y="30099"/>
                </a:lnTo>
                <a:lnTo>
                  <a:pt x="249666" y="26924"/>
                </a:lnTo>
                <a:lnTo>
                  <a:pt x="243498" y="25114"/>
                </a:lnTo>
                <a:lnTo>
                  <a:pt x="236616" y="24447"/>
                </a:lnTo>
                <a:close/>
              </a:path>
              <a:path w="455295" h="172720">
                <a:moveTo>
                  <a:pt x="152481" y="74422"/>
                </a:moveTo>
                <a:lnTo>
                  <a:pt x="130032" y="74422"/>
                </a:lnTo>
                <a:lnTo>
                  <a:pt x="151622" y="105664"/>
                </a:lnTo>
                <a:lnTo>
                  <a:pt x="126222" y="112141"/>
                </a:lnTo>
                <a:lnTo>
                  <a:pt x="179939" y="112141"/>
                </a:lnTo>
                <a:lnTo>
                  <a:pt x="152481" y="74422"/>
                </a:lnTo>
                <a:close/>
              </a:path>
              <a:path w="455295" h="172720">
                <a:moveTo>
                  <a:pt x="278088" y="81407"/>
                </a:moveTo>
                <a:lnTo>
                  <a:pt x="257921" y="81407"/>
                </a:lnTo>
                <a:lnTo>
                  <a:pt x="260969" y="93218"/>
                </a:lnTo>
                <a:lnTo>
                  <a:pt x="258683" y="96139"/>
                </a:lnTo>
                <a:lnTo>
                  <a:pt x="232902" y="108839"/>
                </a:lnTo>
                <a:lnTo>
                  <a:pt x="272786" y="108839"/>
                </a:lnTo>
                <a:lnTo>
                  <a:pt x="274558" y="107569"/>
                </a:lnTo>
                <a:lnTo>
                  <a:pt x="279384" y="102743"/>
                </a:lnTo>
                <a:lnTo>
                  <a:pt x="282305" y="98044"/>
                </a:lnTo>
                <a:lnTo>
                  <a:pt x="278088" y="81407"/>
                </a:lnTo>
                <a:close/>
              </a:path>
              <a:path w="455295" h="172720">
                <a:moveTo>
                  <a:pt x="335645" y="0"/>
                </a:moveTo>
                <a:lnTo>
                  <a:pt x="328152" y="889"/>
                </a:lnTo>
                <a:lnTo>
                  <a:pt x="278622" y="13462"/>
                </a:lnTo>
                <a:lnTo>
                  <a:pt x="302244" y="106553"/>
                </a:lnTo>
                <a:lnTo>
                  <a:pt x="321040" y="101854"/>
                </a:lnTo>
                <a:lnTo>
                  <a:pt x="311261" y="62992"/>
                </a:lnTo>
                <a:lnTo>
                  <a:pt x="319389" y="60833"/>
                </a:lnTo>
                <a:lnTo>
                  <a:pt x="322564" y="60452"/>
                </a:lnTo>
                <a:lnTo>
                  <a:pt x="359509" y="60452"/>
                </a:lnTo>
                <a:lnTo>
                  <a:pt x="358759" y="59817"/>
                </a:lnTo>
                <a:lnTo>
                  <a:pt x="355457" y="57658"/>
                </a:lnTo>
                <a:lnTo>
                  <a:pt x="352028" y="55499"/>
                </a:lnTo>
                <a:lnTo>
                  <a:pt x="348091" y="53721"/>
                </a:lnTo>
                <a:lnTo>
                  <a:pt x="343392" y="52451"/>
                </a:lnTo>
                <a:lnTo>
                  <a:pt x="351266" y="49149"/>
                </a:lnTo>
                <a:lnTo>
                  <a:pt x="352514" y="48133"/>
                </a:lnTo>
                <a:lnTo>
                  <a:pt x="307451" y="48133"/>
                </a:lnTo>
                <a:lnTo>
                  <a:pt x="301482" y="24511"/>
                </a:lnTo>
                <a:lnTo>
                  <a:pt x="316087" y="20701"/>
                </a:lnTo>
                <a:lnTo>
                  <a:pt x="323707" y="18796"/>
                </a:lnTo>
                <a:lnTo>
                  <a:pt x="328279" y="17780"/>
                </a:lnTo>
                <a:lnTo>
                  <a:pt x="329930" y="17653"/>
                </a:lnTo>
                <a:lnTo>
                  <a:pt x="333105" y="17272"/>
                </a:lnTo>
                <a:lnTo>
                  <a:pt x="360664" y="17272"/>
                </a:lnTo>
                <a:lnTo>
                  <a:pt x="360029" y="14732"/>
                </a:lnTo>
                <a:lnTo>
                  <a:pt x="357362" y="10287"/>
                </a:lnTo>
                <a:lnTo>
                  <a:pt x="349869" y="3048"/>
                </a:lnTo>
                <a:lnTo>
                  <a:pt x="345424" y="1016"/>
                </a:lnTo>
                <a:lnTo>
                  <a:pt x="335645" y="0"/>
                </a:lnTo>
                <a:close/>
              </a:path>
              <a:path w="455295" h="172720">
                <a:moveTo>
                  <a:pt x="359509" y="60452"/>
                </a:moveTo>
                <a:lnTo>
                  <a:pt x="322564" y="60452"/>
                </a:lnTo>
                <a:lnTo>
                  <a:pt x="324723" y="60579"/>
                </a:lnTo>
                <a:lnTo>
                  <a:pt x="326882" y="60833"/>
                </a:lnTo>
                <a:lnTo>
                  <a:pt x="329168" y="61595"/>
                </a:lnTo>
                <a:lnTo>
                  <a:pt x="331327" y="63119"/>
                </a:lnTo>
                <a:lnTo>
                  <a:pt x="333613" y="64516"/>
                </a:lnTo>
                <a:lnTo>
                  <a:pt x="338058" y="68199"/>
                </a:lnTo>
                <a:lnTo>
                  <a:pt x="344789" y="74168"/>
                </a:lnTo>
                <a:lnTo>
                  <a:pt x="363458" y="91059"/>
                </a:lnTo>
                <a:lnTo>
                  <a:pt x="385937" y="85344"/>
                </a:lnTo>
                <a:lnTo>
                  <a:pt x="369935" y="70104"/>
                </a:lnTo>
                <a:lnTo>
                  <a:pt x="363712" y="64008"/>
                </a:lnTo>
                <a:lnTo>
                  <a:pt x="359509" y="60452"/>
                </a:lnTo>
                <a:close/>
              </a:path>
              <a:path w="455295" h="172720">
                <a:moveTo>
                  <a:pt x="272907" y="60960"/>
                </a:moveTo>
                <a:lnTo>
                  <a:pt x="232394" y="71247"/>
                </a:lnTo>
                <a:lnTo>
                  <a:pt x="236331" y="86868"/>
                </a:lnTo>
                <a:lnTo>
                  <a:pt x="257921" y="81407"/>
                </a:lnTo>
                <a:lnTo>
                  <a:pt x="278088" y="81407"/>
                </a:lnTo>
                <a:lnTo>
                  <a:pt x="272907" y="60960"/>
                </a:lnTo>
                <a:close/>
              </a:path>
              <a:path w="455295" h="172720">
                <a:moveTo>
                  <a:pt x="266028" y="41275"/>
                </a:moveTo>
                <a:lnTo>
                  <a:pt x="230235" y="41275"/>
                </a:lnTo>
                <a:lnTo>
                  <a:pt x="235061" y="41402"/>
                </a:lnTo>
                <a:lnTo>
                  <a:pt x="239379" y="43180"/>
                </a:lnTo>
                <a:lnTo>
                  <a:pt x="243697" y="44831"/>
                </a:lnTo>
                <a:lnTo>
                  <a:pt x="246999" y="47879"/>
                </a:lnTo>
                <a:lnTo>
                  <a:pt x="249539" y="52070"/>
                </a:lnTo>
                <a:lnTo>
                  <a:pt x="267319" y="43815"/>
                </a:lnTo>
                <a:lnTo>
                  <a:pt x="266028" y="41275"/>
                </a:lnTo>
                <a:close/>
              </a:path>
              <a:path w="455295" h="172720">
                <a:moveTo>
                  <a:pt x="360664" y="17272"/>
                </a:moveTo>
                <a:lnTo>
                  <a:pt x="333105" y="17272"/>
                </a:lnTo>
                <a:lnTo>
                  <a:pt x="335772" y="17907"/>
                </a:lnTo>
                <a:lnTo>
                  <a:pt x="340090" y="20955"/>
                </a:lnTo>
                <a:lnTo>
                  <a:pt x="341487" y="23241"/>
                </a:lnTo>
                <a:lnTo>
                  <a:pt x="342376" y="26416"/>
                </a:lnTo>
                <a:lnTo>
                  <a:pt x="342924" y="28829"/>
                </a:lnTo>
                <a:lnTo>
                  <a:pt x="343011" y="31623"/>
                </a:lnTo>
                <a:lnTo>
                  <a:pt x="342249" y="33909"/>
                </a:lnTo>
                <a:lnTo>
                  <a:pt x="341360" y="36068"/>
                </a:lnTo>
                <a:lnTo>
                  <a:pt x="339963" y="37846"/>
                </a:lnTo>
                <a:lnTo>
                  <a:pt x="337931" y="39116"/>
                </a:lnTo>
                <a:lnTo>
                  <a:pt x="335899" y="40513"/>
                </a:lnTo>
                <a:lnTo>
                  <a:pt x="330311" y="42291"/>
                </a:lnTo>
                <a:lnTo>
                  <a:pt x="307451" y="48133"/>
                </a:lnTo>
                <a:lnTo>
                  <a:pt x="352514" y="48133"/>
                </a:lnTo>
                <a:lnTo>
                  <a:pt x="356727" y="44704"/>
                </a:lnTo>
                <a:lnTo>
                  <a:pt x="362569" y="33528"/>
                </a:lnTo>
                <a:lnTo>
                  <a:pt x="363048" y="28829"/>
                </a:lnTo>
                <a:lnTo>
                  <a:pt x="362977" y="26416"/>
                </a:lnTo>
                <a:lnTo>
                  <a:pt x="360664" y="17272"/>
                </a:lnTo>
                <a:close/>
              </a:path>
              <a:path w="455295" h="172720">
                <a:moveTo>
                  <a:pt x="437753" y="381"/>
                </a:moveTo>
                <a:lnTo>
                  <a:pt x="419846" y="4953"/>
                </a:lnTo>
                <a:lnTo>
                  <a:pt x="424418" y="22733"/>
                </a:lnTo>
                <a:lnTo>
                  <a:pt x="442198" y="18288"/>
                </a:lnTo>
                <a:lnTo>
                  <a:pt x="437753" y="381"/>
                </a:lnTo>
                <a:close/>
              </a:path>
              <a:path w="455295" h="172720">
                <a:moveTo>
                  <a:pt x="450326" y="50038"/>
                </a:moveTo>
                <a:lnTo>
                  <a:pt x="432419" y="54483"/>
                </a:lnTo>
                <a:lnTo>
                  <a:pt x="436991" y="72390"/>
                </a:lnTo>
                <a:lnTo>
                  <a:pt x="454898" y="67818"/>
                </a:lnTo>
                <a:lnTo>
                  <a:pt x="450326" y="500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409441" y="5297170"/>
            <a:ext cx="331470" cy="163830"/>
          </a:xfrm>
          <a:custGeom>
            <a:avLst/>
            <a:gdLst/>
            <a:ahLst/>
            <a:cxnLst/>
            <a:rect l="l" t="t" r="r" b="b"/>
            <a:pathLst>
              <a:path w="331470" h="163829">
                <a:moveTo>
                  <a:pt x="42744" y="96646"/>
                </a:moveTo>
                <a:lnTo>
                  <a:pt x="23749" y="96646"/>
                </a:lnTo>
                <a:lnTo>
                  <a:pt x="40767" y="163829"/>
                </a:lnTo>
                <a:lnTo>
                  <a:pt x="58674" y="159257"/>
                </a:lnTo>
                <a:lnTo>
                  <a:pt x="42744" y="96646"/>
                </a:lnTo>
                <a:close/>
              </a:path>
              <a:path w="331470" h="163829">
                <a:moveTo>
                  <a:pt x="34925" y="65912"/>
                </a:moveTo>
                <a:lnTo>
                  <a:pt x="20447" y="69595"/>
                </a:lnTo>
                <a:lnTo>
                  <a:pt x="19812" y="75691"/>
                </a:lnTo>
                <a:lnTo>
                  <a:pt x="17399" y="81660"/>
                </a:lnTo>
                <a:lnTo>
                  <a:pt x="12954" y="87248"/>
                </a:lnTo>
                <a:lnTo>
                  <a:pt x="8636" y="92963"/>
                </a:lnTo>
                <a:lnTo>
                  <a:pt x="4318" y="97154"/>
                </a:lnTo>
                <a:lnTo>
                  <a:pt x="0" y="99821"/>
                </a:lnTo>
                <a:lnTo>
                  <a:pt x="4191" y="115950"/>
                </a:lnTo>
                <a:lnTo>
                  <a:pt x="9925" y="111881"/>
                </a:lnTo>
                <a:lnTo>
                  <a:pt x="15113" y="107299"/>
                </a:lnTo>
                <a:lnTo>
                  <a:pt x="19728" y="102217"/>
                </a:lnTo>
                <a:lnTo>
                  <a:pt x="23749" y="96646"/>
                </a:lnTo>
                <a:lnTo>
                  <a:pt x="42744" y="96646"/>
                </a:lnTo>
                <a:lnTo>
                  <a:pt x="34925" y="65912"/>
                </a:lnTo>
                <a:close/>
              </a:path>
              <a:path w="331470" h="163829">
                <a:moveTo>
                  <a:pt x="115123" y="78231"/>
                </a:moveTo>
                <a:lnTo>
                  <a:pt x="96138" y="78231"/>
                </a:lnTo>
                <a:lnTo>
                  <a:pt x="113157" y="145414"/>
                </a:lnTo>
                <a:lnTo>
                  <a:pt x="131063" y="140969"/>
                </a:lnTo>
                <a:lnTo>
                  <a:pt x="115123" y="78231"/>
                </a:lnTo>
                <a:close/>
              </a:path>
              <a:path w="331470" h="163829">
                <a:moveTo>
                  <a:pt x="107315" y="47497"/>
                </a:moveTo>
                <a:lnTo>
                  <a:pt x="92837" y="51180"/>
                </a:lnTo>
                <a:lnTo>
                  <a:pt x="92202" y="57403"/>
                </a:lnTo>
                <a:lnTo>
                  <a:pt x="89788" y="63245"/>
                </a:lnTo>
                <a:lnTo>
                  <a:pt x="81025" y="74548"/>
                </a:lnTo>
                <a:lnTo>
                  <a:pt x="76708" y="78739"/>
                </a:lnTo>
                <a:lnTo>
                  <a:pt x="72390" y="81406"/>
                </a:lnTo>
                <a:lnTo>
                  <a:pt x="76581" y="97662"/>
                </a:lnTo>
                <a:lnTo>
                  <a:pt x="82315" y="93519"/>
                </a:lnTo>
                <a:lnTo>
                  <a:pt x="87503" y="88899"/>
                </a:lnTo>
                <a:lnTo>
                  <a:pt x="92118" y="83804"/>
                </a:lnTo>
                <a:lnTo>
                  <a:pt x="96138" y="78231"/>
                </a:lnTo>
                <a:lnTo>
                  <a:pt x="115123" y="78231"/>
                </a:lnTo>
                <a:lnTo>
                  <a:pt x="107315" y="47497"/>
                </a:lnTo>
                <a:close/>
              </a:path>
              <a:path w="331470" h="163829">
                <a:moveTo>
                  <a:pt x="187513" y="59816"/>
                </a:moveTo>
                <a:lnTo>
                  <a:pt x="168529" y="59816"/>
                </a:lnTo>
                <a:lnTo>
                  <a:pt x="185547" y="126999"/>
                </a:lnTo>
                <a:lnTo>
                  <a:pt x="203454" y="122554"/>
                </a:lnTo>
                <a:lnTo>
                  <a:pt x="187513" y="59816"/>
                </a:lnTo>
                <a:close/>
              </a:path>
              <a:path w="331470" h="163829">
                <a:moveTo>
                  <a:pt x="179705" y="29082"/>
                </a:moveTo>
                <a:lnTo>
                  <a:pt x="165227" y="32765"/>
                </a:lnTo>
                <a:lnTo>
                  <a:pt x="164592" y="38988"/>
                </a:lnTo>
                <a:lnTo>
                  <a:pt x="162179" y="44830"/>
                </a:lnTo>
                <a:lnTo>
                  <a:pt x="153416" y="56133"/>
                </a:lnTo>
                <a:lnTo>
                  <a:pt x="149098" y="60324"/>
                </a:lnTo>
                <a:lnTo>
                  <a:pt x="144780" y="62991"/>
                </a:lnTo>
                <a:lnTo>
                  <a:pt x="148844" y="79247"/>
                </a:lnTo>
                <a:lnTo>
                  <a:pt x="154652" y="75104"/>
                </a:lnTo>
                <a:lnTo>
                  <a:pt x="159877" y="70484"/>
                </a:lnTo>
                <a:lnTo>
                  <a:pt x="164506" y="65389"/>
                </a:lnTo>
                <a:lnTo>
                  <a:pt x="168529" y="59816"/>
                </a:lnTo>
                <a:lnTo>
                  <a:pt x="187513" y="59816"/>
                </a:lnTo>
                <a:lnTo>
                  <a:pt x="179705" y="29082"/>
                </a:lnTo>
                <a:close/>
              </a:path>
              <a:path w="331470" h="163829">
                <a:moveTo>
                  <a:pt x="289433" y="0"/>
                </a:moveTo>
                <a:lnTo>
                  <a:pt x="276606" y="3174"/>
                </a:lnTo>
                <a:lnTo>
                  <a:pt x="251968" y="114045"/>
                </a:lnTo>
                <a:lnTo>
                  <a:pt x="265175" y="110616"/>
                </a:lnTo>
                <a:lnTo>
                  <a:pt x="289433" y="0"/>
                </a:lnTo>
                <a:close/>
              </a:path>
              <a:path w="331470" h="163829">
                <a:moveTo>
                  <a:pt x="308356" y="47497"/>
                </a:moveTo>
                <a:lnTo>
                  <a:pt x="302006" y="49148"/>
                </a:lnTo>
                <a:lnTo>
                  <a:pt x="295656" y="50672"/>
                </a:lnTo>
                <a:lnTo>
                  <a:pt x="291211" y="53974"/>
                </a:lnTo>
                <a:lnTo>
                  <a:pt x="285877" y="63880"/>
                </a:lnTo>
                <a:lnTo>
                  <a:pt x="285623" y="70484"/>
                </a:lnTo>
                <a:lnTo>
                  <a:pt x="287782" y="78866"/>
                </a:lnTo>
                <a:lnTo>
                  <a:pt x="289813" y="87248"/>
                </a:lnTo>
                <a:lnTo>
                  <a:pt x="293243" y="92963"/>
                </a:lnTo>
                <a:lnTo>
                  <a:pt x="297942" y="96138"/>
                </a:lnTo>
                <a:lnTo>
                  <a:pt x="302641" y="99186"/>
                </a:lnTo>
                <a:lnTo>
                  <a:pt x="308229" y="99948"/>
                </a:lnTo>
                <a:lnTo>
                  <a:pt x="314706" y="98297"/>
                </a:lnTo>
                <a:lnTo>
                  <a:pt x="320929" y="96646"/>
                </a:lnTo>
                <a:lnTo>
                  <a:pt x="325374" y="93344"/>
                </a:lnTo>
                <a:lnTo>
                  <a:pt x="327904" y="88645"/>
                </a:lnTo>
                <a:lnTo>
                  <a:pt x="309880" y="88645"/>
                </a:lnTo>
                <a:lnTo>
                  <a:pt x="308229" y="88137"/>
                </a:lnTo>
                <a:lnTo>
                  <a:pt x="306832" y="86867"/>
                </a:lnTo>
                <a:lnTo>
                  <a:pt x="304927" y="85216"/>
                </a:lnTo>
                <a:lnTo>
                  <a:pt x="303149" y="81279"/>
                </a:lnTo>
                <a:lnTo>
                  <a:pt x="301625" y="75310"/>
                </a:lnTo>
                <a:lnTo>
                  <a:pt x="300100" y="69214"/>
                </a:lnTo>
                <a:lnTo>
                  <a:pt x="299800" y="65912"/>
                </a:lnTo>
                <a:lnTo>
                  <a:pt x="299766" y="64896"/>
                </a:lnTo>
                <a:lnTo>
                  <a:pt x="301244" y="60832"/>
                </a:lnTo>
                <a:lnTo>
                  <a:pt x="302513" y="59689"/>
                </a:lnTo>
                <a:lnTo>
                  <a:pt x="306324" y="58673"/>
                </a:lnTo>
                <a:lnTo>
                  <a:pt x="325836" y="58673"/>
                </a:lnTo>
                <a:lnTo>
                  <a:pt x="323342" y="54355"/>
                </a:lnTo>
                <a:lnTo>
                  <a:pt x="313944" y="48259"/>
                </a:lnTo>
                <a:lnTo>
                  <a:pt x="308356" y="47497"/>
                </a:lnTo>
                <a:close/>
              </a:path>
              <a:path w="331470" h="163829">
                <a:moveTo>
                  <a:pt x="325836" y="58673"/>
                </a:moveTo>
                <a:lnTo>
                  <a:pt x="306324" y="58673"/>
                </a:lnTo>
                <a:lnTo>
                  <a:pt x="307975" y="59054"/>
                </a:lnTo>
                <a:lnTo>
                  <a:pt x="309499" y="60324"/>
                </a:lnTo>
                <a:lnTo>
                  <a:pt x="311277" y="62102"/>
                </a:lnTo>
                <a:lnTo>
                  <a:pt x="313055" y="65912"/>
                </a:lnTo>
                <a:lnTo>
                  <a:pt x="316103" y="78104"/>
                </a:lnTo>
                <a:lnTo>
                  <a:pt x="316484" y="82295"/>
                </a:lnTo>
                <a:lnTo>
                  <a:pt x="314960" y="86486"/>
                </a:lnTo>
                <a:lnTo>
                  <a:pt x="313690" y="87629"/>
                </a:lnTo>
                <a:lnTo>
                  <a:pt x="309880" y="88645"/>
                </a:lnTo>
                <a:lnTo>
                  <a:pt x="327904" y="88645"/>
                </a:lnTo>
                <a:lnTo>
                  <a:pt x="330708" y="83438"/>
                </a:lnTo>
                <a:lnTo>
                  <a:pt x="330962" y="76834"/>
                </a:lnTo>
                <a:lnTo>
                  <a:pt x="326644" y="60070"/>
                </a:lnTo>
                <a:lnTo>
                  <a:pt x="325836" y="58673"/>
                </a:lnTo>
                <a:close/>
              </a:path>
              <a:path w="331470" h="163829">
                <a:moveTo>
                  <a:pt x="233045" y="14223"/>
                </a:moveTo>
                <a:lnTo>
                  <a:pt x="210312" y="37337"/>
                </a:lnTo>
                <a:lnTo>
                  <a:pt x="214630" y="53974"/>
                </a:lnTo>
                <a:lnTo>
                  <a:pt x="218059" y="59689"/>
                </a:lnTo>
                <a:lnTo>
                  <a:pt x="222631" y="62864"/>
                </a:lnTo>
                <a:lnTo>
                  <a:pt x="227330" y="65912"/>
                </a:lnTo>
                <a:lnTo>
                  <a:pt x="232918" y="66547"/>
                </a:lnTo>
                <a:lnTo>
                  <a:pt x="239395" y="64896"/>
                </a:lnTo>
                <a:lnTo>
                  <a:pt x="245618" y="63372"/>
                </a:lnTo>
                <a:lnTo>
                  <a:pt x="250190" y="60070"/>
                </a:lnTo>
                <a:lnTo>
                  <a:pt x="252664" y="55244"/>
                </a:lnTo>
                <a:lnTo>
                  <a:pt x="234696" y="55244"/>
                </a:lnTo>
                <a:lnTo>
                  <a:pt x="233045" y="54863"/>
                </a:lnTo>
                <a:lnTo>
                  <a:pt x="224536" y="31749"/>
                </a:lnTo>
                <a:lnTo>
                  <a:pt x="225298" y="29209"/>
                </a:lnTo>
                <a:lnTo>
                  <a:pt x="226060" y="27431"/>
                </a:lnTo>
                <a:lnTo>
                  <a:pt x="227330" y="26288"/>
                </a:lnTo>
                <a:lnTo>
                  <a:pt x="229108" y="25907"/>
                </a:lnTo>
                <a:lnTo>
                  <a:pt x="231012" y="25399"/>
                </a:lnTo>
                <a:lnTo>
                  <a:pt x="250621" y="25399"/>
                </a:lnTo>
                <a:lnTo>
                  <a:pt x="248031" y="21081"/>
                </a:lnTo>
                <a:lnTo>
                  <a:pt x="238633" y="14985"/>
                </a:lnTo>
                <a:lnTo>
                  <a:pt x="233045" y="14223"/>
                </a:lnTo>
                <a:close/>
              </a:path>
              <a:path w="331470" h="163829">
                <a:moveTo>
                  <a:pt x="250621" y="25399"/>
                </a:moveTo>
                <a:lnTo>
                  <a:pt x="231012" y="25399"/>
                </a:lnTo>
                <a:lnTo>
                  <a:pt x="232791" y="25780"/>
                </a:lnTo>
                <a:lnTo>
                  <a:pt x="234187" y="27050"/>
                </a:lnTo>
                <a:lnTo>
                  <a:pt x="236093" y="28828"/>
                </a:lnTo>
                <a:lnTo>
                  <a:pt x="237744" y="32638"/>
                </a:lnTo>
                <a:lnTo>
                  <a:pt x="239268" y="38734"/>
                </a:lnTo>
                <a:lnTo>
                  <a:pt x="240792" y="44703"/>
                </a:lnTo>
                <a:lnTo>
                  <a:pt x="241038" y="47497"/>
                </a:lnTo>
                <a:lnTo>
                  <a:pt x="241132" y="49148"/>
                </a:lnTo>
                <a:lnTo>
                  <a:pt x="240411" y="51434"/>
                </a:lnTo>
                <a:lnTo>
                  <a:pt x="239649" y="53212"/>
                </a:lnTo>
                <a:lnTo>
                  <a:pt x="238379" y="54355"/>
                </a:lnTo>
                <a:lnTo>
                  <a:pt x="236474" y="54863"/>
                </a:lnTo>
                <a:lnTo>
                  <a:pt x="234696" y="55244"/>
                </a:lnTo>
                <a:lnTo>
                  <a:pt x="252664" y="55244"/>
                </a:lnTo>
                <a:lnTo>
                  <a:pt x="255397" y="50164"/>
                </a:lnTo>
                <a:lnTo>
                  <a:pt x="255650" y="43560"/>
                </a:lnTo>
                <a:lnTo>
                  <a:pt x="253492" y="35178"/>
                </a:lnTo>
                <a:lnTo>
                  <a:pt x="251460" y="26796"/>
                </a:lnTo>
                <a:lnTo>
                  <a:pt x="250621" y="253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040891" y="3200400"/>
            <a:ext cx="494030" cy="269875"/>
          </a:xfrm>
          <a:custGeom>
            <a:avLst/>
            <a:gdLst/>
            <a:ahLst/>
            <a:cxnLst/>
            <a:rect l="l" t="t" r="r" b="b"/>
            <a:pathLst>
              <a:path w="494030" h="269875">
                <a:moveTo>
                  <a:pt x="0" y="134874"/>
                </a:moveTo>
                <a:lnTo>
                  <a:pt x="25094" y="75533"/>
                </a:lnTo>
                <a:lnTo>
                  <a:pt x="54240" y="50491"/>
                </a:lnTo>
                <a:lnTo>
                  <a:pt x="92474" y="29611"/>
                </a:lnTo>
                <a:lnTo>
                  <a:pt x="138315" y="13698"/>
                </a:lnTo>
                <a:lnTo>
                  <a:pt x="190280" y="3558"/>
                </a:lnTo>
                <a:lnTo>
                  <a:pt x="246888" y="0"/>
                </a:lnTo>
                <a:lnTo>
                  <a:pt x="303511" y="3558"/>
                </a:lnTo>
                <a:lnTo>
                  <a:pt x="355482" y="13698"/>
                </a:lnTo>
                <a:lnTo>
                  <a:pt x="401322" y="29611"/>
                </a:lnTo>
                <a:lnTo>
                  <a:pt x="439551" y="50491"/>
                </a:lnTo>
                <a:lnTo>
                  <a:pt x="468689" y="75533"/>
                </a:lnTo>
                <a:lnTo>
                  <a:pt x="493776" y="134874"/>
                </a:lnTo>
                <a:lnTo>
                  <a:pt x="487257" y="165818"/>
                </a:lnTo>
                <a:lnTo>
                  <a:pt x="439551" y="219256"/>
                </a:lnTo>
                <a:lnTo>
                  <a:pt x="401322" y="240136"/>
                </a:lnTo>
                <a:lnTo>
                  <a:pt x="355482" y="256049"/>
                </a:lnTo>
                <a:lnTo>
                  <a:pt x="303511" y="266189"/>
                </a:lnTo>
                <a:lnTo>
                  <a:pt x="246888" y="269748"/>
                </a:lnTo>
                <a:lnTo>
                  <a:pt x="190280" y="266189"/>
                </a:lnTo>
                <a:lnTo>
                  <a:pt x="138315" y="256049"/>
                </a:lnTo>
                <a:lnTo>
                  <a:pt x="92474" y="240136"/>
                </a:lnTo>
                <a:lnTo>
                  <a:pt x="54240" y="219256"/>
                </a:lnTo>
                <a:lnTo>
                  <a:pt x="25094" y="194214"/>
                </a:lnTo>
                <a:lnTo>
                  <a:pt x="0" y="134874"/>
                </a:lnTo>
                <a:close/>
              </a:path>
            </a:pathLst>
          </a:custGeom>
          <a:ln w="9144">
            <a:solidFill>
              <a:srgbClr val="05397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1159560" y="3270630"/>
            <a:ext cx="25590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26%</a:t>
            </a:r>
            <a:endParaRPr sz="900">
              <a:latin typeface="Arial"/>
              <a:cs typeface="Arial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1830323" y="3200400"/>
            <a:ext cx="494030" cy="269875"/>
          </a:xfrm>
          <a:custGeom>
            <a:avLst/>
            <a:gdLst/>
            <a:ahLst/>
            <a:cxnLst/>
            <a:rect l="l" t="t" r="r" b="b"/>
            <a:pathLst>
              <a:path w="494030" h="269875">
                <a:moveTo>
                  <a:pt x="0" y="134874"/>
                </a:moveTo>
                <a:lnTo>
                  <a:pt x="25086" y="75533"/>
                </a:lnTo>
                <a:lnTo>
                  <a:pt x="54224" y="50491"/>
                </a:lnTo>
                <a:lnTo>
                  <a:pt x="92453" y="29611"/>
                </a:lnTo>
                <a:lnTo>
                  <a:pt x="138293" y="13698"/>
                </a:lnTo>
                <a:lnTo>
                  <a:pt x="190264" y="3558"/>
                </a:lnTo>
                <a:lnTo>
                  <a:pt x="246887" y="0"/>
                </a:lnTo>
                <a:lnTo>
                  <a:pt x="303511" y="3558"/>
                </a:lnTo>
                <a:lnTo>
                  <a:pt x="355482" y="13698"/>
                </a:lnTo>
                <a:lnTo>
                  <a:pt x="401322" y="29611"/>
                </a:lnTo>
                <a:lnTo>
                  <a:pt x="439551" y="50491"/>
                </a:lnTo>
                <a:lnTo>
                  <a:pt x="468689" y="75533"/>
                </a:lnTo>
                <a:lnTo>
                  <a:pt x="493775" y="134874"/>
                </a:lnTo>
                <a:lnTo>
                  <a:pt x="487257" y="165818"/>
                </a:lnTo>
                <a:lnTo>
                  <a:pt x="439551" y="219256"/>
                </a:lnTo>
                <a:lnTo>
                  <a:pt x="401322" y="240136"/>
                </a:lnTo>
                <a:lnTo>
                  <a:pt x="355482" y="256049"/>
                </a:lnTo>
                <a:lnTo>
                  <a:pt x="303511" y="266189"/>
                </a:lnTo>
                <a:lnTo>
                  <a:pt x="246887" y="269748"/>
                </a:lnTo>
                <a:lnTo>
                  <a:pt x="190264" y="266189"/>
                </a:lnTo>
                <a:lnTo>
                  <a:pt x="138293" y="256049"/>
                </a:lnTo>
                <a:lnTo>
                  <a:pt x="92453" y="240136"/>
                </a:lnTo>
                <a:lnTo>
                  <a:pt x="54224" y="219256"/>
                </a:lnTo>
                <a:lnTo>
                  <a:pt x="25086" y="194214"/>
                </a:lnTo>
                <a:lnTo>
                  <a:pt x="0" y="134874"/>
                </a:lnTo>
                <a:close/>
              </a:path>
            </a:pathLst>
          </a:custGeom>
          <a:ln w="9144">
            <a:solidFill>
              <a:srgbClr val="05397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1948688" y="3270630"/>
            <a:ext cx="25590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25%</a:t>
            </a:r>
            <a:endParaRPr sz="900">
              <a:latin typeface="Arial"/>
              <a:cs typeface="Arial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2619755" y="3200400"/>
            <a:ext cx="492759" cy="269875"/>
          </a:xfrm>
          <a:custGeom>
            <a:avLst/>
            <a:gdLst/>
            <a:ahLst/>
            <a:cxnLst/>
            <a:rect l="l" t="t" r="r" b="b"/>
            <a:pathLst>
              <a:path w="492760" h="269875">
                <a:moveTo>
                  <a:pt x="0" y="134874"/>
                </a:moveTo>
                <a:lnTo>
                  <a:pt x="25023" y="75533"/>
                </a:lnTo>
                <a:lnTo>
                  <a:pt x="54084" y="50491"/>
                </a:lnTo>
                <a:lnTo>
                  <a:pt x="92204" y="29611"/>
                </a:lnTo>
                <a:lnTo>
                  <a:pt x="137904" y="13698"/>
                </a:lnTo>
                <a:lnTo>
                  <a:pt x="189704" y="3558"/>
                </a:lnTo>
                <a:lnTo>
                  <a:pt x="246125" y="0"/>
                </a:lnTo>
                <a:lnTo>
                  <a:pt x="302547" y="3558"/>
                </a:lnTo>
                <a:lnTo>
                  <a:pt x="354347" y="13698"/>
                </a:lnTo>
                <a:lnTo>
                  <a:pt x="400047" y="29611"/>
                </a:lnTo>
                <a:lnTo>
                  <a:pt x="438167" y="50491"/>
                </a:lnTo>
                <a:lnTo>
                  <a:pt x="467228" y="75533"/>
                </a:lnTo>
                <a:lnTo>
                  <a:pt x="492251" y="134874"/>
                </a:lnTo>
                <a:lnTo>
                  <a:pt x="485749" y="165818"/>
                </a:lnTo>
                <a:lnTo>
                  <a:pt x="438167" y="219256"/>
                </a:lnTo>
                <a:lnTo>
                  <a:pt x="400047" y="240136"/>
                </a:lnTo>
                <a:lnTo>
                  <a:pt x="354347" y="256049"/>
                </a:lnTo>
                <a:lnTo>
                  <a:pt x="302547" y="266189"/>
                </a:lnTo>
                <a:lnTo>
                  <a:pt x="246125" y="269748"/>
                </a:lnTo>
                <a:lnTo>
                  <a:pt x="189704" y="266189"/>
                </a:lnTo>
                <a:lnTo>
                  <a:pt x="137904" y="256049"/>
                </a:lnTo>
                <a:lnTo>
                  <a:pt x="92204" y="240136"/>
                </a:lnTo>
                <a:lnTo>
                  <a:pt x="54084" y="219256"/>
                </a:lnTo>
                <a:lnTo>
                  <a:pt x="25023" y="194214"/>
                </a:lnTo>
                <a:lnTo>
                  <a:pt x="0" y="134874"/>
                </a:lnTo>
                <a:close/>
              </a:path>
            </a:pathLst>
          </a:custGeom>
          <a:ln w="9144">
            <a:solidFill>
              <a:srgbClr val="05397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2737485" y="3270630"/>
            <a:ext cx="25590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26%</a:t>
            </a:r>
            <a:endParaRPr sz="900">
              <a:latin typeface="Arial"/>
              <a:cs typeface="Arial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3461003" y="3200400"/>
            <a:ext cx="492759" cy="269875"/>
          </a:xfrm>
          <a:custGeom>
            <a:avLst/>
            <a:gdLst/>
            <a:ahLst/>
            <a:cxnLst/>
            <a:rect l="l" t="t" r="r" b="b"/>
            <a:pathLst>
              <a:path w="492760" h="269875">
                <a:moveTo>
                  <a:pt x="0" y="134874"/>
                </a:moveTo>
                <a:lnTo>
                  <a:pt x="25023" y="75533"/>
                </a:lnTo>
                <a:lnTo>
                  <a:pt x="54084" y="50491"/>
                </a:lnTo>
                <a:lnTo>
                  <a:pt x="92204" y="29611"/>
                </a:lnTo>
                <a:lnTo>
                  <a:pt x="137904" y="13698"/>
                </a:lnTo>
                <a:lnTo>
                  <a:pt x="189704" y="3558"/>
                </a:lnTo>
                <a:lnTo>
                  <a:pt x="246125" y="0"/>
                </a:lnTo>
                <a:lnTo>
                  <a:pt x="302547" y="3558"/>
                </a:lnTo>
                <a:lnTo>
                  <a:pt x="354347" y="13698"/>
                </a:lnTo>
                <a:lnTo>
                  <a:pt x="400047" y="29611"/>
                </a:lnTo>
                <a:lnTo>
                  <a:pt x="438167" y="50491"/>
                </a:lnTo>
                <a:lnTo>
                  <a:pt x="467228" y="75533"/>
                </a:lnTo>
                <a:lnTo>
                  <a:pt x="492251" y="134874"/>
                </a:lnTo>
                <a:lnTo>
                  <a:pt x="485749" y="165818"/>
                </a:lnTo>
                <a:lnTo>
                  <a:pt x="438167" y="219256"/>
                </a:lnTo>
                <a:lnTo>
                  <a:pt x="400047" y="240136"/>
                </a:lnTo>
                <a:lnTo>
                  <a:pt x="354347" y="256049"/>
                </a:lnTo>
                <a:lnTo>
                  <a:pt x="302547" y="266189"/>
                </a:lnTo>
                <a:lnTo>
                  <a:pt x="246125" y="269748"/>
                </a:lnTo>
                <a:lnTo>
                  <a:pt x="189704" y="266189"/>
                </a:lnTo>
                <a:lnTo>
                  <a:pt x="137904" y="256049"/>
                </a:lnTo>
                <a:lnTo>
                  <a:pt x="92204" y="240136"/>
                </a:lnTo>
                <a:lnTo>
                  <a:pt x="54084" y="219256"/>
                </a:lnTo>
                <a:lnTo>
                  <a:pt x="25023" y="194214"/>
                </a:lnTo>
                <a:lnTo>
                  <a:pt x="0" y="134874"/>
                </a:lnTo>
                <a:close/>
              </a:path>
            </a:pathLst>
          </a:custGeom>
          <a:ln w="9144">
            <a:solidFill>
              <a:srgbClr val="05397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3579114" y="3270630"/>
            <a:ext cx="25590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34%</a:t>
            </a:r>
            <a:endParaRPr sz="900">
              <a:latin typeface="Arial"/>
              <a:cs typeface="Arial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1066800" y="4960620"/>
            <a:ext cx="492759" cy="269875"/>
          </a:xfrm>
          <a:custGeom>
            <a:avLst/>
            <a:gdLst/>
            <a:ahLst/>
            <a:cxnLst/>
            <a:rect l="l" t="t" r="r" b="b"/>
            <a:pathLst>
              <a:path w="492759" h="269875">
                <a:moveTo>
                  <a:pt x="0" y="134873"/>
                </a:moveTo>
                <a:lnTo>
                  <a:pt x="25017" y="75533"/>
                </a:lnTo>
                <a:lnTo>
                  <a:pt x="54072" y="50491"/>
                </a:lnTo>
                <a:lnTo>
                  <a:pt x="92188" y="29611"/>
                </a:lnTo>
                <a:lnTo>
                  <a:pt x="137887" y="13698"/>
                </a:lnTo>
                <a:lnTo>
                  <a:pt x="189692" y="3558"/>
                </a:lnTo>
                <a:lnTo>
                  <a:pt x="246125" y="0"/>
                </a:lnTo>
                <a:lnTo>
                  <a:pt x="302547" y="3558"/>
                </a:lnTo>
                <a:lnTo>
                  <a:pt x="354347" y="13698"/>
                </a:lnTo>
                <a:lnTo>
                  <a:pt x="400047" y="29611"/>
                </a:lnTo>
                <a:lnTo>
                  <a:pt x="438167" y="50491"/>
                </a:lnTo>
                <a:lnTo>
                  <a:pt x="467228" y="75533"/>
                </a:lnTo>
                <a:lnTo>
                  <a:pt x="492252" y="134873"/>
                </a:lnTo>
                <a:lnTo>
                  <a:pt x="485749" y="165818"/>
                </a:lnTo>
                <a:lnTo>
                  <a:pt x="438167" y="219256"/>
                </a:lnTo>
                <a:lnTo>
                  <a:pt x="400047" y="240136"/>
                </a:lnTo>
                <a:lnTo>
                  <a:pt x="354347" y="256049"/>
                </a:lnTo>
                <a:lnTo>
                  <a:pt x="302547" y="266189"/>
                </a:lnTo>
                <a:lnTo>
                  <a:pt x="246125" y="269747"/>
                </a:lnTo>
                <a:lnTo>
                  <a:pt x="189692" y="266189"/>
                </a:lnTo>
                <a:lnTo>
                  <a:pt x="137887" y="256049"/>
                </a:lnTo>
                <a:lnTo>
                  <a:pt x="92188" y="240136"/>
                </a:lnTo>
                <a:lnTo>
                  <a:pt x="54072" y="219256"/>
                </a:lnTo>
                <a:lnTo>
                  <a:pt x="25017" y="194214"/>
                </a:lnTo>
                <a:lnTo>
                  <a:pt x="0" y="134873"/>
                </a:lnTo>
                <a:close/>
              </a:path>
            </a:pathLst>
          </a:custGeom>
          <a:ln w="9144">
            <a:solidFill>
              <a:srgbClr val="05397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1184554" y="5031740"/>
            <a:ext cx="25590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14%</a:t>
            </a:r>
            <a:endParaRPr sz="900">
              <a:latin typeface="Arial"/>
              <a:cs typeface="Arial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1851660" y="4948428"/>
            <a:ext cx="492759" cy="269875"/>
          </a:xfrm>
          <a:custGeom>
            <a:avLst/>
            <a:gdLst/>
            <a:ahLst/>
            <a:cxnLst/>
            <a:rect l="l" t="t" r="r" b="b"/>
            <a:pathLst>
              <a:path w="492760" h="269875">
                <a:moveTo>
                  <a:pt x="0" y="134874"/>
                </a:moveTo>
                <a:lnTo>
                  <a:pt x="25023" y="75533"/>
                </a:lnTo>
                <a:lnTo>
                  <a:pt x="54084" y="50491"/>
                </a:lnTo>
                <a:lnTo>
                  <a:pt x="92204" y="29611"/>
                </a:lnTo>
                <a:lnTo>
                  <a:pt x="137904" y="13698"/>
                </a:lnTo>
                <a:lnTo>
                  <a:pt x="189704" y="3558"/>
                </a:lnTo>
                <a:lnTo>
                  <a:pt x="246125" y="0"/>
                </a:lnTo>
                <a:lnTo>
                  <a:pt x="302547" y="3558"/>
                </a:lnTo>
                <a:lnTo>
                  <a:pt x="354347" y="13698"/>
                </a:lnTo>
                <a:lnTo>
                  <a:pt x="400047" y="29611"/>
                </a:lnTo>
                <a:lnTo>
                  <a:pt x="438167" y="50491"/>
                </a:lnTo>
                <a:lnTo>
                  <a:pt x="467228" y="75533"/>
                </a:lnTo>
                <a:lnTo>
                  <a:pt x="492251" y="134874"/>
                </a:lnTo>
                <a:lnTo>
                  <a:pt x="485749" y="165818"/>
                </a:lnTo>
                <a:lnTo>
                  <a:pt x="438167" y="219256"/>
                </a:lnTo>
                <a:lnTo>
                  <a:pt x="400047" y="240136"/>
                </a:lnTo>
                <a:lnTo>
                  <a:pt x="354347" y="256049"/>
                </a:lnTo>
                <a:lnTo>
                  <a:pt x="302547" y="266189"/>
                </a:lnTo>
                <a:lnTo>
                  <a:pt x="246125" y="269748"/>
                </a:lnTo>
                <a:lnTo>
                  <a:pt x="189704" y="266189"/>
                </a:lnTo>
                <a:lnTo>
                  <a:pt x="137904" y="256049"/>
                </a:lnTo>
                <a:lnTo>
                  <a:pt x="92204" y="240136"/>
                </a:lnTo>
                <a:lnTo>
                  <a:pt x="54084" y="219256"/>
                </a:lnTo>
                <a:lnTo>
                  <a:pt x="25023" y="194214"/>
                </a:lnTo>
                <a:lnTo>
                  <a:pt x="0" y="134874"/>
                </a:lnTo>
                <a:close/>
              </a:path>
            </a:pathLst>
          </a:custGeom>
          <a:ln w="9144">
            <a:solidFill>
              <a:srgbClr val="05397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1969770" y="5019294"/>
            <a:ext cx="25590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16%</a:t>
            </a:r>
            <a:endParaRPr sz="900">
              <a:latin typeface="Arial"/>
              <a:cs typeface="Arial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2656332" y="4948428"/>
            <a:ext cx="494030" cy="269875"/>
          </a:xfrm>
          <a:custGeom>
            <a:avLst/>
            <a:gdLst/>
            <a:ahLst/>
            <a:cxnLst/>
            <a:rect l="l" t="t" r="r" b="b"/>
            <a:pathLst>
              <a:path w="494030" h="269875">
                <a:moveTo>
                  <a:pt x="0" y="134874"/>
                </a:moveTo>
                <a:lnTo>
                  <a:pt x="25086" y="75533"/>
                </a:lnTo>
                <a:lnTo>
                  <a:pt x="54224" y="50491"/>
                </a:lnTo>
                <a:lnTo>
                  <a:pt x="92453" y="29611"/>
                </a:lnTo>
                <a:lnTo>
                  <a:pt x="138293" y="13698"/>
                </a:lnTo>
                <a:lnTo>
                  <a:pt x="190264" y="3558"/>
                </a:lnTo>
                <a:lnTo>
                  <a:pt x="246887" y="0"/>
                </a:lnTo>
                <a:lnTo>
                  <a:pt x="303511" y="3558"/>
                </a:lnTo>
                <a:lnTo>
                  <a:pt x="355482" y="13698"/>
                </a:lnTo>
                <a:lnTo>
                  <a:pt x="401322" y="29611"/>
                </a:lnTo>
                <a:lnTo>
                  <a:pt x="439551" y="50491"/>
                </a:lnTo>
                <a:lnTo>
                  <a:pt x="468689" y="75533"/>
                </a:lnTo>
                <a:lnTo>
                  <a:pt x="493775" y="134874"/>
                </a:lnTo>
                <a:lnTo>
                  <a:pt x="487257" y="165818"/>
                </a:lnTo>
                <a:lnTo>
                  <a:pt x="439551" y="219256"/>
                </a:lnTo>
                <a:lnTo>
                  <a:pt x="401322" y="240136"/>
                </a:lnTo>
                <a:lnTo>
                  <a:pt x="355482" y="256049"/>
                </a:lnTo>
                <a:lnTo>
                  <a:pt x="303511" y="266189"/>
                </a:lnTo>
                <a:lnTo>
                  <a:pt x="246887" y="269748"/>
                </a:lnTo>
                <a:lnTo>
                  <a:pt x="190264" y="266189"/>
                </a:lnTo>
                <a:lnTo>
                  <a:pt x="138293" y="256049"/>
                </a:lnTo>
                <a:lnTo>
                  <a:pt x="92453" y="240136"/>
                </a:lnTo>
                <a:lnTo>
                  <a:pt x="54224" y="219256"/>
                </a:lnTo>
                <a:lnTo>
                  <a:pt x="25086" y="194214"/>
                </a:lnTo>
                <a:lnTo>
                  <a:pt x="0" y="134874"/>
                </a:lnTo>
                <a:close/>
              </a:path>
            </a:pathLst>
          </a:custGeom>
          <a:ln w="9144">
            <a:solidFill>
              <a:srgbClr val="05397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2775330" y="5019294"/>
            <a:ext cx="25590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14%</a:t>
            </a:r>
            <a:endParaRPr sz="900">
              <a:latin typeface="Arial"/>
              <a:cs typeface="Arial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3461003" y="4960620"/>
            <a:ext cx="492759" cy="269875"/>
          </a:xfrm>
          <a:custGeom>
            <a:avLst/>
            <a:gdLst/>
            <a:ahLst/>
            <a:cxnLst/>
            <a:rect l="l" t="t" r="r" b="b"/>
            <a:pathLst>
              <a:path w="492760" h="269875">
                <a:moveTo>
                  <a:pt x="0" y="134873"/>
                </a:moveTo>
                <a:lnTo>
                  <a:pt x="25023" y="75533"/>
                </a:lnTo>
                <a:lnTo>
                  <a:pt x="54084" y="50491"/>
                </a:lnTo>
                <a:lnTo>
                  <a:pt x="92204" y="29611"/>
                </a:lnTo>
                <a:lnTo>
                  <a:pt x="137904" y="13698"/>
                </a:lnTo>
                <a:lnTo>
                  <a:pt x="189704" y="3558"/>
                </a:lnTo>
                <a:lnTo>
                  <a:pt x="246125" y="0"/>
                </a:lnTo>
                <a:lnTo>
                  <a:pt x="302547" y="3558"/>
                </a:lnTo>
                <a:lnTo>
                  <a:pt x="354347" y="13698"/>
                </a:lnTo>
                <a:lnTo>
                  <a:pt x="400047" y="29611"/>
                </a:lnTo>
                <a:lnTo>
                  <a:pt x="438167" y="50491"/>
                </a:lnTo>
                <a:lnTo>
                  <a:pt x="467228" y="75533"/>
                </a:lnTo>
                <a:lnTo>
                  <a:pt x="492251" y="134873"/>
                </a:lnTo>
                <a:lnTo>
                  <a:pt x="485749" y="165818"/>
                </a:lnTo>
                <a:lnTo>
                  <a:pt x="438167" y="219256"/>
                </a:lnTo>
                <a:lnTo>
                  <a:pt x="400047" y="240136"/>
                </a:lnTo>
                <a:lnTo>
                  <a:pt x="354347" y="256049"/>
                </a:lnTo>
                <a:lnTo>
                  <a:pt x="302547" y="266189"/>
                </a:lnTo>
                <a:lnTo>
                  <a:pt x="246125" y="269747"/>
                </a:lnTo>
                <a:lnTo>
                  <a:pt x="189704" y="266189"/>
                </a:lnTo>
                <a:lnTo>
                  <a:pt x="137904" y="256049"/>
                </a:lnTo>
                <a:lnTo>
                  <a:pt x="92204" y="240136"/>
                </a:lnTo>
                <a:lnTo>
                  <a:pt x="54084" y="219256"/>
                </a:lnTo>
                <a:lnTo>
                  <a:pt x="25023" y="194214"/>
                </a:lnTo>
                <a:lnTo>
                  <a:pt x="0" y="134873"/>
                </a:lnTo>
                <a:close/>
              </a:path>
            </a:pathLst>
          </a:custGeom>
          <a:ln w="9144">
            <a:solidFill>
              <a:srgbClr val="05397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3579114" y="5031740"/>
            <a:ext cx="25590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23%</a:t>
            </a:r>
            <a:endParaRPr sz="900">
              <a:latin typeface="Arial"/>
              <a:cs typeface="Arial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6348984" y="6577583"/>
            <a:ext cx="494030" cy="224154"/>
          </a:xfrm>
          <a:custGeom>
            <a:avLst/>
            <a:gdLst/>
            <a:ahLst/>
            <a:cxnLst/>
            <a:rect l="l" t="t" r="r" b="b"/>
            <a:pathLst>
              <a:path w="494029" h="224154">
                <a:moveTo>
                  <a:pt x="0" y="112014"/>
                </a:moveTo>
                <a:lnTo>
                  <a:pt x="33697" y="55479"/>
                </a:lnTo>
                <a:lnTo>
                  <a:pt x="72294" y="32808"/>
                </a:lnTo>
                <a:lnTo>
                  <a:pt x="122258" y="15293"/>
                </a:lnTo>
                <a:lnTo>
                  <a:pt x="181239" y="4001"/>
                </a:lnTo>
                <a:lnTo>
                  <a:pt x="246887" y="0"/>
                </a:lnTo>
                <a:lnTo>
                  <a:pt x="312536" y="4001"/>
                </a:lnTo>
                <a:lnTo>
                  <a:pt x="371517" y="15293"/>
                </a:lnTo>
                <a:lnTo>
                  <a:pt x="421481" y="32808"/>
                </a:lnTo>
                <a:lnTo>
                  <a:pt x="460078" y="55479"/>
                </a:lnTo>
                <a:lnTo>
                  <a:pt x="493775" y="112014"/>
                </a:lnTo>
                <a:lnTo>
                  <a:pt x="484960" y="141791"/>
                </a:lnTo>
                <a:lnTo>
                  <a:pt x="421481" y="191219"/>
                </a:lnTo>
                <a:lnTo>
                  <a:pt x="371517" y="208734"/>
                </a:lnTo>
                <a:lnTo>
                  <a:pt x="312536" y="220026"/>
                </a:lnTo>
                <a:lnTo>
                  <a:pt x="246887" y="224028"/>
                </a:lnTo>
                <a:lnTo>
                  <a:pt x="181239" y="220026"/>
                </a:lnTo>
                <a:lnTo>
                  <a:pt x="122258" y="208734"/>
                </a:lnTo>
                <a:lnTo>
                  <a:pt x="72294" y="191219"/>
                </a:lnTo>
                <a:lnTo>
                  <a:pt x="33697" y="168549"/>
                </a:lnTo>
                <a:lnTo>
                  <a:pt x="0" y="112014"/>
                </a:lnTo>
                <a:close/>
              </a:path>
            </a:pathLst>
          </a:custGeom>
          <a:ln w="9143">
            <a:solidFill>
              <a:srgbClr val="05397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6552438" y="6595973"/>
            <a:ext cx="8953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#</a:t>
            </a:r>
            <a:endParaRPr sz="9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6938009" y="6602069"/>
            <a:ext cx="4311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Arial"/>
                <a:cs typeface="Arial"/>
              </a:rPr>
              <a:t>M</a:t>
            </a:r>
            <a:r>
              <a:rPr sz="900" spc="-5" dirty="0">
                <a:latin typeface="Arial"/>
                <a:cs typeface="Arial"/>
              </a:rPr>
              <a:t>argin</a:t>
            </a:r>
            <a:r>
              <a:rPr sz="900" dirty="0"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98" name="object 98"/>
          <p:cNvGraphicFramePr>
            <a:graphicFrameLocks noGrp="1"/>
          </p:cNvGraphicFramePr>
          <p:nvPr/>
        </p:nvGraphicFramePr>
        <p:xfrm>
          <a:off x="528827" y="900683"/>
          <a:ext cx="4480557" cy="21399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0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42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4960">
                <a:tc gridSpan="6">
                  <a:txBody>
                    <a:bodyPr/>
                    <a:lstStyle/>
                    <a:p>
                      <a:pPr marL="1315085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Strong Revenue</a:t>
                      </a:r>
                      <a:r>
                        <a:rPr sz="1050" b="1" baseline="27777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(1)</a:t>
                      </a:r>
                      <a:r>
                        <a:rPr sz="1050" b="1" spc="195" baseline="27777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Growth…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9054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7CB4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79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INRmn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9525">
                      <a:solidFill>
                        <a:srgbClr val="B3B3B3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B3B3B3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3B3B3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20,789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22,424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R w="9525">
                      <a:solidFill>
                        <a:srgbClr val="B3B3B3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3B3B3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805"/>
                        </a:lnSpc>
                        <a:spcBef>
                          <a:spcPts val="66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10,897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3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B3B3B3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3B3B3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019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7,556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81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8,402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B3B3B3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9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3B3B3"/>
                      </a:solidFill>
                      <a:prstDash val="solid"/>
                    </a:lnL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FY2014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8890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FY2015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FY2016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FY2017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FY2018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R w="9525">
                      <a:solidFill>
                        <a:srgbClr val="B3B3B3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340">
                <a:tc gridSpan="6">
                  <a:txBody>
                    <a:bodyPr/>
                    <a:lstStyle/>
                    <a:p>
                      <a:pPr marL="84836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…And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Robust EBITDA and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PAT</a:t>
                      </a:r>
                      <a:r>
                        <a:rPr sz="1050" b="1" baseline="27777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(2)</a:t>
                      </a:r>
                      <a:r>
                        <a:rPr sz="1050" b="1" spc="37" baseline="27777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Margins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7CB4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9" name="object 99"/>
          <p:cNvSpPr txBox="1"/>
          <p:nvPr/>
        </p:nvSpPr>
        <p:spPr>
          <a:xfrm>
            <a:off x="603300" y="3199891"/>
            <a:ext cx="450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Arial"/>
                <a:cs typeface="Arial"/>
              </a:rPr>
              <a:t>EBITDA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latin typeface="Arial"/>
                <a:cs typeface="Arial"/>
              </a:rPr>
              <a:t>INRmn</a:t>
            </a:r>
            <a:endParaRPr sz="9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603300" y="4857115"/>
            <a:ext cx="381635" cy="37020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1350" b="1" spc="-7" baseline="-18518" dirty="0">
                <a:latin typeface="Arial"/>
                <a:cs typeface="Arial"/>
              </a:rPr>
              <a:t>PAT</a:t>
            </a:r>
            <a:r>
              <a:rPr sz="600" b="1" spc="-5" dirty="0">
                <a:latin typeface="Arial"/>
                <a:cs typeface="Arial"/>
              </a:rPr>
              <a:t>(2)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latin typeface="Arial"/>
                <a:cs typeface="Arial"/>
              </a:rPr>
              <a:t>INRm</a:t>
            </a:r>
            <a:r>
              <a:rPr sz="900" spc="-5" dirty="0">
                <a:latin typeface="Arial"/>
                <a:cs typeface="Arial"/>
              </a:rPr>
              <a:t>n</a:t>
            </a:r>
            <a:endParaRPr sz="900">
              <a:latin typeface="Arial"/>
              <a:cs typeface="Arial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5100828" y="905255"/>
            <a:ext cx="4744720" cy="294640"/>
          </a:xfrm>
          <a:custGeom>
            <a:avLst/>
            <a:gdLst/>
            <a:ahLst/>
            <a:cxnLst/>
            <a:rect l="l" t="t" r="r" b="b"/>
            <a:pathLst>
              <a:path w="4744720" h="294640">
                <a:moveTo>
                  <a:pt x="0" y="294132"/>
                </a:moveTo>
                <a:lnTo>
                  <a:pt x="4744212" y="294132"/>
                </a:lnTo>
                <a:lnTo>
                  <a:pt x="4744212" y="0"/>
                </a:lnTo>
                <a:lnTo>
                  <a:pt x="0" y="0"/>
                </a:lnTo>
                <a:lnTo>
                  <a:pt x="0" y="294132"/>
                </a:lnTo>
                <a:close/>
              </a:path>
            </a:pathLst>
          </a:custGeom>
          <a:solidFill>
            <a:srgbClr val="7CB4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100828" y="905255"/>
            <a:ext cx="4744720" cy="294640"/>
          </a:xfrm>
          <a:custGeom>
            <a:avLst/>
            <a:gdLst/>
            <a:ahLst/>
            <a:cxnLst/>
            <a:rect l="l" t="t" r="r" b="b"/>
            <a:pathLst>
              <a:path w="4744720" h="294640">
                <a:moveTo>
                  <a:pt x="0" y="294132"/>
                </a:moveTo>
                <a:lnTo>
                  <a:pt x="4744212" y="294132"/>
                </a:lnTo>
                <a:lnTo>
                  <a:pt x="4744212" y="0"/>
                </a:lnTo>
                <a:lnTo>
                  <a:pt x="0" y="0"/>
                </a:lnTo>
                <a:lnTo>
                  <a:pt x="0" y="294132"/>
                </a:lnTo>
                <a:close/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5120640" y="909827"/>
            <a:ext cx="4699000" cy="306705"/>
          </a:xfrm>
          <a:prstGeom prst="rect">
            <a:avLst/>
          </a:prstGeom>
          <a:solidFill>
            <a:srgbClr val="7CB4F7"/>
          </a:solidFill>
        </p:spPr>
        <p:txBody>
          <a:bodyPr vert="horz" wrap="square" lIns="0" tIns="53975" rIns="0" bIns="0" rtlCol="0">
            <a:spAutoFit/>
          </a:bodyPr>
          <a:lstStyle/>
          <a:p>
            <a:pPr marL="8255" algn="ctr">
              <a:lnSpc>
                <a:spcPct val="100000"/>
              </a:lnSpc>
              <a:spcBef>
                <a:spcPts val="42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Ownership</a:t>
            </a:r>
            <a:r>
              <a:rPr sz="11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Structure</a:t>
            </a:r>
            <a:r>
              <a:rPr sz="1050" b="1" baseline="27777" dirty="0">
                <a:solidFill>
                  <a:srgbClr val="FFFFFF"/>
                </a:solidFill>
                <a:latin typeface="Arial"/>
                <a:cs typeface="Arial"/>
              </a:rPr>
              <a:t>(3)</a:t>
            </a:r>
            <a:endParaRPr sz="1050" baseline="27777" dirty="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039310" y="3616448"/>
            <a:ext cx="4866690" cy="229550"/>
          </a:xfrm>
          <a:prstGeom prst="rect">
            <a:avLst/>
          </a:prstGeom>
          <a:solidFill>
            <a:srgbClr val="7CB4F7"/>
          </a:solidFill>
          <a:ln w="9144">
            <a:solidFill>
              <a:srgbClr val="D9D9D9"/>
            </a:solidFill>
          </a:ln>
        </p:spPr>
        <p:txBody>
          <a:bodyPr vert="horz" wrap="square" lIns="0" tIns="59690" rIns="0" bIns="0" rtlCol="0">
            <a:spAutoFit/>
          </a:bodyPr>
          <a:lstStyle/>
          <a:p>
            <a:pPr marL="133350">
              <a:lnSpc>
                <a:spcPct val="100000"/>
              </a:lnSpc>
              <a:spcBef>
                <a:spcPts val="47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Natco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Pharma’s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Stock Performance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over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the past </a:t>
            </a:r>
            <a:r>
              <a:rPr lang="en-US" sz="1100" b="1" dirty="0" smtClean="0">
                <a:solidFill>
                  <a:srgbClr val="FFFFFF"/>
                </a:solidFill>
                <a:latin typeface="Arial"/>
                <a:cs typeface="Arial"/>
              </a:rPr>
              <a:t>4 and half </a:t>
            </a:r>
            <a:r>
              <a:rPr sz="1100" b="1" spc="-10" dirty="0" smtClean="0">
                <a:solidFill>
                  <a:srgbClr val="FFFFFF"/>
                </a:solidFill>
                <a:latin typeface="Arial"/>
                <a:cs typeface="Arial"/>
              </a:rPr>
              <a:t>years</a:t>
            </a:r>
            <a:r>
              <a:rPr lang="en-IN" sz="1100" b="1" baseline="27777" dirty="0">
                <a:solidFill>
                  <a:srgbClr val="FFFFFF"/>
                </a:solidFill>
                <a:latin typeface="Arial"/>
                <a:cs typeface="Arial"/>
              </a:rPr>
              <a:t>(3)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5116067" y="1242060"/>
            <a:ext cx="4707890" cy="2179320"/>
          </a:xfrm>
          <a:custGeom>
            <a:avLst/>
            <a:gdLst/>
            <a:ahLst/>
            <a:cxnLst/>
            <a:rect l="l" t="t" r="r" b="b"/>
            <a:pathLst>
              <a:path w="4707890" h="2179320">
                <a:moveTo>
                  <a:pt x="0" y="2179320"/>
                </a:moveTo>
                <a:lnTo>
                  <a:pt x="4707636" y="2179320"/>
                </a:lnTo>
                <a:lnTo>
                  <a:pt x="4707636" y="0"/>
                </a:lnTo>
                <a:lnTo>
                  <a:pt x="0" y="0"/>
                </a:lnTo>
                <a:lnTo>
                  <a:pt x="0" y="2179320"/>
                </a:lnTo>
                <a:close/>
              </a:path>
            </a:pathLst>
          </a:custGeom>
          <a:ln w="9144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506843" y="1440052"/>
            <a:ext cx="862330" cy="1719580"/>
          </a:xfrm>
          <a:custGeom>
            <a:avLst/>
            <a:gdLst/>
            <a:ahLst/>
            <a:cxnLst/>
            <a:rect l="l" t="t" r="r" b="b"/>
            <a:pathLst>
              <a:path w="862329" h="1719580">
                <a:moveTo>
                  <a:pt x="0" y="0"/>
                </a:moveTo>
                <a:lnTo>
                  <a:pt x="0" y="430911"/>
                </a:lnTo>
                <a:lnTo>
                  <a:pt x="46954" y="433439"/>
                </a:lnTo>
                <a:lnTo>
                  <a:pt x="92444" y="440848"/>
                </a:lnTo>
                <a:lnTo>
                  <a:pt x="136205" y="452876"/>
                </a:lnTo>
                <a:lnTo>
                  <a:pt x="177977" y="469260"/>
                </a:lnTo>
                <a:lnTo>
                  <a:pt x="217494" y="489735"/>
                </a:lnTo>
                <a:lnTo>
                  <a:pt x="254495" y="514040"/>
                </a:lnTo>
                <a:lnTo>
                  <a:pt x="288717" y="541910"/>
                </a:lnTo>
                <a:lnTo>
                  <a:pt x="319898" y="573084"/>
                </a:lnTo>
                <a:lnTo>
                  <a:pt x="347773" y="607298"/>
                </a:lnTo>
                <a:lnTo>
                  <a:pt x="372081" y="644289"/>
                </a:lnTo>
                <a:lnTo>
                  <a:pt x="392559" y="683794"/>
                </a:lnTo>
                <a:lnTo>
                  <a:pt x="408944" y="725551"/>
                </a:lnTo>
                <a:lnTo>
                  <a:pt x="420972" y="769295"/>
                </a:lnTo>
                <a:lnTo>
                  <a:pt x="428382" y="814764"/>
                </a:lnTo>
                <a:lnTo>
                  <a:pt x="430910" y="861695"/>
                </a:lnTo>
                <a:lnTo>
                  <a:pt x="428392" y="908478"/>
                </a:lnTo>
                <a:lnTo>
                  <a:pt x="421004" y="953884"/>
                </a:lnTo>
                <a:lnTo>
                  <a:pt x="408998" y="997635"/>
                </a:lnTo>
                <a:lnTo>
                  <a:pt x="392624" y="1039454"/>
                </a:lnTo>
                <a:lnTo>
                  <a:pt x="372133" y="1079062"/>
                </a:lnTo>
                <a:lnTo>
                  <a:pt x="347775" y="1116184"/>
                </a:lnTo>
                <a:lnTo>
                  <a:pt x="319801" y="1150540"/>
                </a:lnTo>
                <a:lnTo>
                  <a:pt x="288463" y="1181854"/>
                </a:lnTo>
                <a:lnTo>
                  <a:pt x="254011" y="1209849"/>
                </a:lnTo>
                <a:lnTo>
                  <a:pt x="216695" y="1234247"/>
                </a:lnTo>
                <a:lnTo>
                  <a:pt x="176767" y="1254770"/>
                </a:lnTo>
                <a:lnTo>
                  <a:pt x="134477" y="1271142"/>
                </a:lnTo>
                <a:lnTo>
                  <a:pt x="90076" y="1283084"/>
                </a:lnTo>
                <a:lnTo>
                  <a:pt x="43814" y="1290320"/>
                </a:lnTo>
                <a:lnTo>
                  <a:pt x="87502" y="1719072"/>
                </a:lnTo>
                <a:lnTo>
                  <a:pt x="136010" y="1712743"/>
                </a:lnTo>
                <a:lnTo>
                  <a:pt x="183535" y="1703821"/>
                </a:lnTo>
                <a:lnTo>
                  <a:pt x="230010" y="1692386"/>
                </a:lnTo>
                <a:lnTo>
                  <a:pt x="275372" y="1678517"/>
                </a:lnTo>
                <a:lnTo>
                  <a:pt x="319555" y="1662294"/>
                </a:lnTo>
                <a:lnTo>
                  <a:pt x="362494" y="1643798"/>
                </a:lnTo>
                <a:lnTo>
                  <a:pt x="404124" y="1623107"/>
                </a:lnTo>
                <a:lnTo>
                  <a:pt x="444380" y="1600301"/>
                </a:lnTo>
                <a:lnTo>
                  <a:pt x="483197" y="1575461"/>
                </a:lnTo>
                <a:lnTo>
                  <a:pt x="520511" y="1548666"/>
                </a:lnTo>
                <a:lnTo>
                  <a:pt x="556255" y="1519995"/>
                </a:lnTo>
                <a:lnTo>
                  <a:pt x="590366" y="1489529"/>
                </a:lnTo>
                <a:lnTo>
                  <a:pt x="622777" y="1457347"/>
                </a:lnTo>
                <a:lnTo>
                  <a:pt x="653425" y="1423530"/>
                </a:lnTo>
                <a:lnTo>
                  <a:pt x="682244" y="1388156"/>
                </a:lnTo>
                <a:lnTo>
                  <a:pt x="709168" y="1351306"/>
                </a:lnTo>
                <a:lnTo>
                  <a:pt x="734134" y="1313059"/>
                </a:lnTo>
                <a:lnTo>
                  <a:pt x="757075" y="1273495"/>
                </a:lnTo>
                <a:lnTo>
                  <a:pt x="777928" y="1232694"/>
                </a:lnTo>
                <a:lnTo>
                  <a:pt x="796626" y="1190736"/>
                </a:lnTo>
                <a:lnTo>
                  <a:pt x="813106" y="1147700"/>
                </a:lnTo>
                <a:lnTo>
                  <a:pt x="827301" y="1103666"/>
                </a:lnTo>
                <a:lnTo>
                  <a:pt x="839147" y="1058714"/>
                </a:lnTo>
                <a:lnTo>
                  <a:pt x="848578" y="1012924"/>
                </a:lnTo>
                <a:lnTo>
                  <a:pt x="855531" y="966376"/>
                </a:lnTo>
                <a:lnTo>
                  <a:pt x="859940" y="919148"/>
                </a:lnTo>
                <a:lnTo>
                  <a:pt x="861739" y="871322"/>
                </a:lnTo>
                <a:lnTo>
                  <a:pt x="860864" y="822977"/>
                </a:lnTo>
                <a:lnTo>
                  <a:pt x="857250" y="774192"/>
                </a:lnTo>
                <a:lnTo>
                  <a:pt x="850900" y="725551"/>
                </a:lnTo>
                <a:lnTo>
                  <a:pt x="842030" y="678286"/>
                </a:lnTo>
                <a:lnTo>
                  <a:pt x="830594" y="631809"/>
                </a:lnTo>
                <a:lnTo>
                  <a:pt x="816710" y="586410"/>
                </a:lnTo>
                <a:lnTo>
                  <a:pt x="800456" y="542156"/>
                </a:lnTo>
                <a:lnTo>
                  <a:pt x="781910" y="499120"/>
                </a:lnTo>
                <a:lnTo>
                  <a:pt x="761148" y="457370"/>
                </a:lnTo>
                <a:lnTo>
                  <a:pt x="738248" y="416976"/>
                </a:lnTo>
                <a:lnTo>
                  <a:pt x="713288" y="378008"/>
                </a:lnTo>
                <a:lnTo>
                  <a:pt x="686345" y="340536"/>
                </a:lnTo>
                <a:lnTo>
                  <a:pt x="657497" y="304629"/>
                </a:lnTo>
                <a:lnTo>
                  <a:pt x="626820" y="270358"/>
                </a:lnTo>
                <a:lnTo>
                  <a:pt x="594393" y="237792"/>
                </a:lnTo>
                <a:lnTo>
                  <a:pt x="560294" y="207001"/>
                </a:lnTo>
                <a:lnTo>
                  <a:pt x="524598" y="178055"/>
                </a:lnTo>
                <a:lnTo>
                  <a:pt x="487385" y="151023"/>
                </a:lnTo>
                <a:lnTo>
                  <a:pt x="448731" y="125976"/>
                </a:lnTo>
                <a:lnTo>
                  <a:pt x="408714" y="102982"/>
                </a:lnTo>
                <a:lnTo>
                  <a:pt x="367411" y="82113"/>
                </a:lnTo>
                <a:lnTo>
                  <a:pt x="324900" y="63438"/>
                </a:lnTo>
                <a:lnTo>
                  <a:pt x="281258" y="47026"/>
                </a:lnTo>
                <a:lnTo>
                  <a:pt x="236563" y="32948"/>
                </a:lnTo>
                <a:lnTo>
                  <a:pt x="190892" y="21272"/>
                </a:lnTo>
                <a:lnTo>
                  <a:pt x="144323" y="12070"/>
                </a:lnTo>
                <a:lnTo>
                  <a:pt x="96933" y="5411"/>
                </a:lnTo>
                <a:lnTo>
                  <a:pt x="48799" y="1364"/>
                </a:lnTo>
                <a:lnTo>
                  <a:pt x="0" y="0"/>
                </a:lnTo>
                <a:close/>
              </a:path>
            </a:pathLst>
          </a:custGeom>
          <a:solidFill>
            <a:srgbClr val="347C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506843" y="1440052"/>
            <a:ext cx="862330" cy="1719580"/>
          </a:xfrm>
          <a:custGeom>
            <a:avLst/>
            <a:gdLst/>
            <a:ahLst/>
            <a:cxnLst/>
            <a:rect l="l" t="t" r="r" b="b"/>
            <a:pathLst>
              <a:path w="862329" h="1719580">
                <a:moveTo>
                  <a:pt x="87502" y="1719072"/>
                </a:moveTo>
                <a:lnTo>
                  <a:pt x="136010" y="1712743"/>
                </a:lnTo>
                <a:lnTo>
                  <a:pt x="183535" y="1703821"/>
                </a:lnTo>
                <a:lnTo>
                  <a:pt x="230010" y="1692386"/>
                </a:lnTo>
                <a:lnTo>
                  <a:pt x="275372" y="1678517"/>
                </a:lnTo>
                <a:lnTo>
                  <a:pt x="319555" y="1662294"/>
                </a:lnTo>
                <a:lnTo>
                  <a:pt x="362494" y="1643798"/>
                </a:lnTo>
                <a:lnTo>
                  <a:pt x="404124" y="1623107"/>
                </a:lnTo>
                <a:lnTo>
                  <a:pt x="444380" y="1600301"/>
                </a:lnTo>
                <a:lnTo>
                  <a:pt x="483197" y="1575461"/>
                </a:lnTo>
                <a:lnTo>
                  <a:pt x="520511" y="1548666"/>
                </a:lnTo>
                <a:lnTo>
                  <a:pt x="556255" y="1519995"/>
                </a:lnTo>
                <a:lnTo>
                  <a:pt x="590366" y="1489529"/>
                </a:lnTo>
                <a:lnTo>
                  <a:pt x="622777" y="1457347"/>
                </a:lnTo>
                <a:lnTo>
                  <a:pt x="653425" y="1423530"/>
                </a:lnTo>
                <a:lnTo>
                  <a:pt x="682244" y="1388156"/>
                </a:lnTo>
                <a:lnTo>
                  <a:pt x="709168" y="1351306"/>
                </a:lnTo>
                <a:lnTo>
                  <a:pt x="734134" y="1313059"/>
                </a:lnTo>
                <a:lnTo>
                  <a:pt x="757075" y="1273495"/>
                </a:lnTo>
                <a:lnTo>
                  <a:pt x="777928" y="1232694"/>
                </a:lnTo>
                <a:lnTo>
                  <a:pt x="796626" y="1190736"/>
                </a:lnTo>
                <a:lnTo>
                  <a:pt x="813106" y="1147700"/>
                </a:lnTo>
                <a:lnTo>
                  <a:pt x="827301" y="1103666"/>
                </a:lnTo>
                <a:lnTo>
                  <a:pt x="839147" y="1058714"/>
                </a:lnTo>
                <a:lnTo>
                  <a:pt x="848578" y="1012924"/>
                </a:lnTo>
                <a:lnTo>
                  <a:pt x="855531" y="966376"/>
                </a:lnTo>
                <a:lnTo>
                  <a:pt x="859940" y="919148"/>
                </a:lnTo>
                <a:lnTo>
                  <a:pt x="861739" y="871322"/>
                </a:lnTo>
                <a:lnTo>
                  <a:pt x="860864" y="822977"/>
                </a:lnTo>
                <a:lnTo>
                  <a:pt x="857250" y="774192"/>
                </a:lnTo>
                <a:lnTo>
                  <a:pt x="850941" y="725770"/>
                </a:lnTo>
                <a:lnTo>
                  <a:pt x="842030" y="678286"/>
                </a:lnTo>
                <a:lnTo>
                  <a:pt x="830594" y="631809"/>
                </a:lnTo>
                <a:lnTo>
                  <a:pt x="816710" y="586410"/>
                </a:lnTo>
                <a:lnTo>
                  <a:pt x="800456" y="542156"/>
                </a:lnTo>
                <a:lnTo>
                  <a:pt x="781910" y="499120"/>
                </a:lnTo>
                <a:lnTo>
                  <a:pt x="761148" y="457370"/>
                </a:lnTo>
                <a:lnTo>
                  <a:pt x="738248" y="416976"/>
                </a:lnTo>
                <a:lnTo>
                  <a:pt x="713288" y="378008"/>
                </a:lnTo>
                <a:lnTo>
                  <a:pt x="686345" y="340536"/>
                </a:lnTo>
                <a:lnTo>
                  <a:pt x="657497" y="304629"/>
                </a:lnTo>
                <a:lnTo>
                  <a:pt x="626820" y="270358"/>
                </a:lnTo>
                <a:lnTo>
                  <a:pt x="594393" y="237792"/>
                </a:lnTo>
                <a:lnTo>
                  <a:pt x="560294" y="207001"/>
                </a:lnTo>
                <a:lnTo>
                  <a:pt x="524598" y="178055"/>
                </a:lnTo>
                <a:lnTo>
                  <a:pt x="487385" y="151023"/>
                </a:lnTo>
                <a:lnTo>
                  <a:pt x="448731" y="125976"/>
                </a:lnTo>
                <a:lnTo>
                  <a:pt x="408714" y="102982"/>
                </a:lnTo>
                <a:lnTo>
                  <a:pt x="367411" y="82113"/>
                </a:lnTo>
                <a:lnTo>
                  <a:pt x="324900" y="63438"/>
                </a:lnTo>
                <a:lnTo>
                  <a:pt x="281258" y="47026"/>
                </a:lnTo>
                <a:lnTo>
                  <a:pt x="236563" y="32948"/>
                </a:lnTo>
                <a:lnTo>
                  <a:pt x="190892" y="21272"/>
                </a:lnTo>
                <a:lnTo>
                  <a:pt x="144323" y="12070"/>
                </a:lnTo>
                <a:lnTo>
                  <a:pt x="96933" y="5411"/>
                </a:lnTo>
                <a:lnTo>
                  <a:pt x="48799" y="1364"/>
                </a:lnTo>
                <a:lnTo>
                  <a:pt x="0" y="0"/>
                </a:lnTo>
                <a:lnTo>
                  <a:pt x="0" y="430911"/>
                </a:lnTo>
                <a:lnTo>
                  <a:pt x="46954" y="433439"/>
                </a:lnTo>
                <a:lnTo>
                  <a:pt x="92444" y="440848"/>
                </a:lnTo>
                <a:lnTo>
                  <a:pt x="136205" y="452876"/>
                </a:lnTo>
                <a:lnTo>
                  <a:pt x="177977" y="469260"/>
                </a:lnTo>
                <a:lnTo>
                  <a:pt x="217494" y="489735"/>
                </a:lnTo>
                <a:lnTo>
                  <a:pt x="254495" y="514040"/>
                </a:lnTo>
                <a:lnTo>
                  <a:pt x="288717" y="541910"/>
                </a:lnTo>
                <a:lnTo>
                  <a:pt x="319898" y="573084"/>
                </a:lnTo>
                <a:lnTo>
                  <a:pt x="347773" y="607298"/>
                </a:lnTo>
                <a:lnTo>
                  <a:pt x="372081" y="644289"/>
                </a:lnTo>
                <a:lnTo>
                  <a:pt x="392559" y="683794"/>
                </a:lnTo>
                <a:lnTo>
                  <a:pt x="408944" y="725551"/>
                </a:lnTo>
                <a:lnTo>
                  <a:pt x="420972" y="769295"/>
                </a:lnTo>
                <a:lnTo>
                  <a:pt x="428382" y="814764"/>
                </a:lnTo>
                <a:lnTo>
                  <a:pt x="430910" y="861695"/>
                </a:lnTo>
                <a:lnTo>
                  <a:pt x="428392" y="908478"/>
                </a:lnTo>
                <a:lnTo>
                  <a:pt x="421004" y="953884"/>
                </a:lnTo>
                <a:lnTo>
                  <a:pt x="408998" y="997635"/>
                </a:lnTo>
                <a:lnTo>
                  <a:pt x="392624" y="1039454"/>
                </a:lnTo>
                <a:lnTo>
                  <a:pt x="372133" y="1079062"/>
                </a:lnTo>
                <a:lnTo>
                  <a:pt x="347775" y="1116184"/>
                </a:lnTo>
                <a:lnTo>
                  <a:pt x="319801" y="1150540"/>
                </a:lnTo>
                <a:lnTo>
                  <a:pt x="288463" y="1181854"/>
                </a:lnTo>
                <a:lnTo>
                  <a:pt x="254011" y="1209849"/>
                </a:lnTo>
                <a:lnTo>
                  <a:pt x="216695" y="1234247"/>
                </a:lnTo>
                <a:lnTo>
                  <a:pt x="176767" y="1254770"/>
                </a:lnTo>
                <a:lnTo>
                  <a:pt x="134477" y="1271142"/>
                </a:lnTo>
                <a:lnTo>
                  <a:pt x="90076" y="1283084"/>
                </a:lnTo>
                <a:lnTo>
                  <a:pt x="43814" y="1290320"/>
                </a:lnTo>
                <a:lnTo>
                  <a:pt x="87502" y="1719072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645147" y="1440052"/>
            <a:ext cx="949325" cy="1724025"/>
          </a:xfrm>
          <a:custGeom>
            <a:avLst/>
            <a:gdLst/>
            <a:ahLst/>
            <a:cxnLst/>
            <a:rect l="l" t="t" r="r" b="b"/>
            <a:pathLst>
              <a:path w="949325" h="1724025">
                <a:moveTo>
                  <a:pt x="861695" y="0"/>
                </a:moveTo>
                <a:lnTo>
                  <a:pt x="812788" y="1364"/>
                </a:lnTo>
                <a:lnTo>
                  <a:pt x="764598" y="5408"/>
                </a:lnTo>
                <a:lnTo>
                  <a:pt x="717198" y="12059"/>
                </a:lnTo>
                <a:lnTo>
                  <a:pt x="670660" y="21244"/>
                </a:lnTo>
                <a:lnTo>
                  <a:pt x="625056" y="32891"/>
                </a:lnTo>
                <a:lnTo>
                  <a:pt x="580461" y="46927"/>
                </a:lnTo>
                <a:lnTo>
                  <a:pt x="536945" y="63279"/>
                </a:lnTo>
                <a:lnTo>
                  <a:pt x="494583" y="81874"/>
                </a:lnTo>
                <a:lnTo>
                  <a:pt x="453446" y="102640"/>
                </a:lnTo>
                <a:lnTo>
                  <a:pt x="413608" y="125503"/>
                </a:lnTo>
                <a:lnTo>
                  <a:pt x="375140" y="150391"/>
                </a:lnTo>
                <a:lnTo>
                  <a:pt x="338116" y="177232"/>
                </a:lnTo>
                <a:lnTo>
                  <a:pt x="302608" y="205952"/>
                </a:lnTo>
                <a:lnTo>
                  <a:pt x="268689" y="236478"/>
                </a:lnTo>
                <a:lnTo>
                  <a:pt x="236432" y="268739"/>
                </a:lnTo>
                <a:lnTo>
                  <a:pt x="205909" y="302660"/>
                </a:lnTo>
                <a:lnTo>
                  <a:pt x="177193" y="338170"/>
                </a:lnTo>
                <a:lnTo>
                  <a:pt x="150357" y="375196"/>
                </a:lnTo>
                <a:lnTo>
                  <a:pt x="125473" y="413664"/>
                </a:lnTo>
                <a:lnTo>
                  <a:pt x="102614" y="453502"/>
                </a:lnTo>
                <a:lnTo>
                  <a:pt x="81853" y="494638"/>
                </a:lnTo>
                <a:lnTo>
                  <a:pt x="63262" y="536998"/>
                </a:lnTo>
                <a:lnTo>
                  <a:pt x="46914" y="580510"/>
                </a:lnTo>
                <a:lnTo>
                  <a:pt x="32882" y="625101"/>
                </a:lnTo>
                <a:lnTo>
                  <a:pt x="21238" y="670699"/>
                </a:lnTo>
                <a:lnTo>
                  <a:pt x="12055" y="717229"/>
                </a:lnTo>
                <a:lnTo>
                  <a:pt x="5406" y="764621"/>
                </a:lnTo>
                <a:lnTo>
                  <a:pt x="1363" y="812800"/>
                </a:lnTo>
                <a:lnTo>
                  <a:pt x="0" y="861695"/>
                </a:lnTo>
                <a:lnTo>
                  <a:pt x="1363" y="910602"/>
                </a:lnTo>
                <a:lnTo>
                  <a:pt x="5406" y="958793"/>
                </a:lnTo>
                <a:lnTo>
                  <a:pt x="12055" y="1006195"/>
                </a:lnTo>
                <a:lnTo>
                  <a:pt x="21238" y="1052736"/>
                </a:lnTo>
                <a:lnTo>
                  <a:pt x="32882" y="1098343"/>
                </a:lnTo>
                <a:lnTo>
                  <a:pt x="46914" y="1142942"/>
                </a:lnTo>
                <a:lnTo>
                  <a:pt x="63262" y="1186462"/>
                </a:lnTo>
                <a:lnTo>
                  <a:pt x="81853" y="1228830"/>
                </a:lnTo>
                <a:lnTo>
                  <a:pt x="102614" y="1269972"/>
                </a:lnTo>
                <a:lnTo>
                  <a:pt x="125473" y="1309816"/>
                </a:lnTo>
                <a:lnTo>
                  <a:pt x="150357" y="1348290"/>
                </a:lnTo>
                <a:lnTo>
                  <a:pt x="177193" y="1385320"/>
                </a:lnTo>
                <a:lnTo>
                  <a:pt x="205909" y="1420835"/>
                </a:lnTo>
                <a:lnTo>
                  <a:pt x="236432" y="1454760"/>
                </a:lnTo>
                <a:lnTo>
                  <a:pt x="268689" y="1487024"/>
                </a:lnTo>
                <a:lnTo>
                  <a:pt x="302608" y="1517553"/>
                </a:lnTo>
                <a:lnTo>
                  <a:pt x="338116" y="1546275"/>
                </a:lnTo>
                <a:lnTo>
                  <a:pt x="375140" y="1573118"/>
                </a:lnTo>
                <a:lnTo>
                  <a:pt x="413608" y="1598008"/>
                </a:lnTo>
                <a:lnTo>
                  <a:pt x="453446" y="1620873"/>
                </a:lnTo>
                <a:lnTo>
                  <a:pt x="494583" y="1641639"/>
                </a:lnTo>
                <a:lnTo>
                  <a:pt x="536945" y="1660235"/>
                </a:lnTo>
                <a:lnTo>
                  <a:pt x="580461" y="1676588"/>
                </a:lnTo>
                <a:lnTo>
                  <a:pt x="625056" y="1690624"/>
                </a:lnTo>
                <a:lnTo>
                  <a:pt x="670660" y="1702271"/>
                </a:lnTo>
                <a:lnTo>
                  <a:pt x="717198" y="1711457"/>
                </a:lnTo>
                <a:lnTo>
                  <a:pt x="764598" y="1718108"/>
                </a:lnTo>
                <a:lnTo>
                  <a:pt x="812788" y="1722152"/>
                </a:lnTo>
                <a:lnTo>
                  <a:pt x="861695" y="1723517"/>
                </a:lnTo>
                <a:lnTo>
                  <a:pt x="883600" y="1723233"/>
                </a:lnTo>
                <a:lnTo>
                  <a:pt x="905494" y="1722389"/>
                </a:lnTo>
                <a:lnTo>
                  <a:pt x="927363" y="1720998"/>
                </a:lnTo>
                <a:lnTo>
                  <a:pt x="949198" y="1719072"/>
                </a:lnTo>
                <a:lnTo>
                  <a:pt x="905741" y="1292589"/>
                </a:lnTo>
                <a:lnTo>
                  <a:pt x="858547" y="1292589"/>
                </a:lnTo>
                <a:lnTo>
                  <a:pt x="812544" y="1289851"/>
                </a:lnTo>
                <a:lnTo>
                  <a:pt x="767789" y="1282340"/>
                </a:lnTo>
                <a:lnTo>
                  <a:pt x="724569" y="1270292"/>
                </a:lnTo>
                <a:lnTo>
                  <a:pt x="683175" y="1253941"/>
                </a:lnTo>
                <a:lnTo>
                  <a:pt x="643894" y="1233523"/>
                </a:lnTo>
                <a:lnTo>
                  <a:pt x="607014" y="1209273"/>
                </a:lnTo>
                <a:lnTo>
                  <a:pt x="572825" y="1181425"/>
                </a:lnTo>
                <a:lnTo>
                  <a:pt x="541615" y="1150215"/>
                </a:lnTo>
                <a:lnTo>
                  <a:pt x="513672" y="1115878"/>
                </a:lnTo>
                <a:lnTo>
                  <a:pt x="489285" y="1078649"/>
                </a:lnTo>
                <a:lnTo>
                  <a:pt x="468743" y="1038762"/>
                </a:lnTo>
                <a:lnTo>
                  <a:pt x="452334" y="996453"/>
                </a:lnTo>
                <a:lnTo>
                  <a:pt x="440347" y="951957"/>
                </a:lnTo>
                <a:lnTo>
                  <a:pt x="433070" y="905510"/>
                </a:lnTo>
                <a:lnTo>
                  <a:pt x="430800" y="858549"/>
                </a:lnTo>
                <a:lnTo>
                  <a:pt x="433538" y="812550"/>
                </a:lnTo>
                <a:lnTo>
                  <a:pt x="441049" y="767801"/>
                </a:lnTo>
                <a:lnTo>
                  <a:pt x="453097" y="724589"/>
                </a:lnTo>
                <a:lnTo>
                  <a:pt x="469448" y="683203"/>
                </a:lnTo>
                <a:lnTo>
                  <a:pt x="489866" y="643930"/>
                </a:lnTo>
                <a:lnTo>
                  <a:pt x="514116" y="607058"/>
                </a:lnTo>
                <a:lnTo>
                  <a:pt x="541964" y="572876"/>
                </a:lnTo>
                <a:lnTo>
                  <a:pt x="573174" y="541670"/>
                </a:lnTo>
                <a:lnTo>
                  <a:pt x="607511" y="513729"/>
                </a:lnTo>
                <a:lnTo>
                  <a:pt x="644740" y="489340"/>
                </a:lnTo>
                <a:lnTo>
                  <a:pt x="684627" y="468792"/>
                </a:lnTo>
                <a:lnTo>
                  <a:pt x="726936" y="452372"/>
                </a:lnTo>
                <a:lnTo>
                  <a:pt x="771432" y="440369"/>
                </a:lnTo>
                <a:lnTo>
                  <a:pt x="817879" y="433070"/>
                </a:lnTo>
                <a:lnTo>
                  <a:pt x="861695" y="430911"/>
                </a:lnTo>
                <a:lnTo>
                  <a:pt x="861695" y="0"/>
                </a:lnTo>
                <a:close/>
              </a:path>
              <a:path w="949325" h="1724025">
                <a:moveTo>
                  <a:pt x="905509" y="1290320"/>
                </a:moveTo>
                <a:lnTo>
                  <a:pt x="858547" y="1292589"/>
                </a:lnTo>
                <a:lnTo>
                  <a:pt x="905741" y="1292589"/>
                </a:lnTo>
                <a:lnTo>
                  <a:pt x="905509" y="1290320"/>
                </a:lnTo>
                <a:close/>
              </a:path>
            </a:pathLst>
          </a:custGeom>
          <a:solidFill>
            <a:srgbClr val="8DB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645147" y="1440052"/>
            <a:ext cx="949325" cy="1724025"/>
          </a:xfrm>
          <a:custGeom>
            <a:avLst/>
            <a:gdLst/>
            <a:ahLst/>
            <a:cxnLst/>
            <a:rect l="l" t="t" r="r" b="b"/>
            <a:pathLst>
              <a:path w="949325" h="1724025">
                <a:moveTo>
                  <a:pt x="861695" y="0"/>
                </a:moveTo>
                <a:lnTo>
                  <a:pt x="812788" y="1364"/>
                </a:lnTo>
                <a:lnTo>
                  <a:pt x="764598" y="5408"/>
                </a:lnTo>
                <a:lnTo>
                  <a:pt x="717198" y="12059"/>
                </a:lnTo>
                <a:lnTo>
                  <a:pt x="670660" y="21244"/>
                </a:lnTo>
                <a:lnTo>
                  <a:pt x="625056" y="32891"/>
                </a:lnTo>
                <a:lnTo>
                  <a:pt x="580461" y="46927"/>
                </a:lnTo>
                <a:lnTo>
                  <a:pt x="536945" y="63279"/>
                </a:lnTo>
                <a:lnTo>
                  <a:pt x="494583" y="81874"/>
                </a:lnTo>
                <a:lnTo>
                  <a:pt x="453446" y="102640"/>
                </a:lnTo>
                <a:lnTo>
                  <a:pt x="413608" y="125503"/>
                </a:lnTo>
                <a:lnTo>
                  <a:pt x="375140" y="150391"/>
                </a:lnTo>
                <a:lnTo>
                  <a:pt x="338116" y="177232"/>
                </a:lnTo>
                <a:lnTo>
                  <a:pt x="302608" y="205952"/>
                </a:lnTo>
                <a:lnTo>
                  <a:pt x="268689" y="236478"/>
                </a:lnTo>
                <a:lnTo>
                  <a:pt x="236432" y="268739"/>
                </a:lnTo>
                <a:lnTo>
                  <a:pt x="205909" y="302660"/>
                </a:lnTo>
                <a:lnTo>
                  <a:pt x="177193" y="338170"/>
                </a:lnTo>
                <a:lnTo>
                  <a:pt x="150357" y="375196"/>
                </a:lnTo>
                <a:lnTo>
                  <a:pt x="125473" y="413664"/>
                </a:lnTo>
                <a:lnTo>
                  <a:pt x="102614" y="453502"/>
                </a:lnTo>
                <a:lnTo>
                  <a:pt x="81853" y="494638"/>
                </a:lnTo>
                <a:lnTo>
                  <a:pt x="63262" y="536998"/>
                </a:lnTo>
                <a:lnTo>
                  <a:pt x="46914" y="580510"/>
                </a:lnTo>
                <a:lnTo>
                  <a:pt x="32882" y="625101"/>
                </a:lnTo>
                <a:lnTo>
                  <a:pt x="21238" y="670699"/>
                </a:lnTo>
                <a:lnTo>
                  <a:pt x="12055" y="717229"/>
                </a:lnTo>
                <a:lnTo>
                  <a:pt x="5406" y="764621"/>
                </a:lnTo>
                <a:lnTo>
                  <a:pt x="1363" y="812800"/>
                </a:lnTo>
                <a:lnTo>
                  <a:pt x="0" y="861695"/>
                </a:lnTo>
                <a:lnTo>
                  <a:pt x="1363" y="910602"/>
                </a:lnTo>
                <a:lnTo>
                  <a:pt x="5406" y="958793"/>
                </a:lnTo>
                <a:lnTo>
                  <a:pt x="12055" y="1006195"/>
                </a:lnTo>
                <a:lnTo>
                  <a:pt x="21238" y="1052736"/>
                </a:lnTo>
                <a:lnTo>
                  <a:pt x="32882" y="1098343"/>
                </a:lnTo>
                <a:lnTo>
                  <a:pt x="46914" y="1142942"/>
                </a:lnTo>
                <a:lnTo>
                  <a:pt x="63262" y="1186462"/>
                </a:lnTo>
                <a:lnTo>
                  <a:pt x="81853" y="1228830"/>
                </a:lnTo>
                <a:lnTo>
                  <a:pt x="102614" y="1269972"/>
                </a:lnTo>
                <a:lnTo>
                  <a:pt x="125473" y="1309816"/>
                </a:lnTo>
                <a:lnTo>
                  <a:pt x="150357" y="1348290"/>
                </a:lnTo>
                <a:lnTo>
                  <a:pt x="177193" y="1385320"/>
                </a:lnTo>
                <a:lnTo>
                  <a:pt x="205909" y="1420835"/>
                </a:lnTo>
                <a:lnTo>
                  <a:pt x="236432" y="1454760"/>
                </a:lnTo>
                <a:lnTo>
                  <a:pt x="268689" y="1487024"/>
                </a:lnTo>
                <a:lnTo>
                  <a:pt x="302608" y="1517553"/>
                </a:lnTo>
                <a:lnTo>
                  <a:pt x="338116" y="1546275"/>
                </a:lnTo>
                <a:lnTo>
                  <a:pt x="375140" y="1573118"/>
                </a:lnTo>
                <a:lnTo>
                  <a:pt x="413608" y="1598008"/>
                </a:lnTo>
                <a:lnTo>
                  <a:pt x="453446" y="1620873"/>
                </a:lnTo>
                <a:lnTo>
                  <a:pt x="494583" y="1641639"/>
                </a:lnTo>
                <a:lnTo>
                  <a:pt x="536945" y="1660235"/>
                </a:lnTo>
                <a:lnTo>
                  <a:pt x="580461" y="1676588"/>
                </a:lnTo>
                <a:lnTo>
                  <a:pt x="625056" y="1690624"/>
                </a:lnTo>
                <a:lnTo>
                  <a:pt x="670660" y="1702271"/>
                </a:lnTo>
                <a:lnTo>
                  <a:pt x="717198" y="1711457"/>
                </a:lnTo>
                <a:lnTo>
                  <a:pt x="764598" y="1718108"/>
                </a:lnTo>
                <a:lnTo>
                  <a:pt x="812788" y="1722152"/>
                </a:lnTo>
                <a:lnTo>
                  <a:pt x="861695" y="1723517"/>
                </a:lnTo>
                <a:lnTo>
                  <a:pt x="883600" y="1723233"/>
                </a:lnTo>
                <a:lnTo>
                  <a:pt x="905494" y="1722389"/>
                </a:lnTo>
                <a:lnTo>
                  <a:pt x="927363" y="1720998"/>
                </a:lnTo>
                <a:lnTo>
                  <a:pt x="949198" y="1719072"/>
                </a:lnTo>
                <a:lnTo>
                  <a:pt x="905509" y="1290320"/>
                </a:lnTo>
                <a:lnTo>
                  <a:pt x="858547" y="1292589"/>
                </a:lnTo>
                <a:lnTo>
                  <a:pt x="812544" y="1289851"/>
                </a:lnTo>
                <a:lnTo>
                  <a:pt x="767789" y="1282340"/>
                </a:lnTo>
                <a:lnTo>
                  <a:pt x="724569" y="1270292"/>
                </a:lnTo>
                <a:lnTo>
                  <a:pt x="683175" y="1253941"/>
                </a:lnTo>
                <a:lnTo>
                  <a:pt x="643894" y="1233523"/>
                </a:lnTo>
                <a:lnTo>
                  <a:pt x="607014" y="1209273"/>
                </a:lnTo>
                <a:lnTo>
                  <a:pt x="572825" y="1181425"/>
                </a:lnTo>
                <a:lnTo>
                  <a:pt x="541615" y="1150215"/>
                </a:lnTo>
                <a:lnTo>
                  <a:pt x="513672" y="1115878"/>
                </a:lnTo>
                <a:lnTo>
                  <a:pt x="489285" y="1078649"/>
                </a:lnTo>
                <a:lnTo>
                  <a:pt x="468743" y="1038762"/>
                </a:lnTo>
                <a:lnTo>
                  <a:pt x="452334" y="996453"/>
                </a:lnTo>
                <a:lnTo>
                  <a:pt x="440347" y="951957"/>
                </a:lnTo>
                <a:lnTo>
                  <a:pt x="433070" y="905510"/>
                </a:lnTo>
                <a:lnTo>
                  <a:pt x="430800" y="858549"/>
                </a:lnTo>
                <a:lnTo>
                  <a:pt x="433538" y="812550"/>
                </a:lnTo>
                <a:lnTo>
                  <a:pt x="441049" y="767801"/>
                </a:lnTo>
                <a:lnTo>
                  <a:pt x="453097" y="724589"/>
                </a:lnTo>
                <a:lnTo>
                  <a:pt x="469448" y="683203"/>
                </a:lnTo>
                <a:lnTo>
                  <a:pt x="489866" y="643930"/>
                </a:lnTo>
                <a:lnTo>
                  <a:pt x="514116" y="607058"/>
                </a:lnTo>
                <a:lnTo>
                  <a:pt x="541964" y="572876"/>
                </a:lnTo>
                <a:lnTo>
                  <a:pt x="573174" y="541670"/>
                </a:lnTo>
                <a:lnTo>
                  <a:pt x="607511" y="513729"/>
                </a:lnTo>
                <a:lnTo>
                  <a:pt x="644740" y="489340"/>
                </a:lnTo>
                <a:lnTo>
                  <a:pt x="684627" y="468792"/>
                </a:lnTo>
                <a:lnTo>
                  <a:pt x="726936" y="452372"/>
                </a:lnTo>
                <a:lnTo>
                  <a:pt x="771432" y="440369"/>
                </a:lnTo>
                <a:lnTo>
                  <a:pt x="817879" y="433070"/>
                </a:lnTo>
                <a:lnTo>
                  <a:pt x="861695" y="430911"/>
                </a:lnTo>
                <a:lnTo>
                  <a:pt x="861695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8396985" y="2064766"/>
            <a:ext cx="668655" cy="330219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14300" marR="5080" indent="-114300">
              <a:lnSpc>
                <a:spcPts val="1150"/>
              </a:lnSpc>
              <a:spcBef>
                <a:spcPts val="175"/>
              </a:spcBef>
            </a:pPr>
            <a:r>
              <a:rPr sz="1000" spc="-5" dirty="0" smtClean="0">
                <a:latin typeface="Arial"/>
                <a:cs typeface="Arial"/>
              </a:rPr>
              <a:t>Promoters,  </a:t>
            </a:r>
            <a:r>
              <a:rPr sz="1000" spc="-10" dirty="0" smtClean="0">
                <a:latin typeface="Arial"/>
                <a:cs typeface="Arial"/>
              </a:rPr>
              <a:t>48.</a:t>
            </a:r>
            <a:r>
              <a:rPr lang="en-US" sz="1000" spc="-10" dirty="0" smtClean="0">
                <a:latin typeface="Arial"/>
                <a:cs typeface="Arial"/>
              </a:rPr>
              <a:t>42</a:t>
            </a:r>
            <a:r>
              <a:rPr sz="1000" spc="-10" dirty="0" smtClean="0">
                <a:latin typeface="Arial"/>
                <a:cs typeface="Arial"/>
              </a:rPr>
              <a:t>%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6052059" y="2189988"/>
            <a:ext cx="765175" cy="330219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R="5080" indent="24130">
              <a:lnSpc>
                <a:spcPts val="1150"/>
              </a:lnSpc>
              <a:spcBef>
                <a:spcPts val="175"/>
              </a:spcBef>
              <a:tabLst>
                <a:tab pos="751840" algn="l"/>
              </a:tabLst>
            </a:pPr>
            <a:r>
              <a:rPr sz="1000" spc="-5" dirty="0">
                <a:latin typeface="Arial"/>
                <a:cs typeface="Arial"/>
              </a:rPr>
              <a:t>Public,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0" dirty="0" smtClean="0">
                <a:latin typeface="Arial"/>
                <a:cs typeface="Arial"/>
              </a:rPr>
              <a:t>51.</a:t>
            </a:r>
            <a:r>
              <a:rPr lang="en-US" sz="1000" spc="-10" dirty="0" smtClean="0">
                <a:latin typeface="Arial"/>
                <a:cs typeface="Arial"/>
              </a:rPr>
              <a:t>58</a:t>
            </a:r>
            <a:r>
              <a:rPr sz="1000" spc="-10" dirty="0" smtClean="0">
                <a:latin typeface="Arial"/>
                <a:cs typeface="Arial"/>
              </a:rPr>
              <a:t>%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4248911" y="3208020"/>
            <a:ext cx="494030" cy="271780"/>
          </a:xfrm>
          <a:custGeom>
            <a:avLst/>
            <a:gdLst/>
            <a:ahLst/>
            <a:cxnLst/>
            <a:rect l="l" t="t" r="r" b="b"/>
            <a:pathLst>
              <a:path w="494029" h="271779">
                <a:moveTo>
                  <a:pt x="0" y="135635"/>
                </a:moveTo>
                <a:lnTo>
                  <a:pt x="25086" y="75977"/>
                </a:lnTo>
                <a:lnTo>
                  <a:pt x="54224" y="50794"/>
                </a:lnTo>
                <a:lnTo>
                  <a:pt x="92453" y="29791"/>
                </a:lnTo>
                <a:lnTo>
                  <a:pt x="138293" y="13782"/>
                </a:lnTo>
                <a:lnTo>
                  <a:pt x="190264" y="3581"/>
                </a:lnTo>
                <a:lnTo>
                  <a:pt x="246887" y="0"/>
                </a:lnTo>
                <a:lnTo>
                  <a:pt x="303511" y="3581"/>
                </a:lnTo>
                <a:lnTo>
                  <a:pt x="355482" y="13782"/>
                </a:lnTo>
                <a:lnTo>
                  <a:pt x="401322" y="29791"/>
                </a:lnTo>
                <a:lnTo>
                  <a:pt x="439551" y="50794"/>
                </a:lnTo>
                <a:lnTo>
                  <a:pt x="468689" y="75977"/>
                </a:lnTo>
                <a:lnTo>
                  <a:pt x="493775" y="135635"/>
                </a:lnTo>
                <a:lnTo>
                  <a:pt x="487257" y="166742"/>
                </a:lnTo>
                <a:lnTo>
                  <a:pt x="439551" y="220477"/>
                </a:lnTo>
                <a:lnTo>
                  <a:pt x="401322" y="241480"/>
                </a:lnTo>
                <a:lnTo>
                  <a:pt x="355482" y="257489"/>
                </a:lnTo>
                <a:lnTo>
                  <a:pt x="303511" y="267690"/>
                </a:lnTo>
                <a:lnTo>
                  <a:pt x="246887" y="271271"/>
                </a:lnTo>
                <a:lnTo>
                  <a:pt x="190264" y="267690"/>
                </a:lnTo>
                <a:lnTo>
                  <a:pt x="138293" y="257489"/>
                </a:lnTo>
                <a:lnTo>
                  <a:pt x="92453" y="241480"/>
                </a:lnTo>
                <a:lnTo>
                  <a:pt x="54224" y="220477"/>
                </a:lnTo>
                <a:lnTo>
                  <a:pt x="25086" y="195294"/>
                </a:lnTo>
                <a:lnTo>
                  <a:pt x="0" y="135635"/>
                </a:lnTo>
                <a:close/>
              </a:path>
            </a:pathLst>
          </a:custGeom>
          <a:ln w="9144">
            <a:solidFill>
              <a:srgbClr val="05397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4367910" y="3278885"/>
            <a:ext cx="25590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43%</a:t>
            </a:r>
            <a:endParaRPr sz="900">
              <a:latin typeface="Arial"/>
              <a:cs typeface="Arial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4268723" y="4956047"/>
            <a:ext cx="492759" cy="271780"/>
          </a:xfrm>
          <a:custGeom>
            <a:avLst/>
            <a:gdLst/>
            <a:ahLst/>
            <a:cxnLst/>
            <a:rect l="l" t="t" r="r" b="b"/>
            <a:pathLst>
              <a:path w="492760" h="271779">
                <a:moveTo>
                  <a:pt x="0" y="135635"/>
                </a:moveTo>
                <a:lnTo>
                  <a:pt x="25023" y="75977"/>
                </a:lnTo>
                <a:lnTo>
                  <a:pt x="54084" y="50794"/>
                </a:lnTo>
                <a:lnTo>
                  <a:pt x="92204" y="29791"/>
                </a:lnTo>
                <a:lnTo>
                  <a:pt x="137904" y="13782"/>
                </a:lnTo>
                <a:lnTo>
                  <a:pt x="189704" y="3581"/>
                </a:lnTo>
                <a:lnTo>
                  <a:pt x="246125" y="0"/>
                </a:lnTo>
                <a:lnTo>
                  <a:pt x="302547" y="3581"/>
                </a:lnTo>
                <a:lnTo>
                  <a:pt x="354347" y="13782"/>
                </a:lnTo>
                <a:lnTo>
                  <a:pt x="400047" y="29791"/>
                </a:lnTo>
                <a:lnTo>
                  <a:pt x="438167" y="50794"/>
                </a:lnTo>
                <a:lnTo>
                  <a:pt x="467228" y="75977"/>
                </a:lnTo>
                <a:lnTo>
                  <a:pt x="492251" y="135635"/>
                </a:lnTo>
                <a:lnTo>
                  <a:pt x="485749" y="166742"/>
                </a:lnTo>
                <a:lnTo>
                  <a:pt x="438167" y="220477"/>
                </a:lnTo>
                <a:lnTo>
                  <a:pt x="400047" y="241480"/>
                </a:lnTo>
                <a:lnTo>
                  <a:pt x="354347" y="257489"/>
                </a:lnTo>
                <a:lnTo>
                  <a:pt x="302547" y="267690"/>
                </a:lnTo>
                <a:lnTo>
                  <a:pt x="246125" y="271271"/>
                </a:lnTo>
                <a:lnTo>
                  <a:pt x="189704" y="267690"/>
                </a:lnTo>
                <a:lnTo>
                  <a:pt x="137904" y="257489"/>
                </a:lnTo>
                <a:lnTo>
                  <a:pt x="92204" y="241480"/>
                </a:lnTo>
                <a:lnTo>
                  <a:pt x="54084" y="220477"/>
                </a:lnTo>
                <a:lnTo>
                  <a:pt x="25023" y="195294"/>
                </a:lnTo>
                <a:lnTo>
                  <a:pt x="0" y="135635"/>
                </a:lnTo>
                <a:close/>
              </a:path>
            </a:pathLst>
          </a:custGeom>
          <a:ln w="9143">
            <a:solidFill>
              <a:srgbClr val="05397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 txBox="1"/>
          <p:nvPr/>
        </p:nvSpPr>
        <p:spPr>
          <a:xfrm>
            <a:off x="4386834" y="5027421"/>
            <a:ext cx="25590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31%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625" y="3998579"/>
            <a:ext cx="4705794" cy="2454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3"/>
            <a:ext cx="990752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9100" y="0"/>
            <a:ext cx="8633460" cy="826135"/>
          </a:xfrm>
          <a:custGeom>
            <a:avLst/>
            <a:gdLst/>
            <a:ahLst/>
            <a:cxnLst/>
            <a:rect l="l" t="t" r="r" b="b"/>
            <a:pathLst>
              <a:path w="8633460" h="826135">
                <a:moveTo>
                  <a:pt x="0" y="826008"/>
                </a:moveTo>
                <a:lnTo>
                  <a:pt x="8633460" y="826008"/>
                </a:lnTo>
                <a:lnTo>
                  <a:pt x="8633460" y="0"/>
                </a:lnTo>
                <a:lnTo>
                  <a:pt x="0" y="0"/>
                </a:lnTo>
                <a:lnTo>
                  <a:pt x="0" y="826008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32264" y="6540245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>
                <a:moveTo>
                  <a:pt x="0" y="0"/>
                </a:moveTo>
                <a:lnTo>
                  <a:pt x="175640" y="0"/>
                </a:lnTo>
              </a:path>
            </a:pathLst>
          </a:custGeom>
          <a:ln w="19812">
            <a:solidFill>
              <a:srgbClr val="7CB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9100" y="6540245"/>
            <a:ext cx="8742045" cy="0"/>
          </a:xfrm>
          <a:custGeom>
            <a:avLst/>
            <a:gdLst/>
            <a:ahLst/>
            <a:cxnLst/>
            <a:rect l="l" t="t" r="r" b="b"/>
            <a:pathLst>
              <a:path w="8742045">
                <a:moveTo>
                  <a:pt x="0" y="0"/>
                </a:moveTo>
                <a:lnTo>
                  <a:pt x="8741664" y="0"/>
                </a:lnTo>
              </a:path>
            </a:pathLst>
          </a:custGeom>
          <a:ln w="19812">
            <a:solidFill>
              <a:srgbClr val="7CB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19100" cy="6858000"/>
          </a:xfrm>
          <a:custGeom>
            <a:avLst/>
            <a:gdLst/>
            <a:ahLst/>
            <a:cxnLst/>
            <a:rect l="l" t="t" r="r" b="b"/>
            <a:pathLst>
              <a:path w="419100" h="6858000">
                <a:moveTo>
                  <a:pt x="0" y="6858000"/>
                </a:moveTo>
                <a:lnTo>
                  <a:pt x="419100" y="6858000"/>
                </a:lnTo>
                <a:lnTo>
                  <a:pt x="4191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3B8E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11995" y="198120"/>
            <a:ext cx="725424" cy="283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9683" y="1472183"/>
            <a:ext cx="8641080" cy="4872355"/>
          </a:xfrm>
          <a:custGeom>
            <a:avLst/>
            <a:gdLst/>
            <a:ahLst/>
            <a:cxnLst/>
            <a:rect l="l" t="t" r="r" b="b"/>
            <a:pathLst>
              <a:path w="8641080" h="4872355">
                <a:moveTo>
                  <a:pt x="0" y="4872228"/>
                </a:moveTo>
                <a:lnTo>
                  <a:pt x="8641080" y="4872228"/>
                </a:lnTo>
                <a:lnTo>
                  <a:pt x="8641080" y="0"/>
                </a:lnTo>
                <a:lnTo>
                  <a:pt x="0" y="0"/>
                </a:lnTo>
                <a:lnTo>
                  <a:pt x="0" y="4872228"/>
                </a:lnTo>
                <a:close/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76452" y="159258"/>
            <a:ext cx="3566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Key Business</a:t>
            </a:r>
            <a:r>
              <a:rPr spc="-10" dirty="0"/>
              <a:t> </a:t>
            </a:r>
            <a:r>
              <a:rPr spc="-5" dirty="0"/>
              <a:t>Segments</a:t>
            </a:r>
          </a:p>
        </p:txBody>
      </p:sp>
      <p:sp>
        <p:nvSpPr>
          <p:cNvPr id="10" name="object 10"/>
          <p:cNvSpPr/>
          <p:nvPr/>
        </p:nvSpPr>
        <p:spPr>
          <a:xfrm>
            <a:off x="9160764" y="6394703"/>
            <a:ext cx="571500" cy="288290"/>
          </a:xfrm>
          <a:custGeom>
            <a:avLst/>
            <a:gdLst/>
            <a:ahLst/>
            <a:cxnLst/>
            <a:rect l="l" t="t" r="r" b="b"/>
            <a:pathLst>
              <a:path w="571500" h="288290">
                <a:moveTo>
                  <a:pt x="0" y="288036"/>
                </a:moveTo>
                <a:lnTo>
                  <a:pt x="571500" y="288036"/>
                </a:lnTo>
                <a:lnTo>
                  <a:pt x="571500" y="0"/>
                </a:lnTo>
                <a:lnTo>
                  <a:pt x="0" y="0"/>
                </a:lnTo>
                <a:lnTo>
                  <a:pt x="0" y="288036"/>
                </a:lnTo>
                <a:close/>
              </a:path>
            </a:pathLst>
          </a:custGeom>
          <a:solidFill>
            <a:srgbClr val="7CB4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400413" y="6447840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70220" y="2174748"/>
            <a:ext cx="1702435" cy="1818639"/>
          </a:xfrm>
          <a:prstGeom prst="rect">
            <a:avLst/>
          </a:prstGeom>
          <a:ln w="9144">
            <a:solidFill>
              <a:srgbClr val="BEBEBE"/>
            </a:solidFill>
          </a:ln>
        </p:spPr>
        <p:txBody>
          <a:bodyPr vert="horz" wrap="square" lIns="0" tIns="71120" rIns="0" bIns="0" rtlCol="0">
            <a:spAutoFit/>
          </a:bodyPr>
          <a:lstStyle/>
          <a:p>
            <a:pPr marL="208915" indent="-137160">
              <a:lnSpc>
                <a:spcPct val="100000"/>
              </a:lnSpc>
              <a:spcBef>
                <a:spcPts val="560"/>
              </a:spcBef>
              <a:buClr>
                <a:srgbClr val="053978"/>
              </a:buClr>
              <a:buSzPct val="56250"/>
              <a:buFont typeface="Wingdings"/>
              <a:buChar char=""/>
              <a:tabLst>
                <a:tab pos="209550" algn="l"/>
              </a:tabLst>
            </a:pPr>
            <a:r>
              <a:rPr sz="800" dirty="0">
                <a:latin typeface="Arial"/>
                <a:cs typeface="Arial"/>
              </a:rPr>
              <a:t>Strategically important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division</a:t>
            </a:r>
            <a:endParaRPr sz="800">
              <a:latin typeface="Arial"/>
              <a:cs typeface="Arial"/>
            </a:endParaRPr>
          </a:p>
          <a:p>
            <a:pPr marL="208915" marR="149860" indent="-137160">
              <a:lnSpc>
                <a:spcPct val="100000"/>
              </a:lnSpc>
              <a:spcBef>
                <a:spcPts val="305"/>
              </a:spcBef>
              <a:buClr>
                <a:srgbClr val="053978"/>
              </a:buClr>
              <a:buSzPct val="56250"/>
              <a:buFont typeface="Wingdings"/>
              <a:buChar char=""/>
              <a:tabLst>
                <a:tab pos="209550" algn="l"/>
              </a:tabLst>
            </a:pPr>
            <a:r>
              <a:rPr sz="800" dirty="0">
                <a:latin typeface="Arial"/>
                <a:cs typeface="Arial"/>
              </a:rPr>
              <a:t>Vertical </a:t>
            </a:r>
            <a:r>
              <a:rPr sz="800" spc="-5" dirty="0">
                <a:latin typeface="Arial"/>
                <a:cs typeface="Arial"/>
              </a:rPr>
              <a:t>integration for </a:t>
            </a:r>
            <a:r>
              <a:rPr sz="800" dirty="0">
                <a:latin typeface="Arial"/>
                <a:cs typeface="Arial"/>
              </a:rPr>
              <a:t>its  Finished </a:t>
            </a:r>
            <a:r>
              <a:rPr sz="800" spc="-5" dirty="0">
                <a:latin typeface="Arial"/>
                <a:cs typeface="Arial"/>
              </a:rPr>
              <a:t>Dosage </a:t>
            </a:r>
            <a:r>
              <a:rPr sz="800" dirty="0">
                <a:latin typeface="Arial"/>
                <a:cs typeface="Arial"/>
              </a:rPr>
              <a:t>Formulation  </a:t>
            </a:r>
            <a:r>
              <a:rPr sz="800" spc="-5" dirty="0">
                <a:latin typeface="Arial"/>
                <a:cs typeface="Arial"/>
              </a:rPr>
              <a:t>(‘FDF’)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portfolio</a:t>
            </a:r>
            <a:endParaRPr sz="800">
              <a:latin typeface="Arial"/>
              <a:cs typeface="Arial"/>
            </a:endParaRPr>
          </a:p>
          <a:p>
            <a:pPr marL="208915" marR="164465" indent="-137160">
              <a:lnSpc>
                <a:spcPct val="100000"/>
              </a:lnSpc>
              <a:spcBef>
                <a:spcPts val="300"/>
              </a:spcBef>
              <a:buClr>
                <a:srgbClr val="053978"/>
              </a:buClr>
              <a:buSzPct val="56250"/>
              <a:buFont typeface="Wingdings"/>
              <a:buChar char=""/>
              <a:tabLst>
                <a:tab pos="209550" algn="l"/>
              </a:tabLst>
            </a:pPr>
            <a:r>
              <a:rPr sz="800" dirty="0">
                <a:latin typeface="Arial"/>
                <a:cs typeface="Arial"/>
              </a:rPr>
              <a:t>Filed </a:t>
            </a:r>
            <a:r>
              <a:rPr sz="800" spc="-5" dirty="0">
                <a:latin typeface="Arial"/>
                <a:cs typeface="Arial"/>
              </a:rPr>
              <a:t>42 DMFs </a:t>
            </a:r>
            <a:r>
              <a:rPr sz="800" dirty="0">
                <a:latin typeface="Arial"/>
                <a:cs typeface="Arial"/>
              </a:rPr>
              <a:t>in the US </a:t>
            </a:r>
            <a:r>
              <a:rPr sz="800" spc="-5" dirty="0">
                <a:latin typeface="Arial"/>
                <a:cs typeface="Arial"/>
              </a:rPr>
              <a:t>with  </a:t>
            </a:r>
            <a:r>
              <a:rPr sz="800" dirty="0">
                <a:latin typeface="Arial"/>
                <a:cs typeface="Arial"/>
              </a:rPr>
              <a:t>niche </a:t>
            </a:r>
            <a:r>
              <a:rPr sz="800" spc="-5" dirty="0">
                <a:latin typeface="Arial"/>
                <a:cs typeface="Arial"/>
              </a:rPr>
              <a:t>products under  development</a:t>
            </a:r>
            <a:endParaRPr sz="800">
              <a:latin typeface="Arial"/>
              <a:cs typeface="Arial"/>
            </a:endParaRPr>
          </a:p>
          <a:p>
            <a:pPr marL="208915" marR="252095" indent="-137160">
              <a:lnSpc>
                <a:spcPct val="100000"/>
              </a:lnSpc>
              <a:spcBef>
                <a:spcPts val="300"/>
              </a:spcBef>
              <a:buClr>
                <a:srgbClr val="053978"/>
              </a:buClr>
              <a:buSzPct val="56250"/>
              <a:buFont typeface="Wingdings"/>
              <a:buChar char=""/>
              <a:tabLst>
                <a:tab pos="209550" algn="l"/>
              </a:tabLst>
            </a:pPr>
            <a:r>
              <a:rPr sz="800" spc="-5" dirty="0">
                <a:latin typeface="Arial"/>
                <a:cs typeface="Arial"/>
              </a:rPr>
              <a:t>Exports focused on Europe  and </a:t>
            </a:r>
            <a:r>
              <a:rPr sz="800" dirty="0">
                <a:latin typeface="Arial"/>
                <a:cs typeface="Arial"/>
              </a:rPr>
              <a:t>emerging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markets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25167" y="1592580"/>
            <a:ext cx="3770629" cy="228600"/>
          </a:xfrm>
          <a:custGeom>
            <a:avLst/>
            <a:gdLst/>
            <a:ahLst/>
            <a:cxnLst/>
            <a:rect l="l" t="t" r="r" b="b"/>
            <a:pathLst>
              <a:path w="3770629" h="228600">
                <a:moveTo>
                  <a:pt x="0" y="228600"/>
                </a:moveTo>
                <a:lnTo>
                  <a:pt x="3770376" y="228600"/>
                </a:lnTo>
                <a:lnTo>
                  <a:pt x="3770376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153917" y="1606041"/>
            <a:ext cx="9163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Formulations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45680" y="2174748"/>
            <a:ext cx="1704339" cy="1818639"/>
          </a:xfrm>
          <a:prstGeom prst="rect">
            <a:avLst/>
          </a:prstGeom>
          <a:ln w="9144">
            <a:solidFill>
              <a:srgbClr val="BEBEBE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174625" marR="189865" indent="-79375">
              <a:lnSpc>
                <a:spcPct val="100000"/>
              </a:lnSpc>
              <a:spcBef>
                <a:spcPts val="270"/>
              </a:spcBef>
              <a:buClr>
                <a:srgbClr val="053978"/>
              </a:buClr>
              <a:buSzPct val="56250"/>
              <a:buFont typeface="Wingdings"/>
              <a:buChar char=""/>
              <a:tabLst>
                <a:tab pos="175260" algn="l"/>
              </a:tabLst>
            </a:pPr>
            <a:r>
              <a:rPr sz="800" spc="-5" dirty="0">
                <a:latin typeface="Arial"/>
                <a:cs typeface="Arial"/>
              </a:rPr>
              <a:t>Operations </a:t>
            </a:r>
            <a:r>
              <a:rPr sz="800" dirty="0">
                <a:latin typeface="Arial"/>
                <a:cs typeface="Arial"/>
              </a:rPr>
              <a:t>in </a:t>
            </a:r>
            <a:r>
              <a:rPr sz="800" spc="-5" dirty="0">
                <a:latin typeface="Arial"/>
                <a:cs typeface="Arial"/>
              </a:rPr>
              <a:t>Brazil, Canada,  Singapore and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Australia</a:t>
            </a:r>
            <a:endParaRPr sz="800">
              <a:latin typeface="Arial"/>
              <a:cs typeface="Arial"/>
            </a:endParaRPr>
          </a:p>
          <a:p>
            <a:pPr marL="174625" marR="38100" indent="-79375">
              <a:lnSpc>
                <a:spcPct val="100000"/>
              </a:lnSpc>
              <a:spcBef>
                <a:spcPts val="300"/>
              </a:spcBef>
              <a:buClr>
                <a:srgbClr val="053978"/>
              </a:buClr>
              <a:buSzPct val="56250"/>
              <a:buFont typeface="Wingdings"/>
              <a:buChar char=""/>
              <a:tabLst>
                <a:tab pos="175260" algn="l"/>
              </a:tabLst>
            </a:pPr>
            <a:r>
              <a:rPr sz="800" dirty="0">
                <a:latin typeface="Arial"/>
                <a:cs typeface="Arial"/>
              </a:rPr>
              <a:t>Selective </a:t>
            </a:r>
            <a:r>
              <a:rPr sz="800" spc="-5" dirty="0">
                <a:latin typeface="Arial"/>
                <a:cs typeface="Arial"/>
              </a:rPr>
              <a:t>contract </a:t>
            </a:r>
            <a:r>
              <a:rPr sz="800" dirty="0">
                <a:latin typeface="Arial"/>
                <a:cs typeface="Arial"/>
              </a:rPr>
              <a:t>manufacturing  business </a:t>
            </a:r>
            <a:r>
              <a:rPr sz="800" spc="-5" dirty="0">
                <a:latin typeface="Arial"/>
                <a:cs typeface="Arial"/>
              </a:rPr>
              <a:t>and other operating  </a:t>
            </a:r>
            <a:r>
              <a:rPr sz="800" dirty="0">
                <a:latin typeface="Arial"/>
                <a:cs typeface="Arial"/>
              </a:rPr>
              <a:t>income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45680" y="1592580"/>
            <a:ext cx="1704339" cy="497205"/>
          </a:xfrm>
          <a:prstGeom prst="rect">
            <a:avLst/>
          </a:prstGeom>
          <a:solidFill>
            <a:srgbClr val="05397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Others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570220" y="1592580"/>
            <a:ext cx="1702435" cy="497205"/>
          </a:xfrm>
          <a:custGeom>
            <a:avLst/>
            <a:gdLst/>
            <a:ahLst/>
            <a:cxnLst/>
            <a:rect l="l" t="t" r="r" b="b"/>
            <a:pathLst>
              <a:path w="1702434" h="497205">
                <a:moveTo>
                  <a:pt x="0" y="496824"/>
                </a:moveTo>
                <a:lnTo>
                  <a:pt x="1702307" y="496824"/>
                </a:lnTo>
                <a:lnTo>
                  <a:pt x="1702307" y="0"/>
                </a:lnTo>
                <a:lnTo>
                  <a:pt x="0" y="0"/>
                </a:lnTo>
                <a:lnTo>
                  <a:pt x="0" y="496824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717794" y="1656029"/>
            <a:ext cx="1445260" cy="362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0480" algn="ctr">
              <a:lnSpc>
                <a:spcPct val="100000"/>
              </a:lnSpc>
              <a:spcBef>
                <a:spcPts val="105"/>
              </a:spcBef>
            </a:pP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API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(Domestic &amp;</a:t>
            </a:r>
            <a:r>
              <a:rPr sz="11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Exports)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7408" y="2174748"/>
            <a:ext cx="1071880" cy="1816735"/>
          </a:xfrm>
          <a:prstGeom prst="rect">
            <a:avLst/>
          </a:prstGeom>
          <a:solidFill>
            <a:srgbClr val="7CB4F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imes New Roman"/>
              <a:cs typeface="Times New Roman"/>
            </a:endParaRPr>
          </a:p>
          <a:p>
            <a:pPr marL="252729">
              <a:lnSpc>
                <a:spcPct val="100000"/>
              </a:lnSpc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Overview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7408" y="4061459"/>
            <a:ext cx="1071880" cy="402590"/>
          </a:xfrm>
          <a:prstGeom prst="rect">
            <a:avLst/>
          </a:prstGeom>
          <a:solidFill>
            <a:srgbClr val="7CB4F7"/>
          </a:solidFill>
        </p:spPr>
        <p:txBody>
          <a:bodyPr vert="horz" wrap="square" lIns="0" tIns="46355" rIns="0" bIns="0" rtlCol="0">
            <a:spAutoFit/>
          </a:bodyPr>
          <a:lstStyle/>
          <a:p>
            <a:pPr marL="287655" marR="95885" indent="-186055">
              <a:lnSpc>
                <a:spcPct val="100000"/>
              </a:lnSpc>
              <a:spcBef>
                <a:spcPts val="365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FY18</a:t>
            </a:r>
            <a:r>
              <a:rPr sz="1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Revenue  (INRmn)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70220" y="4061459"/>
            <a:ext cx="1702435" cy="402590"/>
          </a:xfrm>
          <a:prstGeom prst="rect">
            <a:avLst/>
          </a:prstGeom>
          <a:ln w="9144">
            <a:solidFill>
              <a:srgbClr val="BEBEBE"/>
            </a:solidFill>
          </a:ln>
        </p:spPr>
        <p:txBody>
          <a:bodyPr vert="horz" wrap="square" lIns="0" tIns="12255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65"/>
              </a:spcBef>
            </a:pPr>
            <a:r>
              <a:rPr sz="1000" b="1" spc="-10" dirty="0">
                <a:latin typeface="Arial"/>
                <a:cs typeface="Arial"/>
              </a:rPr>
              <a:t>2,854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345680" y="4061459"/>
            <a:ext cx="1704339" cy="402590"/>
          </a:xfrm>
          <a:prstGeom prst="rect">
            <a:avLst/>
          </a:prstGeom>
          <a:ln w="9144">
            <a:solidFill>
              <a:srgbClr val="BEBEBE"/>
            </a:solidFill>
          </a:ln>
        </p:spPr>
        <p:txBody>
          <a:bodyPr vert="horz" wrap="square" lIns="0" tIns="12255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65"/>
              </a:spcBef>
            </a:pPr>
            <a:r>
              <a:rPr sz="1000" b="1" spc="-10" dirty="0">
                <a:latin typeface="Arial"/>
                <a:cs typeface="Arial"/>
              </a:rPr>
              <a:t>1,950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7408" y="4526279"/>
            <a:ext cx="1071880" cy="992505"/>
          </a:xfrm>
          <a:prstGeom prst="rect">
            <a:avLst/>
          </a:prstGeom>
          <a:solidFill>
            <a:srgbClr val="7CB4F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Times New Roman"/>
              <a:cs typeface="Times New Roman"/>
            </a:endParaRPr>
          </a:p>
          <a:p>
            <a:pPr marL="153670" marR="95885" indent="-52069">
              <a:lnSpc>
                <a:spcPct val="100000"/>
              </a:lnSpc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FY18</a:t>
            </a:r>
            <a:r>
              <a:rPr sz="1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Revenue  Contribution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7408" y="5609844"/>
            <a:ext cx="1071880" cy="589915"/>
          </a:xfrm>
          <a:prstGeom prst="rect">
            <a:avLst/>
          </a:prstGeom>
          <a:solidFill>
            <a:srgbClr val="053978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950">
              <a:latin typeface="Times New Roman"/>
              <a:cs typeface="Times New Roman"/>
            </a:endParaRPr>
          </a:p>
          <a:p>
            <a:pPr marL="233045" marR="137160" indent="-90170">
              <a:lnSpc>
                <a:spcPct val="100000"/>
              </a:lnSpc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Growth</a:t>
            </a:r>
            <a:r>
              <a:rPr sz="1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FY18  over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FY17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671315" y="1860804"/>
            <a:ext cx="1824355" cy="228600"/>
          </a:xfrm>
          <a:custGeom>
            <a:avLst/>
            <a:gdLst/>
            <a:ahLst/>
            <a:cxnLst/>
            <a:rect l="l" t="t" r="r" b="b"/>
            <a:pathLst>
              <a:path w="1824354" h="228600">
                <a:moveTo>
                  <a:pt x="0" y="228600"/>
                </a:moveTo>
                <a:lnTo>
                  <a:pt x="1824227" y="228600"/>
                </a:lnTo>
                <a:lnTo>
                  <a:pt x="1824227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7CB4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150614" y="1874647"/>
            <a:ext cx="8661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Internat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671315" y="2174748"/>
            <a:ext cx="1824355" cy="1818639"/>
          </a:xfrm>
          <a:prstGeom prst="rect">
            <a:avLst/>
          </a:prstGeom>
          <a:ln w="9144">
            <a:solidFill>
              <a:srgbClr val="BEBEBE"/>
            </a:solidFill>
          </a:ln>
        </p:spPr>
        <p:txBody>
          <a:bodyPr vert="horz" wrap="square" lIns="0" tIns="71120" rIns="0" bIns="0" rtlCol="0">
            <a:spAutoFit/>
          </a:bodyPr>
          <a:lstStyle/>
          <a:p>
            <a:pPr marL="209550" indent="-137160">
              <a:lnSpc>
                <a:spcPct val="100000"/>
              </a:lnSpc>
              <a:spcBef>
                <a:spcPts val="560"/>
              </a:spcBef>
              <a:buClr>
                <a:srgbClr val="053978"/>
              </a:buClr>
              <a:buSzPct val="56250"/>
              <a:buFont typeface="Wingdings"/>
              <a:buChar char=""/>
              <a:tabLst>
                <a:tab pos="210185" algn="l"/>
              </a:tabLst>
            </a:pPr>
            <a:r>
              <a:rPr sz="800" dirty="0">
                <a:latin typeface="Arial"/>
                <a:cs typeface="Arial"/>
              </a:rPr>
              <a:t>Focused on complex </a:t>
            </a:r>
            <a:r>
              <a:rPr sz="800" spc="-5" dirty="0">
                <a:latin typeface="Arial"/>
                <a:cs typeface="Arial"/>
              </a:rPr>
              <a:t>generics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for</a:t>
            </a:r>
            <a:endParaRPr sz="800">
              <a:latin typeface="Arial"/>
              <a:cs typeface="Arial"/>
            </a:endParaRPr>
          </a:p>
          <a:p>
            <a:pPr marL="209550">
              <a:lnSpc>
                <a:spcPct val="100000"/>
              </a:lnSpc>
              <a:spcBef>
                <a:spcPts val="5"/>
              </a:spcBef>
            </a:pPr>
            <a:r>
              <a:rPr sz="800" dirty="0">
                <a:latin typeface="Arial"/>
                <a:cs typeface="Arial"/>
              </a:rPr>
              <a:t>the</a:t>
            </a:r>
            <a:r>
              <a:rPr sz="800" spc="-5" dirty="0">
                <a:latin typeface="Arial"/>
                <a:cs typeface="Arial"/>
              </a:rPr>
              <a:t> US</a:t>
            </a:r>
            <a:endParaRPr sz="800">
              <a:latin typeface="Arial"/>
              <a:cs typeface="Arial"/>
            </a:endParaRPr>
          </a:p>
          <a:p>
            <a:pPr marL="209550" marR="236854" indent="-137160">
              <a:lnSpc>
                <a:spcPct val="100000"/>
              </a:lnSpc>
              <a:spcBef>
                <a:spcPts val="300"/>
              </a:spcBef>
              <a:buClr>
                <a:srgbClr val="053978"/>
              </a:buClr>
              <a:buSzPct val="56250"/>
              <a:buFont typeface="Wingdings"/>
              <a:buChar char=""/>
              <a:tabLst>
                <a:tab pos="210185" algn="l"/>
              </a:tabLst>
            </a:pPr>
            <a:r>
              <a:rPr sz="800" spc="-5" dirty="0">
                <a:latin typeface="Arial"/>
                <a:cs typeface="Arial"/>
              </a:rPr>
              <a:t>Front end partnerships with  </a:t>
            </a:r>
            <a:r>
              <a:rPr sz="800" dirty="0">
                <a:latin typeface="Arial"/>
                <a:cs typeface="Arial"/>
              </a:rPr>
              <a:t>leading </a:t>
            </a:r>
            <a:r>
              <a:rPr sz="800" spc="-5" dirty="0">
                <a:latin typeface="Arial"/>
                <a:cs typeface="Arial"/>
              </a:rPr>
              <a:t>global generic </a:t>
            </a:r>
            <a:r>
              <a:rPr sz="800" dirty="0">
                <a:latin typeface="Arial"/>
                <a:cs typeface="Arial"/>
              </a:rPr>
              <a:t>pharma  companies</a:t>
            </a:r>
            <a:endParaRPr sz="800">
              <a:latin typeface="Arial"/>
              <a:cs typeface="Arial"/>
            </a:endParaRPr>
          </a:p>
          <a:p>
            <a:pPr marL="209550" indent="-137160">
              <a:lnSpc>
                <a:spcPct val="100000"/>
              </a:lnSpc>
              <a:spcBef>
                <a:spcPts val="300"/>
              </a:spcBef>
              <a:buClr>
                <a:srgbClr val="053978"/>
              </a:buClr>
              <a:buSzPct val="56250"/>
              <a:buFont typeface="Wingdings"/>
              <a:buChar char=""/>
              <a:tabLst>
                <a:tab pos="210185" algn="l"/>
              </a:tabLst>
            </a:pPr>
            <a:r>
              <a:rPr sz="800" dirty="0">
                <a:latin typeface="Arial"/>
                <a:cs typeface="Arial"/>
              </a:rPr>
              <a:t>Niche </a:t>
            </a:r>
            <a:r>
              <a:rPr sz="800" spc="-5" dirty="0">
                <a:latin typeface="Arial"/>
                <a:cs typeface="Arial"/>
              </a:rPr>
              <a:t>Para </a:t>
            </a:r>
            <a:r>
              <a:rPr sz="800" dirty="0">
                <a:latin typeface="Arial"/>
                <a:cs typeface="Arial"/>
              </a:rPr>
              <a:t>IV </a:t>
            </a:r>
            <a:r>
              <a:rPr sz="800" spc="-5" dirty="0">
                <a:latin typeface="Arial"/>
                <a:cs typeface="Arial"/>
              </a:rPr>
              <a:t>and </a:t>
            </a:r>
            <a:r>
              <a:rPr sz="800" dirty="0">
                <a:latin typeface="Arial"/>
                <a:cs typeface="Arial"/>
              </a:rPr>
              <a:t>Para III filings</a:t>
            </a:r>
            <a:endParaRPr sz="800">
              <a:latin typeface="Arial"/>
              <a:cs typeface="Arial"/>
            </a:endParaRPr>
          </a:p>
          <a:p>
            <a:pPr marL="209550" marR="160655" indent="-137160">
              <a:lnSpc>
                <a:spcPct val="100000"/>
              </a:lnSpc>
              <a:spcBef>
                <a:spcPts val="300"/>
              </a:spcBef>
              <a:buClr>
                <a:srgbClr val="053978"/>
              </a:buClr>
              <a:buSzPct val="56250"/>
              <a:buFont typeface="Wingdings"/>
              <a:buChar char=""/>
              <a:tabLst>
                <a:tab pos="210185" algn="l"/>
              </a:tabLst>
            </a:pPr>
            <a:r>
              <a:rPr sz="800" dirty="0">
                <a:latin typeface="Arial"/>
                <a:cs typeface="Arial"/>
              </a:rPr>
              <a:t>Emerging </a:t>
            </a:r>
            <a:r>
              <a:rPr sz="800" spc="-5" dirty="0">
                <a:latin typeface="Arial"/>
                <a:cs typeface="Arial"/>
              </a:rPr>
              <a:t>presence </a:t>
            </a:r>
            <a:r>
              <a:rPr sz="800" dirty="0">
                <a:latin typeface="Arial"/>
                <a:cs typeface="Arial"/>
              </a:rPr>
              <a:t>in Asia,  </a:t>
            </a:r>
            <a:r>
              <a:rPr sz="800" spc="-5" dirty="0">
                <a:latin typeface="Arial"/>
                <a:cs typeface="Arial"/>
              </a:rPr>
              <a:t>Europe and developing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markets</a:t>
            </a:r>
            <a:endParaRPr sz="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671315" y="4061459"/>
            <a:ext cx="1824355" cy="402590"/>
          </a:xfrm>
          <a:prstGeom prst="rect">
            <a:avLst/>
          </a:prstGeom>
          <a:ln w="9144">
            <a:solidFill>
              <a:srgbClr val="BEBEBE"/>
            </a:solidFill>
          </a:ln>
        </p:spPr>
        <p:txBody>
          <a:bodyPr vert="horz" wrap="square" lIns="0" tIns="1225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65"/>
              </a:spcBef>
            </a:pPr>
            <a:r>
              <a:rPr sz="1000" b="1" spc="-10" dirty="0">
                <a:latin typeface="Arial"/>
                <a:cs typeface="Arial"/>
              </a:rPr>
              <a:t>10,418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547108" y="4620767"/>
            <a:ext cx="393065" cy="775970"/>
          </a:xfrm>
          <a:custGeom>
            <a:avLst/>
            <a:gdLst/>
            <a:ahLst/>
            <a:cxnLst/>
            <a:rect l="l" t="t" r="r" b="b"/>
            <a:pathLst>
              <a:path w="393064" h="775970">
                <a:moveTo>
                  <a:pt x="0" y="0"/>
                </a:moveTo>
                <a:lnTo>
                  <a:pt x="0" y="196341"/>
                </a:lnTo>
                <a:lnTo>
                  <a:pt x="45026" y="201526"/>
                </a:lnTo>
                <a:lnTo>
                  <a:pt x="86355" y="216294"/>
                </a:lnTo>
                <a:lnTo>
                  <a:pt x="122810" y="239469"/>
                </a:lnTo>
                <a:lnTo>
                  <a:pt x="153214" y="269873"/>
                </a:lnTo>
                <a:lnTo>
                  <a:pt x="176389" y="306328"/>
                </a:lnTo>
                <a:lnTo>
                  <a:pt x="191157" y="347657"/>
                </a:lnTo>
                <a:lnTo>
                  <a:pt x="196341" y="392683"/>
                </a:lnTo>
                <a:lnTo>
                  <a:pt x="191203" y="437412"/>
                </a:lnTo>
                <a:lnTo>
                  <a:pt x="176487" y="478771"/>
                </a:lnTo>
                <a:lnTo>
                  <a:pt x="153241" y="515445"/>
                </a:lnTo>
                <a:lnTo>
                  <a:pt x="122512" y="546118"/>
                </a:lnTo>
                <a:lnTo>
                  <a:pt x="85349" y="569475"/>
                </a:lnTo>
                <a:lnTo>
                  <a:pt x="42799" y="584199"/>
                </a:lnTo>
                <a:lnTo>
                  <a:pt x="85725" y="775842"/>
                </a:lnTo>
                <a:lnTo>
                  <a:pt x="133114" y="762125"/>
                </a:lnTo>
                <a:lnTo>
                  <a:pt x="177442" y="743072"/>
                </a:lnTo>
                <a:lnTo>
                  <a:pt x="218431" y="719121"/>
                </a:lnTo>
                <a:lnTo>
                  <a:pt x="255801" y="690713"/>
                </a:lnTo>
                <a:lnTo>
                  <a:pt x="289273" y="658287"/>
                </a:lnTo>
                <a:lnTo>
                  <a:pt x="318570" y="622282"/>
                </a:lnTo>
                <a:lnTo>
                  <a:pt x="343411" y="583138"/>
                </a:lnTo>
                <a:lnTo>
                  <a:pt x="363518" y="541294"/>
                </a:lnTo>
                <a:lnTo>
                  <a:pt x="378613" y="497190"/>
                </a:lnTo>
                <a:lnTo>
                  <a:pt x="388416" y="451265"/>
                </a:lnTo>
                <a:lnTo>
                  <a:pt x="392648" y="403958"/>
                </a:lnTo>
                <a:lnTo>
                  <a:pt x="391031" y="355710"/>
                </a:lnTo>
                <a:lnTo>
                  <a:pt x="383286" y="306958"/>
                </a:lnTo>
                <a:lnTo>
                  <a:pt x="369458" y="259362"/>
                </a:lnTo>
                <a:lnTo>
                  <a:pt x="350149" y="214682"/>
                </a:lnTo>
                <a:lnTo>
                  <a:pt x="325785" y="173258"/>
                </a:lnTo>
                <a:lnTo>
                  <a:pt x="296792" y="135433"/>
                </a:lnTo>
                <a:lnTo>
                  <a:pt x="263595" y="101545"/>
                </a:lnTo>
                <a:lnTo>
                  <a:pt x="226622" y="71937"/>
                </a:lnTo>
                <a:lnTo>
                  <a:pt x="186296" y="46948"/>
                </a:lnTo>
                <a:lnTo>
                  <a:pt x="143045" y="26919"/>
                </a:lnTo>
                <a:lnTo>
                  <a:pt x="97295" y="12191"/>
                </a:lnTo>
                <a:lnTo>
                  <a:pt x="49471" y="3104"/>
                </a:lnTo>
                <a:lnTo>
                  <a:pt x="0" y="0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47108" y="4620767"/>
            <a:ext cx="393065" cy="775970"/>
          </a:xfrm>
          <a:custGeom>
            <a:avLst/>
            <a:gdLst/>
            <a:ahLst/>
            <a:cxnLst/>
            <a:rect l="l" t="t" r="r" b="b"/>
            <a:pathLst>
              <a:path w="393064" h="775970">
                <a:moveTo>
                  <a:pt x="85725" y="775842"/>
                </a:moveTo>
                <a:lnTo>
                  <a:pt x="133114" y="762125"/>
                </a:lnTo>
                <a:lnTo>
                  <a:pt x="177442" y="743072"/>
                </a:lnTo>
                <a:lnTo>
                  <a:pt x="218431" y="719121"/>
                </a:lnTo>
                <a:lnTo>
                  <a:pt x="255801" y="690713"/>
                </a:lnTo>
                <a:lnTo>
                  <a:pt x="289273" y="658287"/>
                </a:lnTo>
                <a:lnTo>
                  <a:pt x="318570" y="622282"/>
                </a:lnTo>
                <a:lnTo>
                  <a:pt x="343411" y="583138"/>
                </a:lnTo>
                <a:lnTo>
                  <a:pt x="363518" y="541294"/>
                </a:lnTo>
                <a:lnTo>
                  <a:pt x="378613" y="497190"/>
                </a:lnTo>
                <a:lnTo>
                  <a:pt x="388416" y="451265"/>
                </a:lnTo>
                <a:lnTo>
                  <a:pt x="392648" y="403958"/>
                </a:lnTo>
                <a:lnTo>
                  <a:pt x="391031" y="355710"/>
                </a:lnTo>
                <a:lnTo>
                  <a:pt x="383286" y="306958"/>
                </a:lnTo>
                <a:lnTo>
                  <a:pt x="369458" y="259362"/>
                </a:lnTo>
                <a:lnTo>
                  <a:pt x="350149" y="214682"/>
                </a:lnTo>
                <a:lnTo>
                  <a:pt x="325785" y="173258"/>
                </a:lnTo>
                <a:lnTo>
                  <a:pt x="296792" y="135433"/>
                </a:lnTo>
                <a:lnTo>
                  <a:pt x="263595" y="101545"/>
                </a:lnTo>
                <a:lnTo>
                  <a:pt x="226622" y="71937"/>
                </a:lnTo>
                <a:lnTo>
                  <a:pt x="186296" y="46948"/>
                </a:lnTo>
                <a:lnTo>
                  <a:pt x="143045" y="26919"/>
                </a:lnTo>
                <a:lnTo>
                  <a:pt x="97295" y="12191"/>
                </a:lnTo>
                <a:lnTo>
                  <a:pt x="49471" y="3104"/>
                </a:lnTo>
                <a:lnTo>
                  <a:pt x="0" y="0"/>
                </a:lnTo>
                <a:lnTo>
                  <a:pt x="0" y="196341"/>
                </a:lnTo>
                <a:lnTo>
                  <a:pt x="45026" y="201526"/>
                </a:lnTo>
                <a:lnTo>
                  <a:pt x="86355" y="216294"/>
                </a:lnTo>
                <a:lnTo>
                  <a:pt x="122810" y="239469"/>
                </a:lnTo>
                <a:lnTo>
                  <a:pt x="153214" y="269873"/>
                </a:lnTo>
                <a:lnTo>
                  <a:pt x="176389" y="306328"/>
                </a:lnTo>
                <a:lnTo>
                  <a:pt x="191157" y="347657"/>
                </a:lnTo>
                <a:lnTo>
                  <a:pt x="196341" y="392683"/>
                </a:lnTo>
                <a:lnTo>
                  <a:pt x="191203" y="437412"/>
                </a:lnTo>
                <a:lnTo>
                  <a:pt x="176487" y="478771"/>
                </a:lnTo>
                <a:lnTo>
                  <a:pt x="153241" y="515445"/>
                </a:lnTo>
                <a:lnTo>
                  <a:pt x="122512" y="546118"/>
                </a:lnTo>
                <a:lnTo>
                  <a:pt x="85349" y="569475"/>
                </a:lnTo>
                <a:lnTo>
                  <a:pt x="42799" y="584199"/>
                </a:lnTo>
                <a:lnTo>
                  <a:pt x="85725" y="775842"/>
                </a:lnTo>
                <a:close/>
              </a:path>
            </a:pathLst>
          </a:custGeom>
          <a:ln w="9144">
            <a:solidFill>
              <a:srgbClr val="0539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54423" y="4620767"/>
            <a:ext cx="478790" cy="785495"/>
          </a:xfrm>
          <a:custGeom>
            <a:avLst/>
            <a:gdLst/>
            <a:ahLst/>
            <a:cxnLst/>
            <a:rect l="l" t="t" r="r" b="b"/>
            <a:pathLst>
              <a:path w="478789" h="785495">
                <a:moveTo>
                  <a:pt x="392684" y="0"/>
                </a:moveTo>
                <a:lnTo>
                  <a:pt x="343443" y="3058"/>
                </a:lnTo>
                <a:lnTo>
                  <a:pt x="296022" y="11990"/>
                </a:lnTo>
                <a:lnTo>
                  <a:pt x="250791" y="26426"/>
                </a:lnTo>
                <a:lnTo>
                  <a:pt x="208118" y="46000"/>
                </a:lnTo>
                <a:lnTo>
                  <a:pt x="168372" y="70344"/>
                </a:lnTo>
                <a:lnTo>
                  <a:pt x="131920" y="99089"/>
                </a:lnTo>
                <a:lnTo>
                  <a:pt x="99133" y="131869"/>
                </a:lnTo>
                <a:lnTo>
                  <a:pt x="70378" y="168316"/>
                </a:lnTo>
                <a:lnTo>
                  <a:pt x="46025" y="208062"/>
                </a:lnTo>
                <a:lnTo>
                  <a:pt x="26442" y="250739"/>
                </a:lnTo>
                <a:lnTo>
                  <a:pt x="11998" y="295980"/>
                </a:lnTo>
                <a:lnTo>
                  <a:pt x="3060" y="343418"/>
                </a:lnTo>
                <a:lnTo>
                  <a:pt x="0" y="392683"/>
                </a:lnTo>
                <a:lnTo>
                  <a:pt x="3060" y="441924"/>
                </a:lnTo>
                <a:lnTo>
                  <a:pt x="11998" y="489345"/>
                </a:lnTo>
                <a:lnTo>
                  <a:pt x="26442" y="534576"/>
                </a:lnTo>
                <a:lnTo>
                  <a:pt x="46025" y="577249"/>
                </a:lnTo>
                <a:lnTo>
                  <a:pt x="70378" y="616995"/>
                </a:lnTo>
                <a:lnTo>
                  <a:pt x="99133" y="653447"/>
                </a:lnTo>
                <a:lnTo>
                  <a:pt x="131920" y="686234"/>
                </a:lnTo>
                <a:lnTo>
                  <a:pt x="168372" y="714989"/>
                </a:lnTo>
                <a:lnTo>
                  <a:pt x="208118" y="739342"/>
                </a:lnTo>
                <a:lnTo>
                  <a:pt x="250791" y="758925"/>
                </a:lnTo>
                <a:lnTo>
                  <a:pt x="296022" y="773369"/>
                </a:lnTo>
                <a:lnTo>
                  <a:pt x="343443" y="782307"/>
                </a:lnTo>
                <a:lnTo>
                  <a:pt x="392684" y="785367"/>
                </a:lnTo>
                <a:lnTo>
                  <a:pt x="414275" y="784772"/>
                </a:lnTo>
                <a:lnTo>
                  <a:pt x="435784" y="782986"/>
                </a:lnTo>
                <a:lnTo>
                  <a:pt x="457174" y="780010"/>
                </a:lnTo>
                <a:lnTo>
                  <a:pt x="478409" y="775842"/>
                </a:lnTo>
                <a:lnTo>
                  <a:pt x="435483" y="584199"/>
                </a:lnTo>
                <a:lnTo>
                  <a:pt x="390432" y="588991"/>
                </a:lnTo>
                <a:lnTo>
                  <a:pt x="346894" y="583608"/>
                </a:lnTo>
                <a:lnTo>
                  <a:pt x="306274" y="568947"/>
                </a:lnTo>
                <a:lnTo>
                  <a:pt x="269974" y="545907"/>
                </a:lnTo>
                <a:lnTo>
                  <a:pt x="239399" y="515384"/>
                </a:lnTo>
                <a:lnTo>
                  <a:pt x="215953" y="478277"/>
                </a:lnTo>
                <a:lnTo>
                  <a:pt x="201040" y="435482"/>
                </a:lnTo>
                <a:lnTo>
                  <a:pt x="196296" y="390425"/>
                </a:lnTo>
                <a:lnTo>
                  <a:pt x="201713" y="346872"/>
                </a:lnTo>
                <a:lnTo>
                  <a:pt x="216396" y="306234"/>
                </a:lnTo>
                <a:lnTo>
                  <a:pt x="239450" y="269920"/>
                </a:lnTo>
                <a:lnTo>
                  <a:pt x="269980" y="239343"/>
                </a:lnTo>
                <a:lnTo>
                  <a:pt x="307090" y="215913"/>
                </a:lnTo>
                <a:lnTo>
                  <a:pt x="349885" y="201040"/>
                </a:lnTo>
                <a:lnTo>
                  <a:pt x="392684" y="196341"/>
                </a:lnTo>
                <a:lnTo>
                  <a:pt x="392684" y="0"/>
                </a:lnTo>
                <a:close/>
              </a:path>
            </a:pathLst>
          </a:custGeom>
          <a:ln w="9144">
            <a:solidFill>
              <a:srgbClr val="0539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40223" y="4980432"/>
            <a:ext cx="177165" cy="266700"/>
          </a:xfrm>
          <a:custGeom>
            <a:avLst/>
            <a:gdLst/>
            <a:ahLst/>
            <a:cxnLst/>
            <a:rect l="l" t="t" r="r" b="b"/>
            <a:pathLst>
              <a:path w="177164" h="266700">
                <a:moveTo>
                  <a:pt x="0" y="0"/>
                </a:moveTo>
                <a:lnTo>
                  <a:pt x="120396" y="266700"/>
                </a:lnTo>
                <a:lnTo>
                  <a:pt x="176784" y="26670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671315" y="4526279"/>
            <a:ext cx="1824355" cy="992505"/>
          </a:xfrm>
          <a:prstGeom prst="rect">
            <a:avLst/>
          </a:prstGeom>
          <a:ln w="9144">
            <a:solidFill>
              <a:srgbClr val="BEBEB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marR="177165" algn="r">
              <a:lnSpc>
                <a:spcPct val="100000"/>
              </a:lnSpc>
            </a:pPr>
            <a:r>
              <a:rPr sz="1000" b="1" spc="-10" dirty="0">
                <a:solidFill>
                  <a:srgbClr val="094690"/>
                </a:solidFill>
                <a:latin typeface="Arial"/>
                <a:cs typeface="Arial"/>
              </a:rPr>
              <a:t>47%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088891" y="5609844"/>
            <a:ext cx="1069975" cy="589915"/>
          </a:xfrm>
          <a:custGeom>
            <a:avLst/>
            <a:gdLst/>
            <a:ahLst/>
            <a:cxnLst/>
            <a:rect l="l" t="t" r="r" b="b"/>
            <a:pathLst>
              <a:path w="1069975" h="589914">
                <a:moveTo>
                  <a:pt x="802386" y="294893"/>
                </a:moveTo>
                <a:lnTo>
                  <a:pt x="267462" y="294893"/>
                </a:lnTo>
                <a:lnTo>
                  <a:pt x="267462" y="589787"/>
                </a:lnTo>
                <a:lnTo>
                  <a:pt x="802386" y="589787"/>
                </a:lnTo>
                <a:lnTo>
                  <a:pt x="802386" y="294893"/>
                </a:lnTo>
                <a:close/>
              </a:path>
              <a:path w="1069975" h="589914">
                <a:moveTo>
                  <a:pt x="534924" y="0"/>
                </a:moveTo>
                <a:lnTo>
                  <a:pt x="0" y="294893"/>
                </a:lnTo>
                <a:lnTo>
                  <a:pt x="1069848" y="294893"/>
                </a:lnTo>
                <a:lnTo>
                  <a:pt x="534924" y="0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485259" y="5887923"/>
            <a:ext cx="2781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25%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865876" y="5609844"/>
            <a:ext cx="1071880" cy="589915"/>
          </a:xfrm>
          <a:custGeom>
            <a:avLst/>
            <a:gdLst/>
            <a:ahLst/>
            <a:cxnLst/>
            <a:rect l="l" t="t" r="r" b="b"/>
            <a:pathLst>
              <a:path w="1071879" h="589914">
                <a:moveTo>
                  <a:pt x="803528" y="294893"/>
                </a:moveTo>
                <a:lnTo>
                  <a:pt x="267843" y="294893"/>
                </a:lnTo>
                <a:lnTo>
                  <a:pt x="267843" y="589787"/>
                </a:lnTo>
                <a:lnTo>
                  <a:pt x="803528" y="589787"/>
                </a:lnTo>
                <a:lnTo>
                  <a:pt x="803528" y="294893"/>
                </a:lnTo>
                <a:close/>
              </a:path>
              <a:path w="1071879" h="589914">
                <a:moveTo>
                  <a:pt x="535686" y="0"/>
                </a:moveTo>
                <a:lnTo>
                  <a:pt x="0" y="294893"/>
                </a:lnTo>
                <a:lnTo>
                  <a:pt x="1071372" y="294893"/>
                </a:lnTo>
                <a:lnTo>
                  <a:pt x="535686" y="0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263385" y="5887923"/>
            <a:ext cx="2781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55%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787640" y="5609844"/>
            <a:ext cx="1069975" cy="589915"/>
          </a:xfrm>
          <a:custGeom>
            <a:avLst/>
            <a:gdLst/>
            <a:ahLst/>
            <a:cxnLst/>
            <a:rect l="l" t="t" r="r" b="b"/>
            <a:pathLst>
              <a:path w="1069975" h="589914">
                <a:moveTo>
                  <a:pt x="802385" y="294893"/>
                </a:moveTo>
                <a:lnTo>
                  <a:pt x="267461" y="294893"/>
                </a:lnTo>
                <a:lnTo>
                  <a:pt x="267461" y="589787"/>
                </a:lnTo>
                <a:lnTo>
                  <a:pt x="802385" y="589787"/>
                </a:lnTo>
                <a:lnTo>
                  <a:pt x="802385" y="294893"/>
                </a:lnTo>
                <a:close/>
              </a:path>
              <a:path w="1069975" h="589914">
                <a:moveTo>
                  <a:pt x="534924" y="0"/>
                </a:moveTo>
                <a:lnTo>
                  <a:pt x="0" y="294893"/>
                </a:lnTo>
                <a:lnTo>
                  <a:pt x="1069848" y="294893"/>
                </a:lnTo>
                <a:lnTo>
                  <a:pt x="534924" y="0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184260" y="5887923"/>
            <a:ext cx="2781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10%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66750" y="6545681"/>
            <a:ext cx="13150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Arial"/>
                <a:cs typeface="Arial"/>
              </a:rPr>
              <a:t>Note: All </a:t>
            </a:r>
            <a:r>
              <a:rPr sz="600" spc="-5" dirty="0">
                <a:latin typeface="Arial"/>
                <a:cs typeface="Arial"/>
              </a:rPr>
              <a:t>numbers are </a:t>
            </a:r>
            <a:r>
              <a:rPr sz="600" dirty="0">
                <a:latin typeface="Arial"/>
                <a:cs typeface="Arial"/>
              </a:rPr>
              <a:t>Gross </a:t>
            </a:r>
            <a:r>
              <a:rPr sz="600" spc="-5" dirty="0">
                <a:latin typeface="Arial"/>
                <a:cs typeface="Arial"/>
              </a:rPr>
              <a:t>Revenue  </a:t>
            </a:r>
            <a:r>
              <a:rPr sz="600" dirty="0">
                <a:latin typeface="Arial"/>
                <a:cs typeface="Arial"/>
              </a:rPr>
              <a:t>All data as of </a:t>
            </a:r>
            <a:r>
              <a:rPr sz="600" spc="-5" dirty="0">
                <a:latin typeface="Arial"/>
                <a:cs typeface="Arial"/>
              </a:rPr>
              <a:t>March </a:t>
            </a:r>
            <a:r>
              <a:rPr sz="600" dirty="0">
                <a:latin typeface="Arial"/>
                <a:cs typeface="Arial"/>
              </a:rPr>
              <a:t>31,</a:t>
            </a:r>
            <a:r>
              <a:rPr sz="600" spc="-3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2018</a:t>
            </a:r>
            <a:endParaRPr sz="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000250" y="6545681"/>
            <a:ext cx="922019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Arial"/>
                <a:cs typeface="Arial"/>
              </a:rPr>
              <a:t>* </a:t>
            </a:r>
            <a:r>
              <a:rPr sz="600" dirty="0">
                <a:latin typeface="Arial"/>
                <a:cs typeface="Arial"/>
              </a:rPr>
              <a:t>Includes third party</a:t>
            </a:r>
            <a:r>
              <a:rPr sz="600" spc="-9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sales</a:t>
            </a:r>
            <a:endParaRPr sz="6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19683" y="941832"/>
            <a:ext cx="8641080" cy="530860"/>
          </a:xfrm>
          <a:custGeom>
            <a:avLst/>
            <a:gdLst/>
            <a:ahLst/>
            <a:cxnLst/>
            <a:rect l="l" t="t" r="r" b="b"/>
            <a:pathLst>
              <a:path w="8641080" h="530860">
                <a:moveTo>
                  <a:pt x="4320540" y="0"/>
                </a:moveTo>
                <a:lnTo>
                  <a:pt x="0" y="530351"/>
                </a:lnTo>
                <a:lnTo>
                  <a:pt x="8641080" y="530351"/>
                </a:lnTo>
                <a:lnTo>
                  <a:pt x="4320540" y="0"/>
                </a:lnTo>
                <a:close/>
              </a:path>
            </a:pathLst>
          </a:custGeom>
          <a:solidFill>
            <a:srgbClr val="ADB5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19683" y="941832"/>
            <a:ext cx="8641080" cy="530860"/>
          </a:xfrm>
          <a:custGeom>
            <a:avLst/>
            <a:gdLst/>
            <a:ahLst/>
            <a:cxnLst/>
            <a:rect l="l" t="t" r="r" b="b"/>
            <a:pathLst>
              <a:path w="8641080" h="530860">
                <a:moveTo>
                  <a:pt x="0" y="530351"/>
                </a:moveTo>
                <a:lnTo>
                  <a:pt x="4320540" y="0"/>
                </a:lnTo>
                <a:lnTo>
                  <a:pt x="8641080" y="530351"/>
                </a:lnTo>
                <a:lnTo>
                  <a:pt x="0" y="530351"/>
                </a:lnTo>
                <a:close/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206240" y="890016"/>
            <a:ext cx="1367027" cy="536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1725167" y="2174748"/>
            <a:ext cx="1824355" cy="1818639"/>
          </a:xfrm>
          <a:prstGeom prst="rect">
            <a:avLst/>
          </a:prstGeom>
          <a:ln w="9144">
            <a:solidFill>
              <a:srgbClr val="BEBEBE"/>
            </a:solidFill>
          </a:ln>
        </p:spPr>
        <p:txBody>
          <a:bodyPr vert="horz" wrap="square" lIns="0" tIns="71120" rIns="0" bIns="0" rtlCol="0">
            <a:spAutoFit/>
          </a:bodyPr>
          <a:lstStyle/>
          <a:p>
            <a:pPr marL="209550" marR="100330" indent="-137160">
              <a:lnSpc>
                <a:spcPct val="100000"/>
              </a:lnSpc>
              <a:spcBef>
                <a:spcPts val="560"/>
              </a:spcBef>
              <a:buClr>
                <a:srgbClr val="053978"/>
              </a:buClr>
              <a:buSzPct val="56250"/>
              <a:buFont typeface="Wingdings"/>
              <a:buChar char=""/>
              <a:tabLst>
                <a:tab pos="210185" algn="l"/>
              </a:tabLst>
            </a:pPr>
            <a:r>
              <a:rPr sz="800" dirty="0">
                <a:latin typeface="Arial"/>
                <a:cs typeface="Arial"/>
              </a:rPr>
              <a:t>Strong </a:t>
            </a:r>
            <a:r>
              <a:rPr sz="800" spc="-5" dirty="0">
                <a:latin typeface="Arial"/>
                <a:cs typeface="Arial"/>
              </a:rPr>
              <a:t>brand </a:t>
            </a:r>
            <a:r>
              <a:rPr sz="800" dirty="0">
                <a:latin typeface="Arial"/>
                <a:cs typeface="Arial"/>
              </a:rPr>
              <a:t>position in the  domestic </a:t>
            </a:r>
            <a:r>
              <a:rPr sz="800" spc="-5" dirty="0">
                <a:latin typeface="Arial"/>
                <a:cs typeface="Arial"/>
              </a:rPr>
              <a:t>oncology and </a:t>
            </a:r>
            <a:r>
              <a:rPr sz="800" dirty="0">
                <a:latin typeface="Arial"/>
                <a:cs typeface="Arial"/>
              </a:rPr>
              <a:t>Hepatitis-  C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segments</a:t>
            </a:r>
            <a:endParaRPr sz="800">
              <a:latin typeface="Arial"/>
              <a:cs typeface="Arial"/>
            </a:endParaRPr>
          </a:p>
          <a:p>
            <a:pPr marL="209550" marR="147955" indent="-137160">
              <a:lnSpc>
                <a:spcPct val="100000"/>
              </a:lnSpc>
              <a:spcBef>
                <a:spcPts val="305"/>
              </a:spcBef>
              <a:buClr>
                <a:srgbClr val="053978"/>
              </a:buClr>
              <a:buSzPct val="56250"/>
              <a:buFont typeface="Wingdings"/>
              <a:buChar char=""/>
              <a:tabLst>
                <a:tab pos="210185" algn="l"/>
              </a:tabLst>
            </a:pPr>
            <a:r>
              <a:rPr sz="800" spc="-5" dirty="0">
                <a:latin typeface="Arial"/>
                <a:cs typeface="Arial"/>
              </a:rPr>
              <a:t>Recent foray </a:t>
            </a:r>
            <a:r>
              <a:rPr sz="800" dirty="0">
                <a:latin typeface="Arial"/>
                <a:cs typeface="Arial"/>
              </a:rPr>
              <a:t>into the </a:t>
            </a:r>
            <a:r>
              <a:rPr sz="800" spc="-5" dirty="0">
                <a:latin typeface="Arial"/>
                <a:cs typeface="Arial"/>
              </a:rPr>
              <a:t>Cardiology  and Diabetology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segments</a:t>
            </a:r>
            <a:endParaRPr sz="800">
              <a:latin typeface="Arial"/>
              <a:cs typeface="Arial"/>
            </a:endParaRPr>
          </a:p>
          <a:p>
            <a:pPr marL="209550" marR="107950" indent="-137160">
              <a:lnSpc>
                <a:spcPct val="100000"/>
              </a:lnSpc>
              <a:spcBef>
                <a:spcPts val="300"/>
              </a:spcBef>
              <a:buClr>
                <a:srgbClr val="053978"/>
              </a:buClr>
              <a:buSzPct val="56250"/>
              <a:buFont typeface="Wingdings"/>
              <a:buChar char=""/>
              <a:tabLst>
                <a:tab pos="210185" algn="l"/>
              </a:tabLst>
            </a:pPr>
            <a:r>
              <a:rPr sz="800" dirty="0">
                <a:latin typeface="Arial"/>
                <a:cs typeface="Arial"/>
              </a:rPr>
              <a:t>Specialist sales </a:t>
            </a:r>
            <a:r>
              <a:rPr sz="800" spc="-5" dirty="0">
                <a:latin typeface="Arial"/>
                <a:cs typeface="Arial"/>
              </a:rPr>
              <a:t>force of over 350  personnel and over 400  distributors</a:t>
            </a:r>
            <a:endParaRPr sz="800">
              <a:latin typeface="Arial"/>
              <a:cs typeface="Arial"/>
            </a:endParaRPr>
          </a:p>
          <a:p>
            <a:pPr marL="209550" marR="307340" indent="-137160">
              <a:lnSpc>
                <a:spcPct val="100000"/>
              </a:lnSpc>
              <a:spcBef>
                <a:spcPts val="300"/>
              </a:spcBef>
              <a:buClr>
                <a:srgbClr val="053978"/>
              </a:buClr>
              <a:buSzPct val="56250"/>
              <a:buFont typeface="Wingdings"/>
              <a:buChar char=""/>
              <a:tabLst>
                <a:tab pos="210185" algn="l"/>
              </a:tabLst>
            </a:pPr>
            <a:r>
              <a:rPr sz="800" dirty="0">
                <a:latin typeface="Arial"/>
                <a:cs typeface="Arial"/>
              </a:rPr>
              <a:t>Fall in FY18 </a:t>
            </a:r>
            <a:r>
              <a:rPr sz="800" spc="-5" dirty="0">
                <a:latin typeface="Arial"/>
                <a:cs typeface="Arial"/>
              </a:rPr>
              <a:t>revenue due </a:t>
            </a:r>
            <a:r>
              <a:rPr sz="800" dirty="0">
                <a:latin typeface="Arial"/>
                <a:cs typeface="Arial"/>
              </a:rPr>
              <a:t>to  </a:t>
            </a:r>
            <a:r>
              <a:rPr sz="800" spc="-5" dirty="0">
                <a:latin typeface="Arial"/>
                <a:cs typeface="Arial"/>
              </a:rPr>
              <a:t>decline </a:t>
            </a:r>
            <a:r>
              <a:rPr sz="800" dirty="0">
                <a:latin typeface="Arial"/>
                <a:cs typeface="Arial"/>
              </a:rPr>
              <a:t>in </a:t>
            </a:r>
            <a:r>
              <a:rPr sz="800" spc="-5" dirty="0">
                <a:latin typeface="Arial"/>
                <a:cs typeface="Arial"/>
              </a:rPr>
              <a:t>HepC </a:t>
            </a:r>
            <a:r>
              <a:rPr sz="800" dirty="0">
                <a:latin typeface="Arial"/>
                <a:cs typeface="Arial"/>
              </a:rPr>
              <a:t>market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size.</a:t>
            </a:r>
            <a:endParaRPr sz="800">
              <a:latin typeface="Arial"/>
              <a:cs typeface="Arial"/>
            </a:endParaRPr>
          </a:p>
          <a:p>
            <a:pPr marL="209550" indent="-137160">
              <a:lnSpc>
                <a:spcPct val="100000"/>
              </a:lnSpc>
              <a:spcBef>
                <a:spcPts val="300"/>
              </a:spcBef>
              <a:buClr>
                <a:srgbClr val="053978"/>
              </a:buClr>
              <a:buSzPct val="56250"/>
              <a:buFont typeface="Wingdings"/>
              <a:buChar char=""/>
              <a:tabLst>
                <a:tab pos="210185" algn="l"/>
              </a:tabLst>
            </a:pPr>
            <a:r>
              <a:rPr sz="800" spc="-5" dirty="0">
                <a:latin typeface="Arial"/>
                <a:cs typeface="Arial"/>
              </a:rPr>
              <a:t>Expect growth with target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launch</a:t>
            </a:r>
            <a:endParaRPr sz="800">
              <a:latin typeface="Arial"/>
              <a:cs typeface="Arial"/>
            </a:endParaRPr>
          </a:p>
          <a:p>
            <a:pPr marL="209550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of </a:t>
            </a:r>
            <a:r>
              <a:rPr sz="800" spc="-5" dirty="0">
                <a:latin typeface="Arial"/>
                <a:cs typeface="Arial"/>
              </a:rPr>
              <a:t>8-10 </a:t>
            </a:r>
            <a:r>
              <a:rPr sz="800" dirty="0">
                <a:latin typeface="Arial"/>
                <a:cs typeface="Arial"/>
              </a:rPr>
              <a:t>molecules </a:t>
            </a:r>
            <a:r>
              <a:rPr sz="800" spc="-5" dirty="0">
                <a:latin typeface="Arial"/>
                <a:cs typeface="Arial"/>
              </a:rPr>
              <a:t>per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year</a:t>
            </a:r>
            <a:endParaRPr sz="8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725167" y="1860804"/>
            <a:ext cx="1824355" cy="228600"/>
          </a:xfrm>
          <a:prstGeom prst="rect">
            <a:avLst/>
          </a:prstGeom>
          <a:solidFill>
            <a:srgbClr val="7CB4F7"/>
          </a:solidFill>
        </p:spPr>
        <p:txBody>
          <a:bodyPr vert="horz" wrap="square" lIns="0" tIns="26670" rIns="0" bIns="0" rtlCol="0">
            <a:spAutoFit/>
          </a:bodyPr>
          <a:lstStyle/>
          <a:p>
            <a:pPr marL="596900">
              <a:lnSpc>
                <a:spcPct val="100000"/>
              </a:lnSpc>
              <a:spcBef>
                <a:spcPts val="21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Domestic</a:t>
            </a:r>
            <a:endParaRPr sz="11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725167" y="4061459"/>
            <a:ext cx="1824355" cy="402590"/>
          </a:xfrm>
          <a:prstGeom prst="rect">
            <a:avLst/>
          </a:prstGeom>
          <a:ln w="9144">
            <a:solidFill>
              <a:srgbClr val="BEBEBE"/>
            </a:solidFill>
          </a:ln>
        </p:spPr>
        <p:txBody>
          <a:bodyPr vert="horz" wrap="square" lIns="0" tIns="1225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65"/>
              </a:spcBef>
            </a:pPr>
            <a:r>
              <a:rPr sz="1000" b="1" spc="-5" dirty="0">
                <a:latin typeface="Arial"/>
                <a:cs typeface="Arial"/>
              </a:rPr>
              <a:t>7,202*</a:t>
            </a:r>
            <a:endParaRPr sz="10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118360" y="5609844"/>
            <a:ext cx="1069975" cy="589915"/>
          </a:xfrm>
          <a:custGeom>
            <a:avLst/>
            <a:gdLst/>
            <a:ahLst/>
            <a:cxnLst/>
            <a:rect l="l" t="t" r="r" b="b"/>
            <a:pathLst>
              <a:path w="1069975" h="589914">
                <a:moveTo>
                  <a:pt x="1069847" y="294893"/>
                </a:moveTo>
                <a:lnTo>
                  <a:pt x="0" y="294893"/>
                </a:lnTo>
                <a:lnTo>
                  <a:pt x="534923" y="589787"/>
                </a:lnTo>
                <a:lnTo>
                  <a:pt x="1069847" y="294893"/>
                </a:lnTo>
                <a:close/>
              </a:path>
              <a:path w="1069975" h="589914">
                <a:moveTo>
                  <a:pt x="802385" y="0"/>
                </a:moveTo>
                <a:lnTo>
                  <a:pt x="267462" y="0"/>
                </a:lnTo>
                <a:lnTo>
                  <a:pt x="267462" y="294893"/>
                </a:lnTo>
                <a:lnTo>
                  <a:pt x="802385" y="294893"/>
                </a:lnTo>
                <a:lnTo>
                  <a:pt x="802385" y="0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2475992" y="5740400"/>
            <a:ext cx="3556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18%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633217" y="4623308"/>
            <a:ext cx="399415" cy="572135"/>
          </a:xfrm>
          <a:custGeom>
            <a:avLst/>
            <a:gdLst/>
            <a:ahLst/>
            <a:cxnLst/>
            <a:rect l="l" t="t" r="r" b="b"/>
            <a:pathLst>
              <a:path w="399414" h="572135">
                <a:moveTo>
                  <a:pt x="0" y="0"/>
                </a:moveTo>
                <a:lnTo>
                  <a:pt x="0" y="199517"/>
                </a:lnTo>
                <a:lnTo>
                  <a:pt x="45721" y="204790"/>
                </a:lnTo>
                <a:lnTo>
                  <a:pt x="87707" y="219810"/>
                </a:lnTo>
                <a:lnTo>
                  <a:pt x="124753" y="243374"/>
                </a:lnTo>
                <a:lnTo>
                  <a:pt x="155659" y="274280"/>
                </a:lnTo>
                <a:lnTo>
                  <a:pt x="179223" y="311326"/>
                </a:lnTo>
                <a:lnTo>
                  <a:pt x="194243" y="353312"/>
                </a:lnTo>
                <a:lnTo>
                  <a:pt x="199517" y="399034"/>
                </a:lnTo>
                <a:lnTo>
                  <a:pt x="198262" y="421386"/>
                </a:lnTo>
                <a:lnTo>
                  <a:pt x="194532" y="443357"/>
                </a:lnTo>
                <a:lnTo>
                  <a:pt x="188372" y="464756"/>
                </a:lnTo>
                <a:lnTo>
                  <a:pt x="179831" y="485394"/>
                </a:lnTo>
                <a:lnTo>
                  <a:pt x="359790" y="571627"/>
                </a:lnTo>
                <a:lnTo>
                  <a:pt x="377484" y="528498"/>
                </a:lnTo>
                <a:lnTo>
                  <a:pt x="389835" y="484559"/>
                </a:lnTo>
                <a:lnTo>
                  <a:pt x="396986" y="440209"/>
                </a:lnTo>
                <a:lnTo>
                  <a:pt x="399075" y="395846"/>
                </a:lnTo>
                <a:lnTo>
                  <a:pt x="396244" y="351869"/>
                </a:lnTo>
                <a:lnTo>
                  <a:pt x="388632" y="308677"/>
                </a:lnTo>
                <a:lnTo>
                  <a:pt x="376380" y="266668"/>
                </a:lnTo>
                <a:lnTo>
                  <a:pt x="359628" y="226241"/>
                </a:lnTo>
                <a:lnTo>
                  <a:pt x="338515" y="187796"/>
                </a:lnTo>
                <a:lnTo>
                  <a:pt x="313184" y="151730"/>
                </a:lnTo>
                <a:lnTo>
                  <a:pt x="283773" y="118444"/>
                </a:lnTo>
                <a:lnTo>
                  <a:pt x="250422" y="88334"/>
                </a:lnTo>
                <a:lnTo>
                  <a:pt x="213273" y="61801"/>
                </a:lnTo>
                <a:lnTo>
                  <a:pt x="172465" y="39243"/>
                </a:lnTo>
                <a:lnTo>
                  <a:pt x="131194" y="22234"/>
                </a:lnTo>
                <a:lnTo>
                  <a:pt x="88423" y="9953"/>
                </a:lnTo>
                <a:lnTo>
                  <a:pt x="44557" y="2506"/>
                </a:lnTo>
                <a:lnTo>
                  <a:pt x="0" y="0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633217" y="4623308"/>
            <a:ext cx="399415" cy="572135"/>
          </a:xfrm>
          <a:custGeom>
            <a:avLst/>
            <a:gdLst/>
            <a:ahLst/>
            <a:cxnLst/>
            <a:rect l="l" t="t" r="r" b="b"/>
            <a:pathLst>
              <a:path w="399414" h="572135">
                <a:moveTo>
                  <a:pt x="359790" y="571627"/>
                </a:moveTo>
                <a:lnTo>
                  <a:pt x="377484" y="528498"/>
                </a:lnTo>
                <a:lnTo>
                  <a:pt x="389835" y="484559"/>
                </a:lnTo>
                <a:lnTo>
                  <a:pt x="396986" y="440209"/>
                </a:lnTo>
                <a:lnTo>
                  <a:pt x="399075" y="395846"/>
                </a:lnTo>
                <a:lnTo>
                  <a:pt x="396244" y="351869"/>
                </a:lnTo>
                <a:lnTo>
                  <a:pt x="388632" y="308677"/>
                </a:lnTo>
                <a:lnTo>
                  <a:pt x="376380" y="266668"/>
                </a:lnTo>
                <a:lnTo>
                  <a:pt x="359628" y="226241"/>
                </a:lnTo>
                <a:lnTo>
                  <a:pt x="338515" y="187796"/>
                </a:lnTo>
                <a:lnTo>
                  <a:pt x="313184" y="151730"/>
                </a:lnTo>
                <a:lnTo>
                  <a:pt x="283773" y="118444"/>
                </a:lnTo>
                <a:lnTo>
                  <a:pt x="250422" y="88334"/>
                </a:lnTo>
                <a:lnTo>
                  <a:pt x="213273" y="61801"/>
                </a:lnTo>
                <a:lnTo>
                  <a:pt x="172465" y="39243"/>
                </a:lnTo>
                <a:lnTo>
                  <a:pt x="131194" y="22234"/>
                </a:lnTo>
                <a:lnTo>
                  <a:pt x="88423" y="9953"/>
                </a:lnTo>
                <a:lnTo>
                  <a:pt x="44557" y="2506"/>
                </a:lnTo>
                <a:lnTo>
                  <a:pt x="0" y="0"/>
                </a:lnTo>
                <a:lnTo>
                  <a:pt x="0" y="199517"/>
                </a:lnTo>
                <a:lnTo>
                  <a:pt x="45721" y="204790"/>
                </a:lnTo>
                <a:lnTo>
                  <a:pt x="87707" y="219810"/>
                </a:lnTo>
                <a:lnTo>
                  <a:pt x="124753" y="243374"/>
                </a:lnTo>
                <a:lnTo>
                  <a:pt x="155659" y="274280"/>
                </a:lnTo>
                <a:lnTo>
                  <a:pt x="179223" y="311326"/>
                </a:lnTo>
                <a:lnTo>
                  <a:pt x="194243" y="353312"/>
                </a:lnTo>
                <a:lnTo>
                  <a:pt x="199517" y="399034"/>
                </a:lnTo>
                <a:lnTo>
                  <a:pt x="198262" y="421386"/>
                </a:lnTo>
                <a:lnTo>
                  <a:pt x="194532" y="443357"/>
                </a:lnTo>
                <a:lnTo>
                  <a:pt x="188372" y="464756"/>
                </a:lnTo>
                <a:lnTo>
                  <a:pt x="179831" y="485394"/>
                </a:lnTo>
                <a:lnTo>
                  <a:pt x="359790" y="571627"/>
                </a:lnTo>
                <a:close/>
              </a:path>
            </a:pathLst>
          </a:custGeom>
          <a:ln w="9144">
            <a:solidFill>
              <a:srgbClr val="0539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234183" y="4623308"/>
            <a:ext cx="758825" cy="798195"/>
          </a:xfrm>
          <a:custGeom>
            <a:avLst/>
            <a:gdLst/>
            <a:ahLst/>
            <a:cxnLst/>
            <a:rect l="l" t="t" r="r" b="b"/>
            <a:pathLst>
              <a:path w="758825" h="798195">
                <a:moveTo>
                  <a:pt x="399034" y="0"/>
                </a:moveTo>
                <a:lnTo>
                  <a:pt x="352504" y="2685"/>
                </a:lnTo>
                <a:lnTo>
                  <a:pt x="307550" y="10540"/>
                </a:lnTo>
                <a:lnTo>
                  <a:pt x="264470" y="23266"/>
                </a:lnTo>
                <a:lnTo>
                  <a:pt x="223564" y="40564"/>
                </a:lnTo>
                <a:lnTo>
                  <a:pt x="185132" y="62133"/>
                </a:lnTo>
                <a:lnTo>
                  <a:pt x="149473" y="87674"/>
                </a:lnTo>
                <a:lnTo>
                  <a:pt x="116887" y="116887"/>
                </a:lnTo>
                <a:lnTo>
                  <a:pt x="87674" y="149473"/>
                </a:lnTo>
                <a:lnTo>
                  <a:pt x="62133" y="185132"/>
                </a:lnTo>
                <a:lnTo>
                  <a:pt x="40564" y="223564"/>
                </a:lnTo>
                <a:lnTo>
                  <a:pt x="23266" y="264470"/>
                </a:lnTo>
                <a:lnTo>
                  <a:pt x="10540" y="307550"/>
                </a:lnTo>
                <a:lnTo>
                  <a:pt x="2685" y="352504"/>
                </a:lnTo>
                <a:lnTo>
                  <a:pt x="0" y="399034"/>
                </a:lnTo>
                <a:lnTo>
                  <a:pt x="2685" y="445586"/>
                </a:lnTo>
                <a:lnTo>
                  <a:pt x="10540" y="490557"/>
                </a:lnTo>
                <a:lnTo>
                  <a:pt x="23266" y="533648"/>
                </a:lnTo>
                <a:lnTo>
                  <a:pt x="40564" y="574559"/>
                </a:lnTo>
                <a:lnTo>
                  <a:pt x="62133" y="612991"/>
                </a:lnTo>
                <a:lnTo>
                  <a:pt x="87674" y="648647"/>
                </a:lnTo>
                <a:lnTo>
                  <a:pt x="116887" y="681228"/>
                </a:lnTo>
                <a:lnTo>
                  <a:pt x="149473" y="710433"/>
                </a:lnTo>
                <a:lnTo>
                  <a:pt x="185132" y="735965"/>
                </a:lnTo>
                <a:lnTo>
                  <a:pt x="223564" y="757525"/>
                </a:lnTo>
                <a:lnTo>
                  <a:pt x="264470" y="774814"/>
                </a:lnTo>
                <a:lnTo>
                  <a:pt x="307550" y="787534"/>
                </a:lnTo>
                <a:lnTo>
                  <a:pt x="352504" y="795384"/>
                </a:lnTo>
                <a:lnTo>
                  <a:pt x="399034" y="798068"/>
                </a:lnTo>
                <a:lnTo>
                  <a:pt x="449591" y="794859"/>
                </a:lnTo>
                <a:lnTo>
                  <a:pt x="498657" y="785441"/>
                </a:lnTo>
                <a:lnTo>
                  <a:pt x="545737" y="770123"/>
                </a:lnTo>
                <a:lnTo>
                  <a:pt x="590337" y="749213"/>
                </a:lnTo>
                <a:lnTo>
                  <a:pt x="631962" y="723022"/>
                </a:lnTo>
                <a:lnTo>
                  <a:pt x="670117" y="691858"/>
                </a:lnTo>
                <a:lnTo>
                  <a:pt x="704309" y="656031"/>
                </a:lnTo>
                <a:lnTo>
                  <a:pt x="734043" y="615851"/>
                </a:lnTo>
                <a:lnTo>
                  <a:pt x="758825" y="571627"/>
                </a:lnTo>
                <a:lnTo>
                  <a:pt x="578866" y="485394"/>
                </a:lnTo>
                <a:lnTo>
                  <a:pt x="554343" y="524348"/>
                </a:lnTo>
                <a:lnTo>
                  <a:pt x="522660" y="555712"/>
                </a:lnTo>
                <a:lnTo>
                  <a:pt x="485413" y="578923"/>
                </a:lnTo>
                <a:lnTo>
                  <a:pt x="444195" y="593418"/>
                </a:lnTo>
                <a:lnTo>
                  <a:pt x="400603" y="598636"/>
                </a:lnTo>
                <a:lnTo>
                  <a:pt x="356230" y="594015"/>
                </a:lnTo>
                <a:lnTo>
                  <a:pt x="312674" y="578993"/>
                </a:lnTo>
                <a:lnTo>
                  <a:pt x="273719" y="554463"/>
                </a:lnTo>
                <a:lnTo>
                  <a:pt x="242355" y="522765"/>
                </a:lnTo>
                <a:lnTo>
                  <a:pt x="219144" y="485500"/>
                </a:lnTo>
                <a:lnTo>
                  <a:pt x="204649" y="444269"/>
                </a:lnTo>
                <a:lnTo>
                  <a:pt x="199431" y="400674"/>
                </a:lnTo>
                <a:lnTo>
                  <a:pt x="204052" y="356317"/>
                </a:lnTo>
                <a:lnTo>
                  <a:pt x="219075" y="312801"/>
                </a:lnTo>
                <a:lnTo>
                  <a:pt x="243191" y="274440"/>
                </a:lnTo>
                <a:lnTo>
                  <a:pt x="274666" y="243024"/>
                </a:lnTo>
                <a:lnTo>
                  <a:pt x="312078" y="219459"/>
                </a:lnTo>
                <a:lnTo>
                  <a:pt x="354007" y="204653"/>
                </a:lnTo>
                <a:lnTo>
                  <a:pt x="399034" y="199517"/>
                </a:lnTo>
                <a:lnTo>
                  <a:pt x="399034" y="0"/>
                </a:lnTo>
                <a:close/>
              </a:path>
            </a:pathLst>
          </a:custGeom>
          <a:ln w="9144">
            <a:solidFill>
              <a:srgbClr val="0539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886455" y="4863084"/>
            <a:ext cx="216535" cy="178435"/>
          </a:xfrm>
          <a:custGeom>
            <a:avLst/>
            <a:gdLst/>
            <a:ahLst/>
            <a:cxnLst/>
            <a:rect l="l" t="t" r="r" b="b"/>
            <a:pathLst>
              <a:path w="216535" h="178435">
                <a:moveTo>
                  <a:pt x="0" y="0"/>
                </a:moveTo>
                <a:lnTo>
                  <a:pt x="158495" y="178308"/>
                </a:lnTo>
                <a:lnTo>
                  <a:pt x="216407" y="178308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1725167" y="4526279"/>
            <a:ext cx="1824355" cy="992505"/>
          </a:xfrm>
          <a:prstGeom prst="rect">
            <a:avLst/>
          </a:prstGeom>
          <a:ln w="9144">
            <a:solidFill>
              <a:srgbClr val="BEBEB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R="146685" algn="r">
              <a:lnSpc>
                <a:spcPct val="100000"/>
              </a:lnSpc>
              <a:spcBef>
                <a:spcPts val="890"/>
              </a:spcBef>
            </a:pPr>
            <a:r>
              <a:rPr sz="1000" b="1" spc="-10" dirty="0">
                <a:solidFill>
                  <a:srgbClr val="094690"/>
                </a:solidFill>
                <a:latin typeface="Arial"/>
                <a:cs typeface="Arial"/>
              </a:rPr>
              <a:t>32%</a:t>
            </a:r>
            <a:endParaRPr sz="10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394830" y="4623308"/>
            <a:ext cx="286385" cy="260350"/>
          </a:xfrm>
          <a:custGeom>
            <a:avLst/>
            <a:gdLst/>
            <a:ahLst/>
            <a:cxnLst/>
            <a:rect l="l" t="t" r="r" b="b"/>
            <a:pathLst>
              <a:path w="286384" h="260350">
                <a:moveTo>
                  <a:pt x="0" y="0"/>
                </a:moveTo>
                <a:lnTo>
                  <a:pt x="0" y="199517"/>
                </a:lnTo>
                <a:lnTo>
                  <a:pt x="39774" y="203535"/>
                </a:lnTo>
                <a:lnTo>
                  <a:pt x="77596" y="215280"/>
                </a:lnTo>
                <a:lnTo>
                  <a:pt x="112371" y="234289"/>
                </a:lnTo>
                <a:lnTo>
                  <a:pt x="143001" y="260096"/>
                </a:lnTo>
                <a:lnTo>
                  <a:pt x="286130" y="121031"/>
                </a:lnTo>
                <a:lnTo>
                  <a:pt x="246309" y="85210"/>
                </a:lnTo>
                <a:lnTo>
                  <a:pt x="202466" y="55277"/>
                </a:lnTo>
                <a:lnTo>
                  <a:pt x="155257" y="31511"/>
                </a:lnTo>
                <a:lnTo>
                  <a:pt x="105339" y="14191"/>
                </a:lnTo>
                <a:lnTo>
                  <a:pt x="53368" y="3594"/>
                </a:lnTo>
                <a:lnTo>
                  <a:pt x="0" y="0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394830" y="4623308"/>
            <a:ext cx="286385" cy="260350"/>
          </a:xfrm>
          <a:custGeom>
            <a:avLst/>
            <a:gdLst/>
            <a:ahLst/>
            <a:cxnLst/>
            <a:rect l="l" t="t" r="r" b="b"/>
            <a:pathLst>
              <a:path w="286384" h="260350">
                <a:moveTo>
                  <a:pt x="286130" y="121031"/>
                </a:moveTo>
                <a:lnTo>
                  <a:pt x="246309" y="85210"/>
                </a:lnTo>
                <a:lnTo>
                  <a:pt x="202466" y="55277"/>
                </a:lnTo>
                <a:lnTo>
                  <a:pt x="155257" y="31511"/>
                </a:lnTo>
                <a:lnTo>
                  <a:pt x="105339" y="14191"/>
                </a:lnTo>
                <a:lnTo>
                  <a:pt x="53368" y="3594"/>
                </a:lnTo>
                <a:lnTo>
                  <a:pt x="0" y="0"/>
                </a:lnTo>
                <a:lnTo>
                  <a:pt x="0" y="199517"/>
                </a:lnTo>
                <a:lnTo>
                  <a:pt x="39774" y="203535"/>
                </a:lnTo>
                <a:lnTo>
                  <a:pt x="77596" y="215280"/>
                </a:lnTo>
                <a:lnTo>
                  <a:pt x="112371" y="234289"/>
                </a:lnTo>
                <a:lnTo>
                  <a:pt x="143001" y="260096"/>
                </a:lnTo>
                <a:lnTo>
                  <a:pt x="286130" y="121031"/>
                </a:lnTo>
                <a:close/>
              </a:path>
            </a:pathLst>
          </a:custGeom>
          <a:ln w="9144">
            <a:solidFill>
              <a:srgbClr val="0539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995796" y="4623308"/>
            <a:ext cx="798195" cy="798195"/>
          </a:xfrm>
          <a:custGeom>
            <a:avLst/>
            <a:gdLst/>
            <a:ahLst/>
            <a:cxnLst/>
            <a:rect l="l" t="t" r="r" b="b"/>
            <a:pathLst>
              <a:path w="798195" h="798195">
                <a:moveTo>
                  <a:pt x="399033" y="0"/>
                </a:moveTo>
                <a:lnTo>
                  <a:pt x="352481" y="2685"/>
                </a:lnTo>
                <a:lnTo>
                  <a:pt x="307510" y="10540"/>
                </a:lnTo>
                <a:lnTo>
                  <a:pt x="264419" y="23266"/>
                </a:lnTo>
                <a:lnTo>
                  <a:pt x="223508" y="40564"/>
                </a:lnTo>
                <a:lnTo>
                  <a:pt x="185076" y="62133"/>
                </a:lnTo>
                <a:lnTo>
                  <a:pt x="149420" y="87674"/>
                </a:lnTo>
                <a:lnTo>
                  <a:pt x="116839" y="116887"/>
                </a:lnTo>
                <a:lnTo>
                  <a:pt x="87634" y="149473"/>
                </a:lnTo>
                <a:lnTo>
                  <a:pt x="62102" y="185132"/>
                </a:lnTo>
                <a:lnTo>
                  <a:pt x="40542" y="223564"/>
                </a:lnTo>
                <a:lnTo>
                  <a:pt x="23253" y="264470"/>
                </a:lnTo>
                <a:lnTo>
                  <a:pt x="10533" y="307550"/>
                </a:lnTo>
                <a:lnTo>
                  <a:pt x="2683" y="352504"/>
                </a:lnTo>
                <a:lnTo>
                  <a:pt x="0" y="399034"/>
                </a:lnTo>
                <a:lnTo>
                  <a:pt x="2683" y="445586"/>
                </a:lnTo>
                <a:lnTo>
                  <a:pt x="10533" y="490557"/>
                </a:lnTo>
                <a:lnTo>
                  <a:pt x="23253" y="533648"/>
                </a:lnTo>
                <a:lnTo>
                  <a:pt x="40542" y="574559"/>
                </a:lnTo>
                <a:lnTo>
                  <a:pt x="62102" y="612991"/>
                </a:lnTo>
                <a:lnTo>
                  <a:pt x="87634" y="648647"/>
                </a:lnTo>
                <a:lnTo>
                  <a:pt x="116839" y="681228"/>
                </a:lnTo>
                <a:lnTo>
                  <a:pt x="149420" y="710433"/>
                </a:lnTo>
                <a:lnTo>
                  <a:pt x="185076" y="735965"/>
                </a:lnTo>
                <a:lnTo>
                  <a:pt x="223508" y="757525"/>
                </a:lnTo>
                <a:lnTo>
                  <a:pt x="264419" y="774814"/>
                </a:lnTo>
                <a:lnTo>
                  <a:pt x="307510" y="787534"/>
                </a:lnTo>
                <a:lnTo>
                  <a:pt x="352481" y="795384"/>
                </a:lnTo>
                <a:lnTo>
                  <a:pt x="399033" y="798068"/>
                </a:lnTo>
                <a:lnTo>
                  <a:pt x="445561" y="795384"/>
                </a:lnTo>
                <a:lnTo>
                  <a:pt x="490510" y="787534"/>
                </a:lnTo>
                <a:lnTo>
                  <a:pt x="533582" y="774814"/>
                </a:lnTo>
                <a:lnTo>
                  <a:pt x="574478" y="757525"/>
                </a:lnTo>
                <a:lnTo>
                  <a:pt x="612898" y="735965"/>
                </a:lnTo>
                <a:lnTo>
                  <a:pt x="648544" y="710433"/>
                </a:lnTo>
                <a:lnTo>
                  <a:pt x="681116" y="681228"/>
                </a:lnTo>
                <a:lnTo>
                  <a:pt x="710316" y="648647"/>
                </a:lnTo>
                <a:lnTo>
                  <a:pt x="735844" y="612991"/>
                </a:lnTo>
                <a:lnTo>
                  <a:pt x="757401" y="574559"/>
                </a:lnTo>
                <a:lnTo>
                  <a:pt x="774689" y="533648"/>
                </a:lnTo>
                <a:lnTo>
                  <a:pt x="787407" y="490557"/>
                </a:lnTo>
                <a:lnTo>
                  <a:pt x="795257" y="445586"/>
                </a:lnTo>
                <a:lnTo>
                  <a:pt x="797941" y="399034"/>
                </a:lnTo>
                <a:lnTo>
                  <a:pt x="794614" y="347581"/>
                </a:lnTo>
                <a:lnTo>
                  <a:pt x="784789" y="297382"/>
                </a:lnTo>
                <a:lnTo>
                  <a:pt x="768699" y="249031"/>
                </a:lnTo>
                <a:lnTo>
                  <a:pt x="746576" y="203124"/>
                </a:lnTo>
                <a:lnTo>
                  <a:pt x="718654" y="160259"/>
                </a:lnTo>
                <a:lnTo>
                  <a:pt x="685164" y="121031"/>
                </a:lnTo>
                <a:lnTo>
                  <a:pt x="542035" y="260096"/>
                </a:lnTo>
                <a:lnTo>
                  <a:pt x="570155" y="296561"/>
                </a:lnTo>
                <a:lnTo>
                  <a:pt x="588672" y="337120"/>
                </a:lnTo>
                <a:lnTo>
                  <a:pt x="597606" y="380084"/>
                </a:lnTo>
                <a:lnTo>
                  <a:pt x="596981" y="423760"/>
                </a:lnTo>
                <a:lnTo>
                  <a:pt x="586819" y="466459"/>
                </a:lnTo>
                <a:lnTo>
                  <a:pt x="567142" y="506490"/>
                </a:lnTo>
                <a:lnTo>
                  <a:pt x="537972" y="542163"/>
                </a:lnTo>
                <a:lnTo>
                  <a:pt x="501506" y="570276"/>
                </a:lnTo>
                <a:lnTo>
                  <a:pt x="460947" y="588776"/>
                </a:lnTo>
                <a:lnTo>
                  <a:pt x="417983" y="597693"/>
                </a:lnTo>
                <a:lnTo>
                  <a:pt x="374307" y="597055"/>
                </a:lnTo>
                <a:lnTo>
                  <a:pt x="331608" y="586890"/>
                </a:lnTo>
                <a:lnTo>
                  <a:pt x="291577" y="567229"/>
                </a:lnTo>
                <a:lnTo>
                  <a:pt x="255904" y="538099"/>
                </a:lnTo>
                <a:lnTo>
                  <a:pt x="227785" y="501627"/>
                </a:lnTo>
                <a:lnTo>
                  <a:pt x="209268" y="461051"/>
                </a:lnTo>
                <a:lnTo>
                  <a:pt x="200334" y="418070"/>
                </a:lnTo>
                <a:lnTo>
                  <a:pt x="200959" y="374380"/>
                </a:lnTo>
                <a:lnTo>
                  <a:pt x="211121" y="331679"/>
                </a:lnTo>
                <a:lnTo>
                  <a:pt x="230798" y="291664"/>
                </a:lnTo>
                <a:lnTo>
                  <a:pt x="259968" y="256032"/>
                </a:lnTo>
                <a:lnTo>
                  <a:pt x="290091" y="231931"/>
                </a:lnTo>
                <a:lnTo>
                  <a:pt x="323976" y="214201"/>
                </a:lnTo>
                <a:lnTo>
                  <a:pt x="360624" y="203257"/>
                </a:lnTo>
                <a:lnTo>
                  <a:pt x="399033" y="199517"/>
                </a:lnTo>
                <a:lnTo>
                  <a:pt x="399033" y="0"/>
                </a:lnTo>
                <a:close/>
              </a:path>
            </a:pathLst>
          </a:custGeom>
          <a:ln w="9144">
            <a:solidFill>
              <a:srgbClr val="0539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510528" y="4709159"/>
            <a:ext cx="178435" cy="38100"/>
          </a:xfrm>
          <a:custGeom>
            <a:avLst/>
            <a:gdLst/>
            <a:ahLst/>
            <a:cxnLst/>
            <a:rect l="l" t="t" r="r" b="b"/>
            <a:pathLst>
              <a:path w="178434" h="38100">
                <a:moveTo>
                  <a:pt x="0" y="38100"/>
                </a:moveTo>
                <a:lnTo>
                  <a:pt x="121920" y="0"/>
                </a:lnTo>
                <a:lnTo>
                  <a:pt x="178307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5570220" y="4526279"/>
            <a:ext cx="1702435" cy="992505"/>
          </a:xfrm>
          <a:prstGeom prst="rect">
            <a:avLst/>
          </a:prstGeom>
          <a:ln w="9144">
            <a:solidFill>
              <a:srgbClr val="BEBEBE"/>
            </a:solidFill>
          </a:ln>
        </p:spPr>
        <p:txBody>
          <a:bodyPr vert="horz" wrap="square" lIns="0" tIns="102235" rIns="0" bIns="0" rtlCol="0">
            <a:spAutoFit/>
          </a:bodyPr>
          <a:lstStyle/>
          <a:p>
            <a:pPr marR="282575" algn="r">
              <a:lnSpc>
                <a:spcPct val="100000"/>
              </a:lnSpc>
              <a:spcBef>
                <a:spcPts val="805"/>
              </a:spcBef>
            </a:pPr>
            <a:r>
              <a:rPr sz="1000" b="1" spc="-10" dirty="0">
                <a:solidFill>
                  <a:srgbClr val="094690"/>
                </a:solidFill>
                <a:latin typeface="Arial"/>
                <a:cs typeface="Arial"/>
              </a:rPr>
              <a:t>13%</a:t>
            </a:r>
            <a:endParaRPr sz="10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8181467" y="4618735"/>
            <a:ext cx="215900" cy="2402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780655" y="4623308"/>
            <a:ext cx="810895" cy="810895"/>
          </a:xfrm>
          <a:custGeom>
            <a:avLst/>
            <a:gdLst/>
            <a:ahLst/>
            <a:cxnLst/>
            <a:rect l="l" t="t" r="r" b="b"/>
            <a:pathLst>
              <a:path w="810895" h="810895">
                <a:moveTo>
                  <a:pt x="405384" y="0"/>
                </a:moveTo>
                <a:lnTo>
                  <a:pt x="358105" y="2728"/>
                </a:lnTo>
                <a:lnTo>
                  <a:pt x="312428" y="10712"/>
                </a:lnTo>
                <a:lnTo>
                  <a:pt x="268659" y="23645"/>
                </a:lnTo>
                <a:lnTo>
                  <a:pt x="227100" y="41223"/>
                </a:lnTo>
                <a:lnTo>
                  <a:pt x="188056" y="63141"/>
                </a:lnTo>
                <a:lnTo>
                  <a:pt x="151831" y="89094"/>
                </a:lnTo>
                <a:lnTo>
                  <a:pt x="118729" y="118776"/>
                </a:lnTo>
                <a:lnTo>
                  <a:pt x="89054" y="151884"/>
                </a:lnTo>
                <a:lnTo>
                  <a:pt x="63110" y="188112"/>
                </a:lnTo>
                <a:lnTo>
                  <a:pt x="41201" y="227155"/>
                </a:lnTo>
                <a:lnTo>
                  <a:pt x="23631" y="268709"/>
                </a:lnTo>
                <a:lnTo>
                  <a:pt x="10705" y="312468"/>
                </a:lnTo>
                <a:lnTo>
                  <a:pt x="2727" y="358128"/>
                </a:lnTo>
                <a:lnTo>
                  <a:pt x="0" y="405384"/>
                </a:lnTo>
                <a:lnTo>
                  <a:pt x="2727" y="452662"/>
                </a:lnTo>
                <a:lnTo>
                  <a:pt x="10705" y="498339"/>
                </a:lnTo>
                <a:lnTo>
                  <a:pt x="23631" y="542108"/>
                </a:lnTo>
                <a:lnTo>
                  <a:pt x="41201" y="583667"/>
                </a:lnTo>
                <a:lnTo>
                  <a:pt x="63110" y="622711"/>
                </a:lnTo>
                <a:lnTo>
                  <a:pt x="89054" y="658936"/>
                </a:lnTo>
                <a:lnTo>
                  <a:pt x="118729" y="692038"/>
                </a:lnTo>
                <a:lnTo>
                  <a:pt x="151831" y="721713"/>
                </a:lnTo>
                <a:lnTo>
                  <a:pt x="188056" y="747657"/>
                </a:lnTo>
                <a:lnTo>
                  <a:pt x="227100" y="769566"/>
                </a:lnTo>
                <a:lnTo>
                  <a:pt x="268659" y="787136"/>
                </a:lnTo>
                <a:lnTo>
                  <a:pt x="312428" y="800062"/>
                </a:lnTo>
                <a:lnTo>
                  <a:pt x="358105" y="808040"/>
                </a:lnTo>
                <a:lnTo>
                  <a:pt x="405384" y="810768"/>
                </a:lnTo>
                <a:lnTo>
                  <a:pt x="452662" y="808040"/>
                </a:lnTo>
                <a:lnTo>
                  <a:pt x="498339" y="800062"/>
                </a:lnTo>
                <a:lnTo>
                  <a:pt x="542108" y="787136"/>
                </a:lnTo>
                <a:lnTo>
                  <a:pt x="583667" y="769566"/>
                </a:lnTo>
                <a:lnTo>
                  <a:pt x="622711" y="747657"/>
                </a:lnTo>
                <a:lnTo>
                  <a:pt x="658936" y="721713"/>
                </a:lnTo>
                <a:lnTo>
                  <a:pt x="692038" y="692038"/>
                </a:lnTo>
                <a:lnTo>
                  <a:pt x="721713" y="658936"/>
                </a:lnTo>
                <a:lnTo>
                  <a:pt x="747657" y="622711"/>
                </a:lnTo>
                <a:lnTo>
                  <a:pt x="769566" y="583667"/>
                </a:lnTo>
                <a:lnTo>
                  <a:pt x="787136" y="542108"/>
                </a:lnTo>
                <a:lnTo>
                  <a:pt x="800062" y="498339"/>
                </a:lnTo>
                <a:lnTo>
                  <a:pt x="808040" y="452662"/>
                </a:lnTo>
                <a:lnTo>
                  <a:pt x="810768" y="405384"/>
                </a:lnTo>
                <a:lnTo>
                  <a:pt x="808011" y="358136"/>
                </a:lnTo>
                <a:lnTo>
                  <a:pt x="799895" y="312080"/>
                </a:lnTo>
                <a:lnTo>
                  <a:pt x="786647" y="267617"/>
                </a:lnTo>
                <a:lnTo>
                  <a:pt x="768494" y="225148"/>
                </a:lnTo>
                <a:lnTo>
                  <a:pt x="745665" y="185075"/>
                </a:lnTo>
                <a:lnTo>
                  <a:pt x="718387" y="147799"/>
                </a:lnTo>
                <a:lnTo>
                  <a:pt x="686888" y="113722"/>
                </a:lnTo>
                <a:lnTo>
                  <a:pt x="651396" y="83245"/>
                </a:lnTo>
                <a:lnTo>
                  <a:pt x="612140" y="56769"/>
                </a:lnTo>
                <a:lnTo>
                  <a:pt x="508762" y="231140"/>
                </a:lnTo>
                <a:lnTo>
                  <a:pt x="545998" y="259421"/>
                </a:lnTo>
                <a:lnTo>
                  <a:pt x="574910" y="294279"/>
                </a:lnTo>
                <a:lnTo>
                  <a:pt x="595073" y="334046"/>
                </a:lnTo>
                <a:lnTo>
                  <a:pt x="606063" y="377057"/>
                </a:lnTo>
                <a:lnTo>
                  <a:pt x="607457" y="421645"/>
                </a:lnTo>
                <a:lnTo>
                  <a:pt x="598829" y="466144"/>
                </a:lnTo>
                <a:lnTo>
                  <a:pt x="579754" y="508889"/>
                </a:lnTo>
                <a:lnTo>
                  <a:pt x="551426" y="546124"/>
                </a:lnTo>
                <a:lnTo>
                  <a:pt x="516537" y="575034"/>
                </a:lnTo>
                <a:lnTo>
                  <a:pt x="476755" y="595190"/>
                </a:lnTo>
                <a:lnTo>
                  <a:pt x="433744" y="606167"/>
                </a:lnTo>
                <a:lnTo>
                  <a:pt x="389171" y="607538"/>
                </a:lnTo>
                <a:lnTo>
                  <a:pt x="344703" y="598876"/>
                </a:lnTo>
                <a:lnTo>
                  <a:pt x="302005" y="579755"/>
                </a:lnTo>
                <a:lnTo>
                  <a:pt x="264769" y="551426"/>
                </a:lnTo>
                <a:lnTo>
                  <a:pt x="235857" y="516537"/>
                </a:lnTo>
                <a:lnTo>
                  <a:pt x="215694" y="476755"/>
                </a:lnTo>
                <a:lnTo>
                  <a:pt x="204704" y="433744"/>
                </a:lnTo>
                <a:lnTo>
                  <a:pt x="203310" y="389171"/>
                </a:lnTo>
                <a:lnTo>
                  <a:pt x="211938" y="344703"/>
                </a:lnTo>
                <a:lnTo>
                  <a:pt x="231013" y="302006"/>
                </a:lnTo>
                <a:lnTo>
                  <a:pt x="263616" y="260556"/>
                </a:lnTo>
                <a:lnTo>
                  <a:pt x="305053" y="229298"/>
                </a:lnTo>
                <a:lnTo>
                  <a:pt x="353063" y="209565"/>
                </a:lnTo>
                <a:lnTo>
                  <a:pt x="405384" y="202692"/>
                </a:lnTo>
                <a:lnTo>
                  <a:pt x="405384" y="0"/>
                </a:lnTo>
                <a:close/>
              </a:path>
            </a:pathLst>
          </a:custGeom>
          <a:ln w="9144">
            <a:solidFill>
              <a:srgbClr val="0539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266176" y="4735067"/>
            <a:ext cx="391795" cy="280670"/>
          </a:xfrm>
          <a:custGeom>
            <a:avLst/>
            <a:gdLst/>
            <a:ahLst/>
            <a:cxnLst/>
            <a:rect l="l" t="t" r="r" b="b"/>
            <a:pathLst>
              <a:path w="391795" h="280670">
                <a:moveTo>
                  <a:pt x="0" y="0"/>
                </a:moveTo>
                <a:lnTo>
                  <a:pt x="333755" y="280415"/>
                </a:lnTo>
                <a:lnTo>
                  <a:pt x="391668" y="280415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7345680" y="4526279"/>
            <a:ext cx="1704339" cy="992505"/>
          </a:xfrm>
          <a:prstGeom prst="rect">
            <a:avLst/>
          </a:prstGeom>
          <a:ln w="9144">
            <a:solidFill>
              <a:srgbClr val="BEBEB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R="161290" algn="r">
              <a:lnSpc>
                <a:spcPct val="100000"/>
              </a:lnSpc>
              <a:spcBef>
                <a:spcPts val="685"/>
              </a:spcBef>
            </a:pPr>
            <a:r>
              <a:rPr sz="1000" b="1" spc="-10" dirty="0">
                <a:solidFill>
                  <a:srgbClr val="094690"/>
                </a:solidFill>
                <a:latin typeface="Arial"/>
                <a:cs typeface="Arial"/>
              </a:rPr>
              <a:t>9%</a:t>
            </a:r>
            <a:endParaRPr sz="10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699004" y="4789932"/>
            <a:ext cx="274955" cy="117475"/>
          </a:xfrm>
          <a:custGeom>
            <a:avLst/>
            <a:gdLst/>
            <a:ahLst/>
            <a:cxnLst/>
            <a:rect l="l" t="t" r="r" b="b"/>
            <a:pathLst>
              <a:path w="274955" h="117475">
                <a:moveTo>
                  <a:pt x="0" y="0"/>
                </a:moveTo>
                <a:lnTo>
                  <a:pt x="274827" y="116967"/>
                </a:lnTo>
              </a:path>
            </a:pathLst>
          </a:custGeom>
          <a:ln w="9144">
            <a:solidFill>
              <a:srgbClr val="0539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3"/>
            <a:ext cx="990752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9100" y="0"/>
            <a:ext cx="8633460" cy="826135"/>
          </a:xfrm>
          <a:custGeom>
            <a:avLst/>
            <a:gdLst/>
            <a:ahLst/>
            <a:cxnLst/>
            <a:rect l="l" t="t" r="r" b="b"/>
            <a:pathLst>
              <a:path w="8633460" h="826135">
                <a:moveTo>
                  <a:pt x="0" y="826008"/>
                </a:moveTo>
                <a:lnTo>
                  <a:pt x="8633460" y="826008"/>
                </a:lnTo>
                <a:lnTo>
                  <a:pt x="8633460" y="0"/>
                </a:lnTo>
                <a:lnTo>
                  <a:pt x="0" y="0"/>
                </a:lnTo>
                <a:lnTo>
                  <a:pt x="0" y="826008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32264" y="6540245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>
                <a:moveTo>
                  <a:pt x="0" y="0"/>
                </a:moveTo>
                <a:lnTo>
                  <a:pt x="175640" y="0"/>
                </a:lnTo>
              </a:path>
            </a:pathLst>
          </a:custGeom>
          <a:ln w="19812">
            <a:solidFill>
              <a:srgbClr val="7CB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9100" y="6540245"/>
            <a:ext cx="8742045" cy="0"/>
          </a:xfrm>
          <a:custGeom>
            <a:avLst/>
            <a:gdLst/>
            <a:ahLst/>
            <a:cxnLst/>
            <a:rect l="l" t="t" r="r" b="b"/>
            <a:pathLst>
              <a:path w="8742045">
                <a:moveTo>
                  <a:pt x="0" y="0"/>
                </a:moveTo>
                <a:lnTo>
                  <a:pt x="8741664" y="0"/>
                </a:lnTo>
              </a:path>
            </a:pathLst>
          </a:custGeom>
          <a:ln w="19812">
            <a:solidFill>
              <a:srgbClr val="7CB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19100" cy="6858000"/>
          </a:xfrm>
          <a:custGeom>
            <a:avLst/>
            <a:gdLst/>
            <a:ahLst/>
            <a:cxnLst/>
            <a:rect l="l" t="t" r="r" b="b"/>
            <a:pathLst>
              <a:path w="419100" h="6858000">
                <a:moveTo>
                  <a:pt x="0" y="6858000"/>
                </a:moveTo>
                <a:lnTo>
                  <a:pt x="419100" y="6858000"/>
                </a:lnTo>
                <a:lnTo>
                  <a:pt x="4191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3B8E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11995" y="198120"/>
            <a:ext cx="725424" cy="283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69914" y="5415534"/>
            <a:ext cx="3469004" cy="845819"/>
          </a:xfrm>
          <a:prstGeom prst="rect">
            <a:avLst/>
          </a:prstGeom>
          <a:ln w="19811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Times New Roman"/>
              <a:cs typeface="Times New Roman"/>
            </a:endParaRPr>
          </a:p>
          <a:p>
            <a:pPr marL="229235" indent="-137795">
              <a:lnSpc>
                <a:spcPct val="100000"/>
              </a:lnSpc>
              <a:buClr>
                <a:srgbClr val="2D3092"/>
              </a:buClr>
              <a:buSzPct val="60000"/>
              <a:buFont typeface="Wingdings"/>
              <a:buChar char=""/>
              <a:tabLst>
                <a:tab pos="229870" algn="l"/>
              </a:tabLst>
            </a:pPr>
            <a:r>
              <a:rPr sz="1000" spc="-5" dirty="0">
                <a:latin typeface="Arial"/>
                <a:cs typeface="Arial"/>
              </a:rPr>
              <a:t>Pipeline of niche and complex generics products in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US</a:t>
            </a:r>
            <a:endParaRPr sz="1000">
              <a:latin typeface="Arial"/>
              <a:cs typeface="Arial"/>
            </a:endParaRPr>
          </a:p>
          <a:p>
            <a:pPr marL="229235" indent="-137795">
              <a:lnSpc>
                <a:spcPct val="100000"/>
              </a:lnSpc>
              <a:spcBef>
                <a:spcPts val="495"/>
              </a:spcBef>
              <a:buClr>
                <a:srgbClr val="2D3092"/>
              </a:buClr>
              <a:buSzPct val="60000"/>
              <a:buFont typeface="Wingdings"/>
              <a:buChar char=""/>
              <a:tabLst>
                <a:tab pos="229870" algn="l"/>
              </a:tabLst>
            </a:pPr>
            <a:r>
              <a:rPr sz="1000" spc="-5" dirty="0">
                <a:latin typeface="Arial"/>
                <a:cs typeface="Arial"/>
              </a:rPr>
              <a:t>29 approved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ANDAs</a:t>
            </a:r>
            <a:r>
              <a:rPr sz="975" baseline="25641" dirty="0">
                <a:latin typeface="Arial"/>
                <a:cs typeface="Arial"/>
              </a:rPr>
              <a:t>(2)</a:t>
            </a:r>
            <a:endParaRPr sz="975" baseline="25641">
              <a:latin typeface="Arial"/>
              <a:cs typeface="Arial"/>
            </a:endParaRPr>
          </a:p>
          <a:p>
            <a:pPr marL="229235" indent="-137795">
              <a:lnSpc>
                <a:spcPct val="100000"/>
              </a:lnSpc>
              <a:spcBef>
                <a:spcPts val="500"/>
              </a:spcBef>
              <a:buClr>
                <a:srgbClr val="2D3092"/>
              </a:buClr>
              <a:buSzPct val="60000"/>
              <a:buFont typeface="Wingdings"/>
              <a:buChar char=""/>
              <a:tabLst>
                <a:tab pos="229870" algn="l"/>
              </a:tabLst>
            </a:pPr>
            <a:r>
              <a:rPr sz="1000" spc="-5" dirty="0">
                <a:latin typeface="Arial"/>
                <a:cs typeface="Arial"/>
              </a:rPr>
              <a:t>16 Para IVs </a:t>
            </a:r>
            <a:r>
              <a:rPr sz="1000" spc="-15" dirty="0">
                <a:latin typeface="Arial"/>
                <a:cs typeface="Arial"/>
              </a:rPr>
              <a:t>yet </a:t>
            </a:r>
            <a:r>
              <a:rPr sz="1000" spc="-5" dirty="0">
                <a:latin typeface="Arial"/>
                <a:cs typeface="Arial"/>
              </a:rPr>
              <a:t>to be launched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975" spc="7" baseline="25641" dirty="0">
                <a:latin typeface="Arial"/>
                <a:cs typeface="Arial"/>
              </a:rPr>
              <a:t>(2)</a:t>
            </a:r>
            <a:endParaRPr sz="975" baseline="25641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76452" y="213486"/>
            <a:ext cx="5900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US Market </a:t>
            </a:r>
            <a:r>
              <a:rPr dirty="0"/>
              <a:t>- </a:t>
            </a:r>
            <a:r>
              <a:rPr spc="-5" dirty="0"/>
              <a:t>Focus </a:t>
            </a:r>
            <a:r>
              <a:rPr dirty="0"/>
              <a:t>on </a:t>
            </a:r>
            <a:r>
              <a:rPr spc="-5" dirty="0"/>
              <a:t>Complex</a:t>
            </a:r>
            <a:r>
              <a:rPr spc="10" dirty="0"/>
              <a:t> </a:t>
            </a:r>
            <a:r>
              <a:rPr spc="-5" dirty="0"/>
              <a:t>Generics</a:t>
            </a:r>
          </a:p>
        </p:txBody>
      </p:sp>
      <p:sp>
        <p:nvSpPr>
          <p:cNvPr id="11" name="object 11"/>
          <p:cNvSpPr/>
          <p:nvPr/>
        </p:nvSpPr>
        <p:spPr>
          <a:xfrm>
            <a:off x="9160764" y="6394703"/>
            <a:ext cx="571500" cy="288290"/>
          </a:xfrm>
          <a:custGeom>
            <a:avLst/>
            <a:gdLst/>
            <a:ahLst/>
            <a:cxnLst/>
            <a:rect l="l" t="t" r="r" b="b"/>
            <a:pathLst>
              <a:path w="571500" h="288290">
                <a:moveTo>
                  <a:pt x="0" y="288036"/>
                </a:moveTo>
                <a:lnTo>
                  <a:pt x="571500" y="288036"/>
                </a:lnTo>
                <a:lnTo>
                  <a:pt x="571500" y="0"/>
                </a:lnTo>
                <a:lnTo>
                  <a:pt x="0" y="0"/>
                </a:lnTo>
                <a:lnTo>
                  <a:pt x="0" y="288036"/>
                </a:lnTo>
                <a:close/>
              </a:path>
            </a:pathLst>
          </a:custGeom>
          <a:solidFill>
            <a:srgbClr val="7CB4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400413" y="6447840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2627" y="1738883"/>
            <a:ext cx="9185275" cy="287020"/>
          </a:xfrm>
          <a:prstGeom prst="rect">
            <a:avLst/>
          </a:prstGeom>
          <a:solidFill>
            <a:srgbClr val="2381F4"/>
          </a:solidFill>
          <a:ln w="9144">
            <a:solidFill>
              <a:srgbClr val="B3B3B3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40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Key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Products in</a:t>
            </a:r>
            <a:r>
              <a:rPr sz="11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Pipeline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69152" y="5196840"/>
            <a:ext cx="3469004" cy="111760"/>
          </a:xfrm>
          <a:custGeom>
            <a:avLst/>
            <a:gdLst/>
            <a:ahLst/>
            <a:cxnLst/>
            <a:rect l="l" t="t" r="r" b="b"/>
            <a:pathLst>
              <a:path w="3469004" h="111760">
                <a:moveTo>
                  <a:pt x="3468624" y="0"/>
                </a:moveTo>
                <a:lnTo>
                  <a:pt x="0" y="0"/>
                </a:lnTo>
                <a:lnTo>
                  <a:pt x="1734312" y="111252"/>
                </a:lnTo>
                <a:lnTo>
                  <a:pt x="3468624" y="0"/>
                </a:lnTo>
                <a:close/>
              </a:path>
            </a:pathLst>
          </a:custGeom>
          <a:solidFill>
            <a:srgbClr val="094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69152" y="5196840"/>
            <a:ext cx="3469004" cy="111760"/>
          </a:xfrm>
          <a:custGeom>
            <a:avLst/>
            <a:gdLst/>
            <a:ahLst/>
            <a:cxnLst/>
            <a:rect l="l" t="t" r="r" b="b"/>
            <a:pathLst>
              <a:path w="3469004" h="111760">
                <a:moveTo>
                  <a:pt x="0" y="0"/>
                </a:moveTo>
                <a:lnTo>
                  <a:pt x="0" y="0"/>
                </a:lnTo>
                <a:lnTo>
                  <a:pt x="1734312" y="0"/>
                </a:lnTo>
                <a:lnTo>
                  <a:pt x="3468624" y="0"/>
                </a:lnTo>
                <a:lnTo>
                  <a:pt x="1734312" y="11125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39927" y="6557873"/>
            <a:ext cx="2861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100"/>
              </a:spcBef>
              <a:buAutoNum type="arabicParenBoth"/>
              <a:tabLst>
                <a:tab pos="127000" algn="l"/>
              </a:tabLst>
            </a:pPr>
            <a:r>
              <a:rPr sz="600" spc="-5" dirty="0">
                <a:latin typeface="Arial"/>
                <a:cs typeface="Arial"/>
              </a:rPr>
              <a:t>Launch </a:t>
            </a:r>
            <a:r>
              <a:rPr sz="600" dirty="0">
                <a:latin typeface="Arial"/>
                <a:cs typeface="Arial"/>
              </a:rPr>
              <a:t>conditional </a:t>
            </a:r>
            <a:r>
              <a:rPr sz="600" spc="-5" dirty="0">
                <a:latin typeface="Arial"/>
                <a:cs typeface="Arial"/>
              </a:rPr>
              <a:t>on approval</a:t>
            </a:r>
            <a:endParaRPr sz="6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buAutoNum type="arabicParenBoth"/>
              <a:tabLst>
                <a:tab pos="127000" algn="l"/>
              </a:tabLst>
            </a:pPr>
            <a:r>
              <a:rPr sz="600" spc="-5" dirty="0">
                <a:latin typeface="Arial"/>
                <a:cs typeface="Arial"/>
              </a:rPr>
              <a:t>As </a:t>
            </a:r>
            <a:r>
              <a:rPr sz="600" dirty="0">
                <a:latin typeface="Arial"/>
                <a:cs typeface="Arial"/>
              </a:rPr>
              <a:t>of </a:t>
            </a:r>
            <a:r>
              <a:rPr sz="600" spc="-5" dirty="0">
                <a:latin typeface="Arial"/>
                <a:cs typeface="Arial"/>
              </a:rPr>
              <a:t>March </a:t>
            </a:r>
            <a:r>
              <a:rPr sz="600" dirty="0">
                <a:latin typeface="Arial"/>
                <a:cs typeface="Arial"/>
              </a:rPr>
              <a:t>31, 2018. </a:t>
            </a:r>
            <a:r>
              <a:rPr sz="600" spc="-5" dirty="0">
                <a:latin typeface="Arial"/>
                <a:cs typeface="Arial"/>
              </a:rPr>
              <a:t>Approval </a:t>
            </a:r>
            <a:r>
              <a:rPr sz="600" dirty="0">
                <a:latin typeface="Arial"/>
                <a:cs typeface="Arial"/>
              </a:rPr>
              <a:t>received either by Natco or its </a:t>
            </a:r>
            <a:r>
              <a:rPr sz="600" spc="-5" dirty="0">
                <a:latin typeface="Arial"/>
                <a:cs typeface="Arial"/>
              </a:rPr>
              <a:t>marketing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partner</a:t>
            </a:r>
            <a:endParaRPr sz="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2627" y="853439"/>
            <a:ext cx="9185275" cy="835660"/>
          </a:xfrm>
          <a:custGeom>
            <a:avLst/>
            <a:gdLst/>
            <a:ahLst/>
            <a:cxnLst/>
            <a:rect l="l" t="t" r="r" b="b"/>
            <a:pathLst>
              <a:path w="9185275" h="835660">
                <a:moveTo>
                  <a:pt x="9045956" y="0"/>
                </a:moveTo>
                <a:lnTo>
                  <a:pt x="139192" y="0"/>
                </a:lnTo>
                <a:lnTo>
                  <a:pt x="95196" y="7099"/>
                </a:lnTo>
                <a:lnTo>
                  <a:pt x="56987" y="26867"/>
                </a:lnTo>
                <a:lnTo>
                  <a:pt x="26856" y="57003"/>
                </a:lnTo>
                <a:lnTo>
                  <a:pt x="7096" y="95211"/>
                </a:lnTo>
                <a:lnTo>
                  <a:pt x="0" y="139192"/>
                </a:lnTo>
                <a:lnTo>
                  <a:pt x="0" y="695960"/>
                </a:lnTo>
                <a:lnTo>
                  <a:pt x="7096" y="739940"/>
                </a:lnTo>
                <a:lnTo>
                  <a:pt x="26856" y="778148"/>
                </a:lnTo>
                <a:lnTo>
                  <a:pt x="56987" y="808284"/>
                </a:lnTo>
                <a:lnTo>
                  <a:pt x="95196" y="828052"/>
                </a:lnTo>
                <a:lnTo>
                  <a:pt x="139192" y="835151"/>
                </a:lnTo>
                <a:lnTo>
                  <a:pt x="9045956" y="835151"/>
                </a:lnTo>
                <a:lnTo>
                  <a:pt x="9089936" y="828052"/>
                </a:lnTo>
                <a:lnTo>
                  <a:pt x="9128144" y="808284"/>
                </a:lnTo>
                <a:lnTo>
                  <a:pt x="9158280" y="778148"/>
                </a:lnTo>
                <a:lnTo>
                  <a:pt x="9178048" y="739940"/>
                </a:lnTo>
                <a:lnTo>
                  <a:pt x="9185148" y="695960"/>
                </a:lnTo>
                <a:lnTo>
                  <a:pt x="9185148" y="139192"/>
                </a:lnTo>
                <a:lnTo>
                  <a:pt x="9178048" y="95211"/>
                </a:lnTo>
                <a:lnTo>
                  <a:pt x="9158280" y="57003"/>
                </a:lnTo>
                <a:lnTo>
                  <a:pt x="9128144" y="26867"/>
                </a:lnTo>
                <a:lnTo>
                  <a:pt x="9089936" y="7099"/>
                </a:lnTo>
                <a:lnTo>
                  <a:pt x="9045956" y="0"/>
                </a:lnTo>
                <a:close/>
              </a:path>
            </a:pathLst>
          </a:custGeom>
          <a:solidFill>
            <a:srgbClr val="D7E8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26491" y="853821"/>
            <a:ext cx="8716010" cy="8274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Arial"/>
                <a:cs typeface="Arial"/>
              </a:rPr>
              <a:t>US </a:t>
            </a:r>
            <a:r>
              <a:rPr sz="1050" spc="5" dirty="0">
                <a:latin typeface="Arial"/>
                <a:cs typeface="Arial"/>
              </a:rPr>
              <a:t>FDF </a:t>
            </a:r>
            <a:r>
              <a:rPr sz="1050" dirty="0">
                <a:latin typeface="Arial"/>
                <a:cs typeface="Arial"/>
              </a:rPr>
              <a:t>product portfolio is predominantly focused on high-barrier-to-entry products that are typically characterised by one or more of </a:t>
            </a:r>
            <a:r>
              <a:rPr sz="1050" spc="-5" dirty="0">
                <a:latin typeface="Arial"/>
                <a:cs typeface="Arial"/>
              </a:rPr>
              <a:t>the</a:t>
            </a:r>
            <a:r>
              <a:rPr sz="1050" spc="-1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following:</a:t>
            </a:r>
          </a:p>
          <a:p>
            <a:pPr marL="184785" indent="-172085">
              <a:lnSpc>
                <a:spcPct val="100000"/>
              </a:lnSpc>
              <a:spcBef>
                <a:spcPts val="5"/>
              </a:spcBef>
              <a:buChar char="-"/>
              <a:tabLst>
                <a:tab pos="184785" algn="l"/>
                <a:tab pos="185420" algn="l"/>
              </a:tabLst>
            </a:pPr>
            <a:r>
              <a:rPr sz="1050" spc="-5" dirty="0">
                <a:latin typeface="Arial"/>
                <a:cs typeface="Arial"/>
              </a:rPr>
              <a:t>Intricate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chemistry</a:t>
            </a:r>
          </a:p>
          <a:p>
            <a:pPr marL="184785" indent="-172085">
              <a:lnSpc>
                <a:spcPct val="100000"/>
              </a:lnSpc>
              <a:buChar char="-"/>
              <a:tabLst>
                <a:tab pos="184785" algn="l"/>
                <a:tab pos="185420" algn="l"/>
              </a:tabLst>
            </a:pPr>
            <a:r>
              <a:rPr sz="1050" dirty="0">
                <a:latin typeface="Arial"/>
                <a:cs typeface="Arial"/>
              </a:rPr>
              <a:t>Challenging delivery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mechanism</a:t>
            </a:r>
          </a:p>
          <a:p>
            <a:pPr marL="184785" indent="-172085">
              <a:lnSpc>
                <a:spcPct val="100000"/>
              </a:lnSpc>
              <a:buChar char="-"/>
              <a:tabLst>
                <a:tab pos="184785" algn="l"/>
                <a:tab pos="185420" algn="l"/>
              </a:tabLst>
            </a:pPr>
            <a:r>
              <a:rPr sz="1050" dirty="0">
                <a:latin typeface="Arial"/>
                <a:cs typeface="Arial"/>
              </a:rPr>
              <a:t>Difficult or complex manufacturing</a:t>
            </a:r>
            <a:r>
              <a:rPr sz="1050" spc="-1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process</a:t>
            </a:r>
          </a:p>
          <a:p>
            <a:pPr marL="184785" indent="-172085">
              <a:lnSpc>
                <a:spcPct val="100000"/>
              </a:lnSpc>
              <a:buChar char="-"/>
              <a:tabLst>
                <a:tab pos="184785" algn="l"/>
                <a:tab pos="185420" algn="l"/>
              </a:tabLst>
            </a:pPr>
            <a:r>
              <a:rPr sz="1050" dirty="0">
                <a:latin typeface="Arial"/>
                <a:cs typeface="Arial"/>
              </a:rPr>
              <a:t>May face complex legal and regulatory</a:t>
            </a:r>
            <a:r>
              <a:rPr sz="1050" spc="-8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challenges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169152" y="2083307"/>
            <a:ext cx="3469004" cy="396240"/>
          </a:xfrm>
          <a:prstGeom prst="rect">
            <a:avLst/>
          </a:prstGeom>
          <a:solidFill>
            <a:srgbClr val="2381F4"/>
          </a:solidFill>
          <a:ln w="9144">
            <a:solidFill>
              <a:srgbClr val="B3B3B3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557530" marR="137795" indent="-411480">
              <a:lnSpc>
                <a:spcPct val="100000"/>
              </a:lnSpc>
              <a:spcBef>
                <a:spcPts val="210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Low Risk Business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Model through Partnerships  with Global Pharmaceutical</a:t>
            </a:r>
            <a:r>
              <a:rPr sz="11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Players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69152" y="2538983"/>
            <a:ext cx="3469004" cy="2565400"/>
          </a:xfrm>
          <a:prstGeom prst="rect">
            <a:avLst/>
          </a:prstGeom>
          <a:ln w="9144">
            <a:solidFill>
              <a:srgbClr val="BEBEBE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257175" indent="-164465">
              <a:lnSpc>
                <a:spcPct val="100000"/>
              </a:lnSpc>
              <a:spcBef>
                <a:spcPts val="254"/>
              </a:spcBef>
              <a:buClr>
                <a:srgbClr val="053978"/>
              </a:buClr>
              <a:buSzPct val="60000"/>
              <a:buFont typeface="Wingdings"/>
              <a:buChar char=""/>
              <a:tabLst>
                <a:tab pos="257810" algn="l"/>
              </a:tabLst>
            </a:pPr>
            <a:r>
              <a:rPr sz="1000" spc="-5" dirty="0">
                <a:latin typeface="Arial"/>
                <a:cs typeface="Arial"/>
              </a:rPr>
              <a:t>Adopted and successfully implemented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partnership</a:t>
            </a:r>
            <a:endParaRPr sz="1000">
              <a:latin typeface="Arial"/>
              <a:cs typeface="Arial"/>
            </a:endParaRPr>
          </a:p>
          <a:p>
            <a:pPr marL="257175">
              <a:lnSpc>
                <a:spcPct val="100000"/>
              </a:lnSpc>
              <a:spcBef>
                <a:spcPts val="600"/>
              </a:spcBef>
            </a:pPr>
            <a:r>
              <a:rPr sz="1000" spc="-5" dirty="0">
                <a:latin typeface="Arial"/>
                <a:cs typeface="Arial"/>
              </a:rPr>
              <a:t>strategy </a:t>
            </a:r>
            <a:r>
              <a:rPr sz="1000" dirty="0">
                <a:latin typeface="Arial"/>
                <a:cs typeface="Arial"/>
              </a:rPr>
              <a:t>for </a:t>
            </a:r>
            <a:r>
              <a:rPr sz="1000" spc="-5" dirty="0">
                <a:latin typeface="Arial"/>
                <a:cs typeface="Arial"/>
              </a:rPr>
              <a:t>international formulation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products</a:t>
            </a:r>
            <a:endParaRPr sz="1000">
              <a:latin typeface="Arial"/>
              <a:cs typeface="Arial"/>
            </a:endParaRPr>
          </a:p>
          <a:p>
            <a:pPr marL="421640" lvl="1" indent="-164465">
              <a:lnSpc>
                <a:spcPct val="100000"/>
              </a:lnSpc>
              <a:spcBef>
                <a:spcPts val="900"/>
              </a:spcBef>
              <a:buClr>
                <a:srgbClr val="053978"/>
              </a:buClr>
              <a:buSzPct val="80000"/>
              <a:buChar char="─"/>
              <a:tabLst>
                <a:tab pos="422275" algn="l"/>
              </a:tabLst>
            </a:pPr>
            <a:r>
              <a:rPr sz="1000" spc="-5" dirty="0">
                <a:latin typeface="Arial"/>
                <a:cs typeface="Arial"/>
              </a:rPr>
              <a:t>Has product specific partnerships </a:t>
            </a:r>
            <a:r>
              <a:rPr sz="1000" spc="-10" dirty="0">
                <a:latin typeface="Arial"/>
                <a:cs typeface="Arial"/>
              </a:rPr>
              <a:t>with global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generic</a:t>
            </a:r>
            <a:endParaRPr sz="1000">
              <a:latin typeface="Arial"/>
              <a:cs typeface="Arial"/>
            </a:endParaRPr>
          </a:p>
          <a:p>
            <a:pPr marL="421640">
              <a:lnSpc>
                <a:spcPct val="100000"/>
              </a:lnSpc>
              <a:spcBef>
                <a:spcPts val="600"/>
              </a:spcBef>
            </a:pPr>
            <a:r>
              <a:rPr sz="1000" spc="-10" dirty="0">
                <a:latin typeface="Arial"/>
                <a:cs typeface="Arial"/>
              </a:rPr>
              <a:t>players </a:t>
            </a:r>
            <a:r>
              <a:rPr sz="1000" spc="-5" dirty="0">
                <a:latin typeface="Arial"/>
                <a:cs typeface="Arial"/>
              </a:rPr>
              <a:t>at different stages of a potential ANDA filing</a:t>
            </a:r>
            <a:endParaRPr sz="1000">
              <a:latin typeface="Arial"/>
              <a:cs typeface="Arial"/>
            </a:endParaRPr>
          </a:p>
          <a:p>
            <a:pPr marL="421640" lvl="1" indent="-164465">
              <a:lnSpc>
                <a:spcPct val="100000"/>
              </a:lnSpc>
              <a:spcBef>
                <a:spcPts val="900"/>
              </a:spcBef>
              <a:buClr>
                <a:srgbClr val="053978"/>
              </a:buClr>
              <a:buSzPct val="80000"/>
              <a:buChar char="─"/>
              <a:tabLst>
                <a:tab pos="422275" algn="l"/>
              </a:tabLst>
            </a:pPr>
            <a:r>
              <a:rPr sz="1000" spc="-5" dirty="0">
                <a:latin typeface="Arial"/>
                <a:cs typeface="Arial"/>
              </a:rPr>
              <a:t>Low risk business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model:</a:t>
            </a:r>
            <a:endParaRPr sz="1000">
              <a:latin typeface="Arial"/>
              <a:cs typeface="Arial"/>
            </a:endParaRPr>
          </a:p>
          <a:p>
            <a:pPr marL="504190" marR="405765" lvl="2" indent="-137160" algn="just">
              <a:lnSpc>
                <a:spcPct val="100000"/>
              </a:lnSpc>
              <a:spcBef>
                <a:spcPts val="520"/>
              </a:spcBef>
              <a:buClr>
                <a:srgbClr val="B3B3B3"/>
              </a:buClr>
              <a:buSzPct val="60000"/>
              <a:buFont typeface="Wingdings"/>
              <a:buChar char=""/>
              <a:tabLst>
                <a:tab pos="504825" algn="l"/>
              </a:tabLst>
            </a:pPr>
            <a:r>
              <a:rPr sz="1000" spc="-5" dirty="0">
                <a:latin typeface="Arial"/>
                <a:cs typeface="Arial"/>
              </a:rPr>
              <a:t>Marketing partner </a:t>
            </a:r>
            <a:r>
              <a:rPr sz="1000" spc="-10" dirty="0">
                <a:latin typeface="Arial"/>
                <a:cs typeface="Arial"/>
              </a:rPr>
              <a:t>typically </a:t>
            </a:r>
            <a:r>
              <a:rPr sz="1000" spc="-5" dirty="0">
                <a:latin typeface="Arial"/>
                <a:cs typeface="Arial"/>
              </a:rPr>
              <a:t>responsible </a:t>
            </a:r>
            <a:r>
              <a:rPr sz="1000" dirty="0">
                <a:latin typeface="Arial"/>
                <a:cs typeface="Arial"/>
              </a:rPr>
              <a:t>for </a:t>
            </a:r>
            <a:r>
              <a:rPr sz="1000" spc="-5" dirty="0">
                <a:latin typeface="Arial"/>
                <a:cs typeface="Arial"/>
              </a:rPr>
              <a:t>the  </a:t>
            </a:r>
            <a:r>
              <a:rPr sz="1000" spc="-10" dirty="0">
                <a:latin typeface="Arial"/>
                <a:cs typeface="Arial"/>
              </a:rPr>
              <a:t>litigation </a:t>
            </a:r>
            <a:r>
              <a:rPr sz="1000" spc="-5" dirty="0">
                <a:latin typeface="Arial"/>
                <a:cs typeface="Arial"/>
              </a:rPr>
              <a:t>and regulatory process to secure the  ANDA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approval</a:t>
            </a:r>
            <a:endParaRPr sz="1000">
              <a:latin typeface="Arial"/>
              <a:cs typeface="Arial"/>
            </a:endParaRPr>
          </a:p>
          <a:p>
            <a:pPr marL="504190" lvl="2" indent="-137160">
              <a:lnSpc>
                <a:spcPct val="100000"/>
              </a:lnSpc>
              <a:spcBef>
                <a:spcPts val="300"/>
              </a:spcBef>
              <a:buClr>
                <a:srgbClr val="B3B3B3"/>
              </a:buClr>
              <a:buSzPct val="60000"/>
              <a:buFont typeface="Wingdings"/>
              <a:buChar char=""/>
              <a:tabLst>
                <a:tab pos="504825" algn="l"/>
              </a:tabLst>
            </a:pPr>
            <a:r>
              <a:rPr sz="1000" spc="-5" dirty="0">
                <a:latin typeface="Arial"/>
                <a:cs typeface="Arial"/>
              </a:rPr>
              <a:t>Multi-site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approvals</a:t>
            </a:r>
            <a:endParaRPr sz="1000">
              <a:latin typeface="Arial"/>
              <a:cs typeface="Arial"/>
            </a:endParaRPr>
          </a:p>
          <a:p>
            <a:pPr marL="504190" lvl="2" indent="-137160">
              <a:lnSpc>
                <a:spcPct val="100000"/>
              </a:lnSpc>
              <a:spcBef>
                <a:spcPts val="300"/>
              </a:spcBef>
              <a:buClr>
                <a:srgbClr val="B3B3B3"/>
              </a:buClr>
              <a:buSzPct val="60000"/>
              <a:buFont typeface="Wingdings"/>
              <a:buChar char=""/>
              <a:tabLst>
                <a:tab pos="504825" algn="l"/>
              </a:tabLst>
            </a:pPr>
            <a:r>
              <a:rPr sz="1000" spc="-5" dirty="0">
                <a:latin typeface="Arial"/>
                <a:cs typeface="Arial"/>
              </a:rPr>
              <a:t>Multi-sourcing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arrangements</a:t>
            </a:r>
            <a:endParaRPr sz="1000">
              <a:latin typeface="Arial"/>
              <a:cs typeface="Arial"/>
            </a:endParaRPr>
          </a:p>
          <a:p>
            <a:pPr marL="421640" marR="478155" lvl="1" indent="-164465">
              <a:lnSpc>
                <a:spcPct val="150000"/>
              </a:lnSpc>
              <a:spcBef>
                <a:spcPts val="85"/>
              </a:spcBef>
              <a:buClr>
                <a:srgbClr val="053978"/>
              </a:buClr>
              <a:buSzPct val="80000"/>
              <a:buChar char="─"/>
              <a:tabLst>
                <a:tab pos="422275" algn="l"/>
              </a:tabLst>
            </a:pPr>
            <a:r>
              <a:rPr sz="1000" spc="-5" dirty="0">
                <a:latin typeface="Arial"/>
                <a:cs typeface="Arial"/>
              </a:rPr>
              <a:t>Profit sharing arrangements </a:t>
            </a:r>
            <a:r>
              <a:rPr sz="1000" spc="-10" dirty="0">
                <a:latin typeface="Arial"/>
                <a:cs typeface="Arial"/>
              </a:rPr>
              <a:t>with </a:t>
            </a:r>
            <a:r>
              <a:rPr sz="1000" spc="-5" dirty="0">
                <a:latin typeface="Arial"/>
                <a:cs typeface="Arial"/>
              </a:rPr>
              <a:t>the front end  partners.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962649"/>
              </p:ext>
            </p:extLst>
          </p:nvPr>
        </p:nvGraphicFramePr>
        <p:xfrm>
          <a:off x="452628" y="2083309"/>
          <a:ext cx="5643374" cy="4178043"/>
        </p:xfrm>
        <a:graphic>
          <a:graphicData uri="http://schemas.openxmlformats.org/drawingml/2006/table">
            <a:tbl>
              <a:tblPr/>
              <a:tblGrid>
                <a:gridCol w="598965">
                  <a:extLst>
                    <a:ext uri="{9D8B030D-6E8A-4147-A177-3AD203B41FA5}">
                      <a16:colId xmlns:a16="http://schemas.microsoft.com/office/drawing/2014/main" val="2528037507"/>
                    </a:ext>
                  </a:extLst>
                </a:gridCol>
                <a:gridCol w="739348">
                  <a:extLst>
                    <a:ext uri="{9D8B030D-6E8A-4147-A177-3AD203B41FA5}">
                      <a16:colId xmlns:a16="http://schemas.microsoft.com/office/drawing/2014/main" val="2062471861"/>
                    </a:ext>
                  </a:extLst>
                </a:gridCol>
                <a:gridCol w="1759460">
                  <a:extLst>
                    <a:ext uri="{9D8B030D-6E8A-4147-A177-3AD203B41FA5}">
                      <a16:colId xmlns:a16="http://schemas.microsoft.com/office/drawing/2014/main" val="1055719056"/>
                    </a:ext>
                  </a:extLst>
                </a:gridCol>
                <a:gridCol w="2071421">
                  <a:extLst>
                    <a:ext uri="{9D8B030D-6E8A-4147-A177-3AD203B41FA5}">
                      <a16:colId xmlns:a16="http://schemas.microsoft.com/office/drawing/2014/main" val="2709253459"/>
                    </a:ext>
                  </a:extLst>
                </a:gridCol>
                <a:gridCol w="474180">
                  <a:extLst>
                    <a:ext uri="{9D8B030D-6E8A-4147-A177-3AD203B41FA5}">
                      <a16:colId xmlns:a16="http://schemas.microsoft.com/office/drawing/2014/main" val="2650545869"/>
                    </a:ext>
                  </a:extLst>
                </a:gridCol>
              </a:tblGrid>
              <a:tr h="462758"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 Be Launched </a:t>
                      </a:r>
                    </a:p>
                  </a:txBody>
                  <a:tcPr marL="9314" marR="9314" marT="931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1" i="0" u="none" strike="noStrike">
                          <a:solidFill>
                            <a:srgbClr val="E7E6E6"/>
                          </a:solidFill>
                          <a:effectLst/>
                          <a:latin typeface="Calibri" panose="020F0502020204030204" pitchFamily="34" charset="0"/>
                        </a:rPr>
                        <a:t>Key Brand</a:t>
                      </a:r>
                    </a:p>
                  </a:txBody>
                  <a:tcPr marL="9314" marR="9314" marT="93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1" i="0" u="none" strike="noStrike">
                          <a:solidFill>
                            <a:srgbClr val="E7E6E6"/>
                          </a:solidFill>
                          <a:effectLst/>
                          <a:latin typeface="Calibri" panose="020F0502020204030204" pitchFamily="34" charset="0"/>
                        </a:rPr>
                        <a:t>Molecule</a:t>
                      </a:r>
                    </a:p>
                  </a:txBody>
                  <a:tcPr marL="9314" marR="9314" marT="93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1" i="0" u="none" strike="noStrike">
                          <a:solidFill>
                            <a:srgbClr val="E7E6E6"/>
                          </a:solidFill>
                          <a:effectLst/>
                          <a:latin typeface="Calibri" panose="020F0502020204030204" pitchFamily="34" charset="0"/>
                        </a:rPr>
                        <a:t>Therapeutic Segment /  Indication</a:t>
                      </a:r>
                    </a:p>
                  </a:txBody>
                  <a:tcPr marL="9314" marR="9314" marT="93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1" i="0" u="none" strike="noStrike">
                          <a:solidFill>
                            <a:srgbClr val="E7E6E6"/>
                          </a:solidFill>
                          <a:effectLst/>
                          <a:latin typeface="Calibri" panose="020F0502020204030204" pitchFamily="34" charset="0"/>
                        </a:rPr>
                        <a:t>Para IV</a:t>
                      </a:r>
                    </a:p>
                  </a:txBody>
                  <a:tcPr marL="9314" marR="9314" marT="93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197767"/>
                  </a:ext>
                </a:extLst>
              </a:tr>
              <a:tr h="2644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Gilenya</a:t>
                      </a:r>
                    </a:p>
                  </a:txBody>
                  <a:tcPr marL="9314" marR="9314" marT="93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Fingolimod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Multiple Sclerosis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ctr" fontAlgn="b">
                        <a:buFont typeface="Wingdings" panose="05000000000000000000" pitchFamily="2" charset="2"/>
                        <a:buChar char="ü"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768319"/>
                  </a:ext>
                </a:extLst>
              </a:tr>
              <a:tr h="2644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Treanda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4" marR="9314" marT="93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Bendamustine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Cancer, CLL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ctr" fontAlgn="b">
                        <a:buFont typeface="Wingdings" panose="05000000000000000000" pitchFamily="2" charset="2"/>
                        <a:buChar char="ü"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421169"/>
                  </a:ext>
                </a:extLst>
              </a:tr>
              <a:tr h="2644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Nexavar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4" marR="9314" marT="93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Sorafenib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Liver, Kidney Cancer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ctr" fontAlgn="b">
                        <a:buFont typeface="Wingdings" panose="05000000000000000000" pitchFamily="2" charset="2"/>
                        <a:buChar char="ü"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157632"/>
                  </a:ext>
                </a:extLst>
              </a:tr>
              <a:tr h="2644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Tracleer</a:t>
                      </a:r>
                    </a:p>
                  </a:txBody>
                  <a:tcPr marL="9314" marR="9314" marT="93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Bosentan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Hypertension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III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065120"/>
                  </a:ext>
                </a:extLst>
              </a:tr>
              <a:tr h="2644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Revlimid(1)</a:t>
                      </a:r>
                    </a:p>
                  </a:txBody>
                  <a:tcPr marL="9314" marR="9314" marT="93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Lenalidomide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Multiple Myeloma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ctr" fontAlgn="b">
                        <a:buFont typeface="Wingdings" panose="05000000000000000000" pitchFamily="2" charset="2"/>
                        <a:buChar char="ü"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5937083"/>
                  </a:ext>
                </a:extLst>
              </a:tr>
              <a:tr h="2644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Afinitor</a:t>
                      </a:r>
                    </a:p>
                  </a:txBody>
                  <a:tcPr marL="9314" marR="9314" marT="93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Everolimus (higher strength)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Kidney Cancer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ctr" fontAlgn="b">
                        <a:buFont typeface="Wingdings" panose="05000000000000000000" pitchFamily="2" charset="2"/>
                        <a:buChar char="ü"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7243316"/>
                  </a:ext>
                </a:extLst>
              </a:tr>
              <a:tr h="2644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Zytiga</a:t>
                      </a:r>
                    </a:p>
                  </a:txBody>
                  <a:tcPr marL="9314" marR="9314" marT="93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Abiraterone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Prostate Cancer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ctr" fontAlgn="b">
                        <a:buFont typeface="Wingdings" panose="05000000000000000000" pitchFamily="2" charset="2"/>
                        <a:buChar char="ü"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8203237"/>
                  </a:ext>
                </a:extLst>
              </a:tr>
              <a:tr h="2644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Tarceva</a:t>
                      </a:r>
                    </a:p>
                  </a:txBody>
                  <a:tcPr marL="9314" marR="9314" marT="93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Erlotinib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NSCLC, Pancreatic Cancer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ctr" fontAlgn="b">
                        <a:buFont typeface="Wingdings" panose="05000000000000000000" pitchFamily="2" charset="2"/>
                        <a:buChar char="ü"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117099"/>
                  </a:ext>
                </a:extLst>
              </a:tr>
              <a:tr h="2644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Kyprolis</a:t>
                      </a:r>
                    </a:p>
                  </a:txBody>
                  <a:tcPr marL="9314" marR="9314" marT="93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Carfilzomib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Multiple Myeloma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ctr" fontAlgn="b">
                        <a:buFont typeface="Wingdings" panose="05000000000000000000" pitchFamily="2" charset="2"/>
                        <a:buChar char="ü"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9437742"/>
                  </a:ext>
                </a:extLst>
              </a:tr>
              <a:tr h="2644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Aubagio</a:t>
                      </a:r>
                    </a:p>
                  </a:txBody>
                  <a:tcPr marL="9314" marR="9314" marT="93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Teriflunomide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Multiple Sclerosis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ctr" fontAlgn="b">
                        <a:buFont typeface="Wingdings" panose="05000000000000000000" pitchFamily="2" charset="2"/>
                        <a:buChar char="ü"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5275766"/>
                  </a:ext>
                </a:extLst>
              </a:tr>
              <a:tr h="2644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Eliquis</a:t>
                      </a:r>
                    </a:p>
                  </a:txBody>
                  <a:tcPr marL="9314" marR="9314" marT="93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Apixaban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Anticoagulant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ctr" fontAlgn="b">
                        <a:buFont typeface="Wingdings" panose="05000000000000000000" pitchFamily="2" charset="2"/>
                        <a:buChar char="ü"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482161"/>
                  </a:ext>
                </a:extLst>
              </a:tr>
              <a:tr h="2644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Pomalyst</a:t>
                      </a:r>
                    </a:p>
                  </a:txBody>
                  <a:tcPr marL="9314" marR="9314" marT="93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Pomalidomide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Multiple Myeloma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ctr" fontAlgn="b">
                        <a:buFont typeface="Wingdings" panose="05000000000000000000" pitchFamily="2" charset="2"/>
                        <a:buChar char="ü"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76152"/>
                  </a:ext>
                </a:extLst>
              </a:tr>
              <a:tr h="2644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Sovaldi</a:t>
                      </a:r>
                    </a:p>
                  </a:txBody>
                  <a:tcPr marL="9314" marR="9314" marT="93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Sofosbuvir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Anti-Viral / Hep C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ctr" fontAlgn="b">
                        <a:buFont typeface="Wingdings" panose="05000000000000000000" pitchFamily="2" charset="2"/>
                        <a:buChar char="ü"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988520"/>
                  </a:ext>
                </a:extLst>
              </a:tr>
              <a:tr h="27765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Ibruvika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14" marR="9314" marT="93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Ibrutinib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Cancer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ctr" fontAlgn="b">
                        <a:buFont typeface="Wingdings" panose="05000000000000000000" pitchFamily="2" charset="2"/>
                        <a:buChar char="ü"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773568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743" y="-61513"/>
            <a:ext cx="9907524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n-US" smtClean="0">
                <a:solidFill>
                  <a:srgbClr val="FF0000"/>
                </a:solidFill>
                <a:latin typeface="Calibri" panose="020F0502020204030204" pitchFamily="34" charset="0"/>
              </a:rPr>
              <a:t> Brand                             Molecule                         Dosage Form          Therapautic Segment</a:t>
            </a:r>
            <a:r>
              <a:rPr lang="en-US" smtClean="0"/>
              <a:t> </a:t>
            </a:r>
            <a:r>
              <a:rPr lang="en-US" smtClean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smtClean="0"/>
              <a:t> 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9100" y="0"/>
            <a:ext cx="8633460" cy="826135"/>
          </a:xfrm>
          <a:custGeom>
            <a:avLst/>
            <a:gdLst/>
            <a:ahLst/>
            <a:cxnLst/>
            <a:rect l="l" t="t" r="r" b="b"/>
            <a:pathLst>
              <a:path w="8633460" h="826135">
                <a:moveTo>
                  <a:pt x="0" y="826008"/>
                </a:moveTo>
                <a:lnTo>
                  <a:pt x="8633460" y="826008"/>
                </a:lnTo>
                <a:lnTo>
                  <a:pt x="8633460" y="0"/>
                </a:lnTo>
                <a:lnTo>
                  <a:pt x="0" y="0"/>
                </a:lnTo>
                <a:lnTo>
                  <a:pt x="0" y="826008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732264" y="6540245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>
                <a:moveTo>
                  <a:pt x="0" y="0"/>
                </a:moveTo>
                <a:lnTo>
                  <a:pt x="175640" y="0"/>
                </a:lnTo>
              </a:path>
            </a:pathLst>
          </a:custGeom>
          <a:ln w="19812">
            <a:solidFill>
              <a:srgbClr val="7CB4F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19100" y="6540245"/>
            <a:ext cx="8742045" cy="0"/>
          </a:xfrm>
          <a:custGeom>
            <a:avLst/>
            <a:gdLst/>
            <a:ahLst/>
            <a:cxnLst/>
            <a:rect l="l" t="t" r="r" b="b"/>
            <a:pathLst>
              <a:path w="8742045">
                <a:moveTo>
                  <a:pt x="0" y="0"/>
                </a:moveTo>
                <a:lnTo>
                  <a:pt x="8741664" y="0"/>
                </a:lnTo>
              </a:path>
            </a:pathLst>
          </a:custGeom>
          <a:ln w="19812">
            <a:solidFill>
              <a:srgbClr val="7CB4F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19100" cy="6858000"/>
          </a:xfrm>
          <a:custGeom>
            <a:avLst/>
            <a:gdLst/>
            <a:ahLst/>
            <a:cxnLst/>
            <a:rect l="l" t="t" r="r" b="b"/>
            <a:pathLst>
              <a:path w="419100" h="6858000">
                <a:moveTo>
                  <a:pt x="0" y="6858000"/>
                </a:moveTo>
                <a:lnTo>
                  <a:pt x="419100" y="6858000"/>
                </a:lnTo>
                <a:lnTo>
                  <a:pt x="4191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3B8E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9111995" y="198120"/>
            <a:ext cx="725424" cy="283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76452" y="159258"/>
            <a:ext cx="7419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Strong Growth in </a:t>
            </a:r>
            <a:r>
              <a:rPr spc="-5" dirty="0"/>
              <a:t>Domestic </a:t>
            </a:r>
            <a:r>
              <a:rPr dirty="0"/>
              <a:t>Formulations</a:t>
            </a:r>
            <a:r>
              <a:rPr spc="-95" dirty="0"/>
              <a:t> </a:t>
            </a:r>
            <a:r>
              <a:rPr spc="-5" dirty="0"/>
              <a:t>Business</a:t>
            </a:r>
          </a:p>
        </p:txBody>
      </p:sp>
      <p:sp>
        <p:nvSpPr>
          <p:cNvPr id="9" name="object 9"/>
          <p:cNvSpPr/>
          <p:nvPr/>
        </p:nvSpPr>
        <p:spPr>
          <a:xfrm>
            <a:off x="9160764" y="6394703"/>
            <a:ext cx="571500" cy="288290"/>
          </a:xfrm>
          <a:custGeom>
            <a:avLst/>
            <a:gdLst/>
            <a:ahLst/>
            <a:cxnLst/>
            <a:rect l="l" t="t" r="r" b="b"/>
            <a:pathLst>
              <a:path w="571500" h="288290">
                <a:moveTo>
                  <a:pt x="0" y="288036"/>
                </a:moveTo>
                <a:lnTo>
                  <a:pt x="571500" y="288036"/>
                </a:lnTo>
                <a:lnTo>
                  <a:pt x="571500" y="0"/>
                </a:lnTo>
                <a:lnTo>
                  <a:pt x="0" y="0"/>
                </a:lnTo>
                <a:lnTo>
                  <a:pt x="0" y="288036"/>
                </a:lnTo>
                <a:close/>
              </a:path>
            </a:pathLst>
          </a:custGeom>
          <a:solidFill>
            <a:srgbClr val="7CB4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9400413" y="6447840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4255" y="947927"/>
            <a:ext cx="4520565" cy="378460"/>
          </a:xfrm>
          <a:prstGeom prst="rect">
            <a:avLst/>
          </a:prstGeom>
          <a:solidFill>
            <a:srgbClr val="7CB4F7"/>
          </a:solidFill>
          <a:ln w="9144">
            <a:solidFill>
              <a:srgbClr val="D9D9D9"/>
            </a:solidFill>
          </a:ln>
        </p:spPr>
        <p:txBody>
          <a:bodyPr vert="horz" wrap="square" lIns="0" tIns="100965" rIns="0" bIns="0" rtlCol="0">
            <a:spAutoFit/>
          </a:bodyPr>
          <a:lstStyle/>
          <a:p>
            <a:pPr marL="444500">
              <a:lnSpc>
                <a:spcPct val="100000"/>
              </a:lnSpc>
              <a:spcBef>
                <a:spcPts val="79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Domestic Formulation Sales</a:t>
            </a:r>
            <a:r>
              <a:rPr sz="1050" b="1" baseline="27777" dirty="0">
                <a:solidFill>
                  <a:srgbClr val="FFFFFF"/>
                </a:solidFill>
                <a:latin typeface="Arial"/>
                <a:cs typeface="Arial"/>
              </a:rPr>
              <a:t>(1)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: Market Leading</a:t>
            </a:r>
            <a:r>
              <a:rPr sz="11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Growth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32103" y="5163311"/>
            <a:ext cx="472440" cy="741045"/>
          </a:xfrm>
          <a:custGeom>
            <a:avLst/>
            <a:gdLst/>
            <a:ahLst/>
            <a:cxnLst/>
            <a:rect l="l" t="t" r="r" b="b"/>
            <a:pathLst>
              <a:path w="472440" h="741045">
                <a:moveTo>
                  <a:pt x="472440" y="0"/>
                </a:moveTo>
                <a:lnTo>
                  <a:pt x="0" y="0"/>
                </a:lnTo>
                <a:lnTo>
                  <a:pt x="0" y="740663"/>
                </a:lnTo>
                <a:lnTo>
                  <a:pt x="472440" y="740663"/>
                </a:lnTo>
                <a:lnTo>
                  <a:pt x="472440" y="0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659635" y="4963667"/>
            <a:ext cx="474345" cy="940435"/>
          </a:xfrm>
          <a:custGeom>
            <a:avLst/>
            <a:gdLst/>
            <a:ahLst/>
            <a:cxnLst/>
            <a:rect l="l" t="t" r="r" b="b"/>
            <a:pathLst>
              <a:path w="474344" h="940435">
                <a:moveTo>
                  <a:pt x="473963" y="0"/>
                </a:moveTo>
                <a:lnTo>
                  <a:pt x="0" y="0"/>
                </a:lnTo>
                <a:lnTo>
                  <a:pt x="0" y="940307"/>
                </a:lnTo>
                <a:lnTo>
                  <a:pt x="473963" y="940307"/>
                </a:lnTo>
                <a:lnTo>
                  <a:pt x="473963" y="0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2488692" y="3535679"/>
            <a:ext cx="474345" cy="2368550"/>
          </a:xfrm>
          <a:custGeom>
            <a:avLst/>
            <a:gdLst/>
            <a:ahLst/>
            <a:cxnLst/>
            <a:rect l="l" t="t" r="r" b="b"/>
            <a:pathLst>
              <a:path w="474344" h="2368550">
                <a:moveTo>
                  <a:pt x="473963" y="0"/>
                </a:moveTo>
                <a:lnTo>
                  <a:pt x="0" y="0"/>
                </a:lnTo>
                <a:lnTo>
                  <a:pt x="0" y="2368296"/>
                </a:lnTo>
                <a:lnTo>
                  <a:pt x="473963" y="2368296"/>
                </a:lnTo>
                <a:lnTo>
                  <a:pt x="473963" y="0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3317747" y="2613660"/>
            <a:ext cx="472440" cy="3290570"/>
          </a:xfrm>
          <a:custGeom>
            <a:avLst/>
            <a:gdLst/>
            <a:ahLst/>
            <a:cxnLst/>
            <a:rect l="l" t="t" r="r" b="b"/>
            <a:pathLst>
              <a:path w="472439" h="3290570">
                <a:moveTo>
                  <a:pt x="472439" y="0"/>
                </a:moveTo>
                <a:lnTo>
                  <a:pt x="0" y="0"/>
                </a:lnTo>
                <a:lnTo>
                  <a:pt x="0" y="3290316"/>
                </a:lnTo>
                <a:lnTo>
                  <a:pt x="472439" y="3290316"/>
                </a:lnTo>
                <a:lnTo>
                  <a:pt x="472439" y="0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4146803" y="3214116"/>
            <a:ext cx="472440" cy="2689860"/>
          </a:xfrm>
          <a:custGeom>
            <a:avLst/>
            <a:gdLst/>
            <a:ahLst/>
            <a:cxnLst/>
            <a:rect l="l" t="t" r="r" b="b"/>
            <a:pathLst>
              <a:path w="472439" h="2689860">
                <a:moveTo>
                  <a:pt x="472440" y="0"/>
                </a:moveTo>
                <a:lnTo>
                  <a:pt x="0" y="0"/>
                </a:lnTo>
                <a:lnTo>
                  <a:pt x="0" y="2689860"/>
                </a:lnTo>
                <a:lnTo>
                  <a:pt x="472440" y="2689860"/>
                </a:lnTo>
                <a:lnTo>
                  <a:pt x="472440" y="0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653795" y="5903976"/>
            <a:ext cx="4144010" cy="0"/>
          </a:xfrm>
          <a:custGeom>
            <a:avLst/>
            <a:gdLst/>
            <a:ahLst/>
            <a:cxnLst/>
            <a:rect l="l" t="t" r="r" b="b"/>
            <a:pathLst>
              <a:path w="4144010">
                <a:moveTo>
                  <a:pt x="0" y="0"/>
                </a:moveTo>
                <a:lnTo>
                  <a:pt x="414375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653795" y="5903976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1482852" y="5903976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2311907" y="5903976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3139439" y="5903976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3968496" y="5903976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4797552" y="5903976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872744" y="4940300"/>
            <a:ext cx="3898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1,983*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01545" y="4741290"/>
            <a:ext cx="3898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2,516*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530220" y="3312414"/>
            <a:ext cx="3898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6,342*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59022" y="2390648"/>
            <a:ext cx="3898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8,810*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87444" y="2991104"/>
            <a:ext cx="3911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7,202*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33424" y="5956503"/>
            <a:ext cx="47053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F</a:t>
            </a:r>
            <a:r>
              <a:rPr sz="1000" dirty="0">
                <a:latin typeface="Arial"/>
                <a:cs typeface="Arial"/>
              </a:rPr>
              <a:t>Y</a:t>
            </a:r>
            <a:r>
              <a:rPr sz="1000" spc="-5" dirty="0">
                <a:latin typeface="Arial"/>
                <a:cs typeface="Arial"/>
              </a:rPr>
              <a:t>2</a:t>
            </a:r>
            <a:r>
              <a:rPr sz="1000" spc="-10" dirty="0">
                <a:latin typeface="Arial"/>
                <a:cs typeface="Arial"/>
              </a:rPr>
              <a:t>0</a:t>
            </a:r>
            <a:r>
              <a:rPr sz="1000" dirty="0">
                <a:latin typeface="Arial"/>
                <a:cs typeface="Arial"/>
              </a:rPr>
              <a:t>1</a:t>
            </a:r>
            <a:r>
              <a:rPr sz="1000" spc="-5" dirty="0">
                <a:latin typeface="Arial"/>
                <a:cs typeface="Arial"/>
              </a:rPr>
              <a:t>4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62176" y="5956503"/>
            <a:ext cx="47053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F</a:t>
            </a:r>
            <a:r>
              <a:rPr sz="1000" dirty="0">
                <a:latin typeface="Arial"/>
                <a:cs typeface="Arial"/>
              </a:rPr>
              <a:t>Y</a:t>
            </a:r>
            <a:r>
              <a:rPr sz="1000" spc="-5" dirty="0">
                <a:latin typeface="Arial"/>
                <a:cs typeface="Arial"/>
              </a:rPr>
              <a:t>2</a:t>
            </a:r>
            <a:r>
              <a:rPr sz="1000" spc="-10" dirty="0">
                <a:latin typeface="Arial"/>
                <a:cs typeface="Arial"/>
              </a:rPr>
              <a:t>0</a:t>
            </a:r>
            <a:r>
              <a:rPr sz="1000" dirty="0">
                <a:latin typeface="Arial"/>
                <a:cs typeface="Arial"/>
              </a:rPr>
              <a:t>1</a:t>
            </a:r>
            <a:r>
              <a:rPr sz="1000" spc="-5" dirty="0">
                <a:latin typeface="Arial"/>
                <a:cs typeface="Arial"/>
              </a:rPr>
              <a:t>5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90977" y="5956503"/>
            <a:ext cx="47053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F</a:t>
            </a:r>
            <a:r>
              <a:rPr sz="1000" dirty="0">
                <a:latin typeface="Arial"/>
                <a:cs typeface="Arial"/>
              </a:rPr>
              <a:t>Y</a:t>
            </a:r>
            <a:r>
              <a:rPr sz="1000" spc="-5" dirty="0">
                <a:latin typeface="Arial"/>
                <a:cs typeface="Arial"/>
              </a:rPr>
              <a:t>2</a:t>
            </a:r>
            <a:r>
              <a:rPr sz="1000" spc="-10" dirty="0">
                <a:latin typeface="Arial"/>
                <a:cs typeface="Arial"/>
              </a:rPr>
              <a:t>0</a:t>
            </a:r>
            <a:r>
              <a:rPr sz="1000" dirty="0">
                <a:latin typeface="Arial"/>
                <a:cs typeface="Arial"/>
              </a:rPr>
              <a:t>1</a:t>
            </a:r>
            <a:r>
              <a:rPr sz="1000" spc="-5" dirty="0">
                <a:latin typeface="Arial"/>
                <a:cs typeface="Arial"/>
              </a:rPr>
              <a:t>6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319653" y="5956503"/>
            <a:ext cx="47053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F</a:t>
            </a:r>
            <a:r>
              <a:rPr sz="1000" dirty="0">
                <a:latin typeface="Arial"/>
                <a:cs typeface="Arial"/>
              </a:rPr>
              <a:t>Y</a:t>
            </a:r>
            <a:r>
              <a:rPr sz="1000" spc="-5" dirty="0">
                <a:latin typeface="Arial"/>
                <a:cs typeface="Arial"/>
              </a:rPr>
              <a:t>2</a:t>
            </a:r>
            <a:r>
              <a:rPr sz="1000" spc="-10" dirty="0">
                <a:latin typeface="Arial"/>
                <a:cs typeface="Arial"/>
              </a:rPr>
              <a:t>0</a:t>
            </a:r>
            <a:r>
              <a:rPr sz="1000" dirty="0">
                <a:latin typeface="Arial"/>
                <a:cs typeface="Arial"/>
              </a:rPr>
              <a:t>1</a:t>
            </a:r>
            <a:r>
              <a:rPr sz="1000" spc="-5" dirty="0">
                <a:latin typeface="Arial"/>
                <a:cs typeface="Arial"/>
              </a:rPr>
              <a:t>7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148454" y="5956503"/>
            <a:ext cx="47053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F</a:t>
            </a:r>
            <a:r>
              <a:rPr sz="1000" dirty="0">
                <a:latin typeface="Arial"/>
                <a:cs typeface="Arial"/>
              </a:rPr>
              <a:t>Y</a:t>
            </a:r>
            <a:r>
              <a:rPr sz="1000" spc="-5" dirty="0">
                <a:latin typeface="Arial"/>
                <a:cs typeface="Arial"/>
              </a:rPr>
              <a:t>2</a:t>
            </a:r>
            <a:r>
              <a:rPr sz="1000" spc="-10" dirty="0">
                <a:latin typeface="Arial"/>
                <a:cs typeface="Arial"/>
              </a:rPr>
              <a:t>0</a:t>
            </a:r>
            <a:r>
              <a:rPr sz="1000" dirty="0">
                <a:latin typeface="Arial"/>
                <a:cs typeface="Arial"/>
              </a:rPr>
              <a:t>1</a:t>
            </a:r>
            <a:r>
              <a:rPr sz="1000" spc="-5" dirty="0">
                <a:latin typeface="Arial"/>
                <a:cs typeface="Arial"/>
              </a:rPr>
              <a:t>8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212079" y="4172711"/>
            <a:ext cx="4520565" cy="379730"/>
          </a:xfrm>
          <a:prstGeom prst="rect">
            <a:avLst/>
          </a:prstGeom>
          <a:solidFill>
            <a:srgbClr val="7CB4F7"/>
          </a:solidFill>
          <a:ln w="9144">
            <a:solidFill>
              <a:srgbClr val="D9D9D9"/>
            </a:solidFill>
          </a:ln>
        </p:spPr>
        <p:txBody>
          <a:bodyPr vert="horz" wrap="square" lIns="0" tIns="102235" rIns="0" bIns="0" rtlCol="0">
            <a:spAutoFit/>
          </a:bodyPr>
          <a:lstStyle/>
          <a:p>
            <a:pPr marL="485140">
              <a:lnSpc>
                <a:spcPct val="100000"/>
              </a:lnSpc>
              <a:spcBef>
                <a:spcPts val="8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Strong position in Oncology and Hepatitis-C</a:t>
            </a:r>
            <a:r>
              <a:rPr sz="11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domains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632703" y="4590288"/>
            <a:ext cx="2613660" cy="568960"/>
          </a:xfrm>
          <a:custGeom>
            <a:avLst/>
            <a:gdLst/>
            <a:ahLst/>
            <a:cxnLst/>
            <a:rect l="l" t="t" r="r" b="b"/>
            <a:pathLst>
              <a:path w="2613659" h="568960">
                <a:moveTo>
                  <a:pt x="2518918" y="0"/>
                </a:moveTo>
                <a:lnTo>
                  <a:pt x="94742" y="0"/>
                </a:lnTo>
                <a:lnTo>
                  <a:pt x="57864" y="7445"/>
                </a:lnTo>
                <a:lnTo>
                  <a:pt x="27749" y="27749"/>
                </a:lnTo>
                <a:lnTo>
                  <a:pt x="7445" y="57864"/>
                </a:lnTo>
                <a:lnTo>
                  <a:pt x="0" y="94742"/>
                </a:lnTo>
                <a:lnTo>
                  <a:pt x="0" y="473710"/>
                </a:lnTo>
                <a:lnTo>
                  <a:pt x="7445" y="510587"/>
                </a:lnTo>
                <a:lnTo>
                  <a:pt x="27749" y="540702"/>
                </a:lnTo>
                <a:lnTo>
                  <a:pt x="57864" y="561006"/>
                </a:lnTo>
                <a:lnTo>
                  <a:pt x="94742" y="568451"/>
                </a:lnTo>
                <a:lnTo>
                  <a:pt x="2518918" y="568451"/>
                </a:lnTo>
                <a:lnTo>
                  <a:pt x="2555795" y="561006"/>
                </a:lnTo>
                <a:lnTo>
                  <a:pt x="2585910" y="540702"/>
                </a:lnTo>
                <a:lnTo>
                  <a:pt x="2606214" y="510587"/>
                </a:lnTo>
                <a:lnTo>
                  <a:pt x="2613660" y="473710"/>
                </a:lnTo>
                <a:lnTo>
                  <a:pt x="2613660" y="94742"/>
                </a:lnTo>
                <a:lnTo>
                  <a:pt x="2606214" y="57864"/>
                </a:lnTo>
                <a:lnTo>
                  <a:pt x="2585910" y="27749"/>
                </a:lnTo>
                <a:lnTo>
                  <a:pt x="2555795" y="7445"/>
                </a:lnTo>
                <a:lnTo>
                  <a:pt x="2518918" y="0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5632703" y="4590288"/>
            <a:ext cx="2613660" cy="568960"/>
          </a:xfrm>
          <a:custGeom>
            <a:avLst/>
            <a:gdLst/>
            <a:ahLst/>
            <a:cxnLst/>
            <a:rect l="l" t="t" r="r" b="b"/>
            <a:pathLst>
              <a:path w="2613659" h="568960">
                <a:moveTo>
                  <a:pt x="0" y="94742"/>
                </a:moveTo>
                <a:lnTo>
                  <a:pt x="7445" y="57864"/>
                </a:lnTo>
                <a:lnTo>
                  <a:pt x="27749" y="27749"/>
                </a:lnTo>
                <a:lnTo>
                  <a:pt x="57864" y="7445"/>
                </a:lnTo>
                <a:lnTo>
                  <a:pt x="94742" y="0"/>
                </a:lnTo>
                <a:lnTo>
                  <a:pt x="2518918" y="0"/>
                </a:lnTo>
                <a:lnTo>
                  <a:pt x="2555795" y="7445"/>
                </a:lnTo>
                <a:lnTo>
                  <a:pt x="2585910" y="27749"/>
                </a:lnTo>
                <a:lnTo>
                  <a:pt x="2606214" y="57864"/>
                </a:lnTo>
                <a:lnTo>
                  <a:pt x="2613660" y="94742"/>
                </a:lnTo>
                <a:lnTo>
                  <a:pt x="2613660" y="473710"/>
                </a:lnTo>
                <a:lnTo>
                  <a:pt x="2606214" y="510587"/>
                </a:lnTo>
                <a:lnTo>
                  <a:pt x="2585910" y="540702"/>
                </a:lnTo>
                <a:lnTo>
                  <a:pt x="2555795" y="561006"/>
                </a:lnTo>
                <a:lnTo>
                  <a:pt x="2518918" y="568451"/>
                </a:lnTo>
                <a:lnTo>
                  <a:pt x="94742" y="568451"/>
                </a:lnTo>
                <a:lnTo>
                  <a:pt x="57864" y="561006"/>
                </a:lnTo>
                <a:lnTo>
                  <a:pt x="27749" y="540702"/>
                </a:lnTo>
                <a:lnTo>
                  <a:pt x="7445" y="510587"/>
                </a:lnTo>
                <a:lnTo>
                  <a:pt x="0" y="473710"/>
                </a:lnTo>
                <a:lnTo>
                  <a:pt x="0" y="94742"/>
                </a:lnTo>
                <a:close/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 txBox="1"/>
          <p:nvPr/>
        </p:nvSpPr>
        <p:spPr>
          <a:xfrm>
            <a:off x="5991605" y="4690364"/>
            <a:ext cx="218821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Brands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in excess of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INR</a:t>
            </a:r>
            <a:r>
              <a:rPr sz="11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100mn+  sales in Oncology</a:t>
            </a:r>
            <a:r>
              <a:rPr sz="11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segment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342382" y="4604765"/>
            <a:ext cx="582295" cy="561340"/>
          </a:xfrm>
          <a:custGeom>
            <a:avLst/>
            <a:gdLst/>
            <a:ahLst/>
            <a:cxnLst/>
            <a:rect l="l" t="t" r="r" b="b"/>
            <a:pathLst>
              <a:path w="582295" h="561339">
                <a:moveTo>
                  <a:pt x="291083" y="0"/>
                </a:moveTo>
                <a:lnTo>
                  <a:pt x="243863" y="3671"/>
                </a:lnTo>
                <a:lnTo>
                  <a:pt x="199070" y="14301"/>
                </a:lnTo>
                <a:lnTo>
                  <a:pt x="157304" y="31310"/>
                </a:lnTo>
                <a:lnTo>
                  <a:pt x="119164" y="54120"/>
                </a:lnTo>
                <a:lnTo>
                  <a:pt x="85248" y="82153"/>
                </a:lnTo>
                <a:lnTo>
                  <a:pt x="56156" y="114830"/>
                </a:lnTo>
                <a:lnTo>
                  <a:pt x="32486" y="151573"/>
                </a:lnTo>
                <a:lnTo>
                  <a:pt x="14837" y="191804"/>
                </a:lnTo>
                <a:lnTo>
                  <a:pt x="3809" y="234944"/>
                </a:lnTo>
                <a:lnTo>
                  <a:pt x="0" y="280415"/>
                </a:lnTo>
                <a:lnTo>
                  <a:pt x="3809" y="325887"/>
                </a:lnTo>
                <a:lnTo>
                  <a:pt x="14837" y="369027"/>
                </a:lnTo>
                <a:lnTo>
                  <a:pt x="32486" y="409258"/>
                </a:lnTo>
                <a:lnTo>
                  <a:pt x="56156" y="446001"/>
                </a:lnTo>
                <a:lnTo>
                  <a:pt x="85248" y="478678"/>
                </a:lnTo>
                <a:lnTo>
                  <a:pt x="119164" y="506711"/>
                </a:lnTo>
                <a:lnTo>
                  <a:pt x="157304" y="529521"/>
                </a:lnTo>
                <a:lnTo>
                  <a:pt x="199070" y="546530"/>
                </a:lnTo>
                <a:lnTo>
                  <a:pt x="243863" y="557160"/>
                </a:lnTo>
                <a:lnTo>
                  <a:pt x="291083" y="560831"/>
                </a:lnTo>
                <a:lnTo>
                  <a:pt x="338304" y="557160"/>
                </a:lnTo>
                <a:lnTo>
                  <a:pt x="383097" y="546530"/>
                </a:lnTo>
                <a:lnTo>
                  <a:pt x="424863" y="529521"/>
                </a:lnTo>
                <a:lnTo>
                  <a:pt x="463003" y="506711"/>
                </a:lnTo>
                <a:lnTo>
                  <a:pt x="496919" y="478678"/>
                </a:lnTo>
                <a:lnTo>
                  <a:pt x="526011" y="446001"/>
                </a:lnTo>
                <a:lnTo>
                  <a:pt x="549681" y="409258"/>
                </a:lnTo>
                <a:lnTo>
                  <a:pt x="567330" y="369027"/>
                </a:lnTo>
                <a:lnTo>
                  <a:pt x="578358" y="325887"/>
                </a:lnTo>
                <a:lnTo>
                  <a:pt x="582167" y="280415"/>
                </a:lnTo>
                <a:lnTo>
                  <a:pt x="578358" y="234944"/>
                </a:lnTo>
                <a:lnTo>
                  <a:pt x="567330" y="191804"/>
                </a:lnTo>
                <a:lnTo>
                  <a:pt x="549681" y="151573"/>
                </a:lnTo>
                <a:lnTo>
                  <a:pt x="526011" y="114830"/>
                </a:lnTo>
                <a:lnTo>
                  <a:pt x="496919" y="82153"/>
                </a:lnTo>
                <a:lnTo>
                  <a:pt x="463003" y="54120"/>
                </a:lnTo>
                <a:lnTo>
                  <a:pt x="424863" y="31310"/>
                </a:lnTo>
                <a:lnTo>
                  <a:pt x="383097" y="14301"/>
                </a:lnTo>
                <a:lnTo>
                  <a:pt x="338304" y="3671"/>
                </a:lnTo>
                <a:lnTo>
                  <a:pt x="291083" y="0"/>
                </a:lnTo>
                <a:close/>
              </a:path>
            </a:pathLst>
          </a:custGeom>
          <a:solidFill>
            <a:srgbClr val="7CB4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5342382" y="4604765"/>
            <a:ext cx="582295" cy="561340"/>
          </a:xfrm>
          <a:custGeom>
            <a:avLst/>
            <a:gdLst/>
            <a:ahLst/>
            <a:cxnLst/>
            <a:rect l="l" t="t" r="r" b="b"/>
            <a:pathLst>
              <a:path w="582295" h="561339">
                <a:moveTo>
                  <a:pt x="0" y="280415"/>
                </a:moveTo>
                <a:lnTo>
                  <a:pt x="3809" y="234944"/>
                </a:lnTo>
                <a:lnTo>
                  <a:pt x="14837" y="191804"/>
                </a:lnTo>
                <a:lnTo>
                  <a:pt x="32486" y="151573"/>
                </a:lnTo>
                <a:lnTo>
                  <a:pt x="56156" y="114830"/>
                </a:lnTo>
                <a:lnTo>
                  <a:pt x="85248" y="82153"/>
                </a:lnTo>
                <a:lnTo>
                  <a:pt x="119164" y="54120"/>
                </a:lnTo>
                <a:lnTo>
                  <a:pt x="157304" y="31310"/>
                </a:lnTo>
                <a:lnTo>
                  <a:pt x="199070" y="14301"/>
                </a:lnTo>
                <a:lnTo>
                  <a:pt x="243863" y="3671"/>
                </a:lnTo>
                <a:lnTo>
                  <a:pt x="291083" y="0"/>
                </a:lnTo>
                <a:lnTo>
                  <a:pt x="338304" y="3671"/>
                </a:lnTo>
                <a:lnTo>
                  <a:pt x="383097" y="14301"/>
                </a:lnTo>
                <a:lnTo>
                  <a:pt x="424863" y="31310"/>
                </a:lnTo>
                <a:lnTo>
                  <a:pt x="463003" y="54120"/>
                </a:lnTo>
                <a:lnTo>
                  <a:pt x="496919" y="82153"/>
                </a:lnTo>
                <a:lnTo>
                  <a:pt x="526011" y="114830"/>
                </a:lnTo>
                <a:lnTo>
                  <a:pt x="549681" y="151573"/>
                </a:lnTo>
                <a:lnTo>
                  <a:pt x="567330" y="191804"/>
                </a:lnTo>
                <a:lnTo>
                  <a:pt x="578358" y="234944"/>
                </a:lnTo>
                <a:lnTo>
                  <a:pt x="582167" y="280415"/>
                </a:lnTo>
                <a:lnTo>
                  <a:pt x="578358" y="325887"/>
                </a:lnTo>
                <a:lnTo>
                  <a:pt x="567330" y="369027"/>
                </a:lnTo>
                <a:lnTo>
                  <a:pt x="549681" y="409258"/>
                </a:lnTo>
                <a:lnTo>
                  <a:pt x="526011" y="446001"/>
                </a:lnTo>
                <a:lnTo>
                  <a:pt x="496919" y="478678"/>
                </a:lnTo>
                <a:lnTo>
                  <a:pt x="463003" y="506711"/>
                </a:lnTo>
                <a:lnTo>
                  <a:pt x="424863" y="529521"/>
                </a:lnTo>
                <a:lnTo>
                  <a:pt x="383097" y="546530"/>
                </a:lnTo>
                <a:lnTo>
                  <a:pt x="338304" y="557160"/>
                </a:lnTo>
                <a:lnTo>
                  <a:pt x="291083" y="560831"/>
                </a:lnTo>
                <a:lnTo>
                  <a:pt x="243863" y="557160"/>
                </a:lnTo>
                <a:lnTo>
                  <a:pt x="199070" y="546530"/>
                </a:lnTo>
                <a:lnTo>
                  <a:pt x="157304" y="529521"/>
                </a:lnTo>
                <a:lnTo>
                  <a:pt x="119164" y="506711"/>
                </a:lnTo>
                <a:lnTo>
                  <a:pt x="85248" y="478678"/>
                </a:lnTo>
                <a:lnTo>
                  <a:pt x="56156" y="446001"/>
                </a:lnTo>
                <a:lnTo>
                  <a:pt x="32486" y="409258"/>
                </a:lnTo>
                <a:lnTo>
                  <a:pt x="14837" y="369027"/>
                </a:lnTo>
                <a:lnTo>
                  <a:pt x="3809" y="325887"/>
                </a:lnTo>
                <a:lnTo>
                  <a:pt x="0" y="280415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 txBox="1"/>
          <p:nvPr/>
        </p:nvSpPr>
        <p:spPr>
          <a:xfrm>
            <a:off x="5570982" y="4759578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035926" y="4227703"/>
            <a:ext cx="1191260" cy="638175"/>
          </a:xfrm>
          <a:custGeom>
            <a:avLst/>
            <a:gdLst/>
            <a:ahLst/>
            <a:cxnLst/>
            <a:rect l="l" t="t" r="r" b="b"/>
            <a:pathLst>
              <a:path w="1191260" h="638175">
                <a:moveTo>
                  <a:pt x="1085832" y="41187"/>
                </a:moveTo>
                <a:lnTo>
                  <a:pt x="0" y="604393"/>
                </a:lnTo>
                <a:lnTo>
                  <a:pt x="17551" y="638175"/>
                </a:lnTo>
                <a:lnTo>
                  <a:pt x="1103411" y="74943"/>
                </a:lnTo>
                <a:lnTo>
                  <a:pt x="1123618" y="43075"/>
                </a:lnTo>
                <a:lnTo>
                  <a:pt x="1085832" y="41187"/>
                </a:lnTo>
                <a:close/>
              </a:path>
              <a:path w="1191260" h="638175">
                <a:moveTo>
                  <a:pt x="1190442" y="8763"/>
                </a:moveTo>
                <a:lnTo>
                  <a:pt x="1148346" y="8763"/>
                </a:lnTo>
                <a:lnTo>
                  <a:pt x="1165872" y="42545"/>
                </a:lnTo>
                <a:lnTo>
                  <a:pt x="1103411" y="74943"/>
                </a:lnTo>
                <a:lnTo>
                  <a:pt x="1070241" y="127254"/>
                </a:lnTo>
                <a:lnTo>
                  <a:pt x="1067566" y="134326"/>
                </a:lnTo>
                <a:lnTo>
                  <a:pt x="1067796" y="141636"/>
                </a:lnTo>
                <a:lnTo>
                  <a:pt x="1070741" y="148328"/>
                </a:lnTo>
                <a:lnTo>
                  <a:pt x="1076210" y="153543"/>
                </a:lnTo>
                <a:lnTo>
                  <a:pt x="1083283" y="156217"/>
                </a:lnTo>
                <a:lnTo>
                  <a:pt x="1090593" y="155987"/>
                </a:lnTo>
                <a:lnTo>
                  <a:pt x="1097284" y="153042"/>
                </a:lnTo>
                <a:lnTo>
                  <a:pt x="1102499" y="147574"/>
                </a:lnTo>
                <a:lnTo>
                  <a:pt x="1190442" y="8763"/>
                </a:lnTo>
                <a:close/>
              </a:path>
              <a:path w="1191260" h="638175">
                <a:moveTo>
                  <a:pt x="1123618" y="43075"/>
                </a:moveTo>
                <a:lnTo>
                  <a:pt x="1103411" y="74943"/>
                </a:lnTo>
                <a:lnTo>
                  <a:pt x="1161710" y="44704"/>
                </a:lnTo>
                <a:lnTo>
                  <a:pt x="1156220" y="44704"/>
                </a:lnTo>
                <a:lnTo>
                  <a:pt x="1123618" y="43075"/>
                </a:lnTo>
                <a:close/>
              </a:path>
              <a:path w="1191260" h="638175">
                <a:moveTo>
                  <a:pt x="1141107" y="15494"/>
                </a:moveTo>
                <a:lnTo>
                  <a:pt x="1123618" y="43075"/>
                </a:lnTo>
                <a:lnTo>
                  <a:pt x="1156220" y="44704"/>
                </a:lnTo>
                <a:lnTo>
                  <a:pt x="1141107" y="15494"/>
                </a:lnTo>
                <a:close/>
              </a:path>
              <a:path w="1191260" h="638175">
                <a:moveTo>
                  <a:pt x="1151838" y="15494"/>
                </a:moveTo>
                <a:lnTo>
                  <a:pt x="1141107" y="15494"/>
                </a:lnTo>
                <a:lnTo>
                  <a:pt x="1156220" y="44704"/>
                </a:lnTo>
                <a:lnTo>
                  <a:pt x="1161710" y="44704"/>
                </a:lnTo>
                <a:lnTo>
                  <a:pt x="1165872" y="42545"/>
                </a:lnTo>
                <a:lnTo>
                  <a:pt x="1151838" y="15494"/>
                </a:lnTo>
                <a:close/>
              </a:path>
              <a:path w="1191260" h="638175">
                <a:moveTo>
                  <a:pt x="1148346" y="8763"/>
                </a:moveTo>
                <a:lnTo>
                  <a:pt x="1085832" y="41187"/>
                </a:lnTo>
                <a:lnTo>
                  <a:pt x="1123618" y="43075"/>
                </a:lnTo>
                <a:lnTo>
                  <a:pt x="1141107" y="15494"/>
                </a:lnTo>
                <a:lnTo>
                  <a:pt x="1151838" y="15494"/>
                </a:lnTo>
                <a:lnTo>
                  <a:pt x="1148346" y="8763"/>
                </a:lnTo>
                <a:close/>
              </a:path>
              <a:path w="1191260" h="638175">
                <a:moveTo>
                  <a:pt x="1025918" y="0"/>
                </a:moveTo>
                <a:lnTo>
                  <a:pt x="1018427" y="1141"/>
                </a:lnTo>
                <a:lnTo>
                  <a:pt x="1012186" y="4937"/>
                </a:lnTo>
                <a:lnTo>
                  <a:pt x="1007827" y="10804"/>
                </a:lnTo>
                <a:lnTo>
                  <a:pt x="1005979" y="18161"/>
                </a:lnTo>
                <a:lnTo>
                  <a:pt x="1007100" y="25598"/>
                </a:lnTo>
                <a:lnTo>
                  <a:pt x="1010853" y="31845"/>
                </a:lnTo>
                <a:lnTo>
                  <a:pt x="1016677" y="36234"/>
                </a:lnTo>
                <a:lnTo>
                  <a:pt x="1024013" y="38100"/>
                </a:lnTo>
                <a:lnTo>
                  <a:pt x="1085832" y="41187"/>
                </a:lnTo>
                <a:lnTo>
                  <a:pt x="1148346" y="8763"/>
                </a:lnTo>
                <a:lnTo>
                  <a:pt x="1190442" y="8763"/>
                </a:lnTo>
                <a:lnTo>
                  <a:pt x="1190764" y="8255"/>
                </a:lnTo>
                <a:lnTo>
                  <a:pt x="1025918" y="0"/>
                </a:lnTo>
                <a:close/>
              </a:path>
            </a:pathLst>
          </a:custGeom>
          <a:solidFill>
            <a:srgbClr val="09469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1235707" y="4191127"/>
            <a:ext cx="737870" cy="435609"/>
          </a:xfrm>
          <a:custGeom>
            <a:avLst/>
            <a:gdLst/>
            <a:ahLst/>
            <a:cxnLst/>
            <a:rect l="l" t="t" r="r" b="b"/>
            <a:pathLst>
              <a:path w="737869" h="435610">
                <a:moveTo>
                  <a:pt x="49208" y="331593"/>
                </a:moveTo>
                <a:lnTo>
                  <a:pt x="10021" y="348884"/>
                </a:lnTo>
                <a:lnTo>
                  <a:pt x="0" y="374382"/>
                </a:lnTo>
                <a:lnTo>
                  <a:pt x="563" y="384254"/>
                </a:lnTo>
                <a:lnTo>
                  <a:pt x="20534" y="422830"/>
                </a:lnTo>
                <a:lnTo>
                  <a:pt x="54295" y="435101"/>
                </a:lnTo>
                <a:lnTo>
                  <a:pt x="63153" y="433387"/>
                </a:lnTo>
                <a:lnTo>
                  <a:pt x="72011" y="429768"/>
                </a:lnTo>
                <a:lnTo>
                  <a:pt x="78627" y="425769"/>
                </a:lnTo>
                <a:lnTo>
                  <a:pt x="84172" y="421211"/>
                </a:lnTo>
                <a:lnTo>
                  <a:pt x="86786" y="418211"/>
                </a:lnTo>
                <a:lnTo>
                  <a:pt x="50802" y="418211"/>
                </a:lnTo>
                <a:lnTo>
                  <a:pt x="44325" y="415544"/>
                </a:lnTo>
                <a:lnTo>
                  <a:pt x="20208" y="380015"/>
                </a:lnTo>
                <a:lnTo>
                  <a:pt x="19436" y="373800"/>
                </a:lnTo>
                <a:lnTo>
                  <a:pt x="20005" y="368300"/>
                </a:lnTo>
                <a:lnTo>
                  <a:pt x="21669" y="361442"/>
                </a:lnTo>
                <a:lnTo>
                  <a:pt x="25796" y="356362"/>
                </a:lnTo>
                <a:lnTo>
                  <a:pt x="37213" y="350393"/>
                </a:lnTo>
                <a:lnTo>
                  <a:pt x="41912" y="349631"/>
                </a:lnTo>
                <a:lnTo>
                  <a:pt x="68804" y="349631"/>
                </a:lnTo>
                <a:lnTo>
                  <a:pt x="74551" y="344678"/>
                </a:lnTo>
                <a:lnTo>
                  <a:pt x="68836" y="338581"/>
                </a:lnTo>
                <a:lnTo>
                  <a:pt x="62994" y="334645"/>
                </a:lnTo>
                <a:lnTo>
                  <a:pt x="56898" y="332994"/>
                </a:lnTo>
                <a:lnTo>
                  <a:pt x="49208" y="331593"/>
                </a:lnTo>
                <a:close/>
              </a:path>
              <a:path w="737869" h="435610">
                <a:moveTo>
                  <a:pt x="94109" y="381889"/>
                </a:moveTo>
                <a:lnTo>
                  <a:pt x="73789" y="385318"/>
                </a:lnTo>
                <a:lnTo>
                  <a:pt x="75694" y="392684"/>
                </a:lnTo>
                <a:lnTo>
                  <a:pt x="75694" y="398653"/>
                </a:lnTo>
                <a:lnTo>
                  <a:pt x="73789" y="403479"/>
                </a:lnTo>
                <a:lnTo>
                  <a:pt x="72011" y="408305"/>
                </a:lnTo>
                <a:lnTo>
                  <a:pt x="68582" y="411988"/>
                </a:lnTo>
                <a:lnTo>
                  <a:pt x="63883" y="414528"/>
                </a:lnTo>
                <a:lnTo>
                  <a:pt x="57406" y="417830"/>
                </a:lnTo>
                <a:lnTo>
                  <a:pt x="50802" y="418211"/>
                </a:lnTo>
                <a:lnTo>
                  <a:pt x="86786" y="418211"/>
                </a:lnTo>
                <a:lnTo>
                  <a:pt x="88621" y="416105"/>
                </a:lnTo>
                <a:lnTo>
                  <a:pt x="91950" y="410464"/>
                </a:lnTo>
                <a:lnTo>
                  <a:pt x="94234" y="404177"/>
                </a:lnTo>
                <a:lnTo>
                  <a:pt x="95364" y="397319"/>
                </a:lnTo>
                <a:lnTo>
                  <a:pt x="95326" y="389890"/>
                </a:lnTo>
                <a:lnTo>
                  <a:pt x="94109" y="381889"/>
                </a:lnTo>
                <a:close/>
              </a:path>
              <a:path w="737869" h="435610">
                <a:moveTo>
                  <a:pt x="68804" y="349631"/>
                </a:moveTo>
                <a:lnTo>
                  <a:pt x="41912" y="349631"/>
                </a:lnTo>
                <a:lnTo>
                  <a:pt x="46611" y="350647"/>
                </a:lnTo>
                <a:lnTo>
                  <a:pt x="51437" y="351536"/>
                </a:lnTo>
                <a:lnTo>
                  <a:pt x="55501" y="354075"/>
                </a:lnTo>
                <a:lnTo>
                  <a:pt x="58930" y="358140"/>
                </a:lnTo>
                <a:lnTo>
                  <a:pt x="68804" y="349631"/>
                </a:lnTo>
                <a:close/>
              </a:path>
              <a:path w="737869" h="435610">
                <a:moveTo>
                  <a:pt x="121541" y="289052"/>
                </a:moveTo>
                <a:lnTo>
                  <a:pt x="102491" y="298958"/>
                </a:lnTo>
                <a:lnTo>
                  <a:pt x="114048" y="406019"/>
                </a:lnTo>
                <a:lnTo>
                  <a:pt x="133098" y="396113"/>
                </a:lnTo>
                <a:lnTo>
                  <a:pt x="129923" y="372110"/>
                </a:lnTo>
                <a:lnTo>
                  <a:pt x="164626" y="354203"/>
                </a:lnTo>
                <a:lnTo>
                  <a:pt x="127764" y="354203"/>
                </a:lnTo>
                <a:lnTo>
                  <a:pt x="122557" y="314960"/>
                </a:lnTo>
                <a:lnTo>
                  <a:pt x="151597" y="314960"/>
                </a:lnTo>
                <a:lnTo>
                  <a:pt x="121541" y="289052"/>
                </a:lnTo>
                <a:close/>
              </a:path>
              <a:path w="737869" h="435610">
                <a:moveTo>
                  <a:pt x="196532" y="353695"/>
                </a:moveTo>
                <a:lnTo>
                  <a:pt x="165610" y="353695"/>
                </a:lnTo>
                <a:lnTo>
                  <a:pt x="183898" y="369824"/>
                </a:lnTo>
                <a:lnTo>
                  <a:pt x="203456" y="359664"/>
                </a:lnTo>
                <a:lnTo>
                  <a:pt x="196532" y="353695"/>
                </a:lnTo>
                <a:close/>
              </a:path>
              <a:path w="737869" h="435610">
                <a:moveTo>
                  <a:pt x="151597" y="314960"/>
                </a:moveTo>
                <a:lnTo>
                  <a:pt x="122557" y="314960"/>
                </a:lnTo>
                <a:lnTo>
                  <a:pt x="152021" y="341630"/>
                </a:lnTo>
                <a:lnTo>
                  <a:pt x="127764" y="354203"/>
                </a:lnTo>
                <a:lnTo>
                  <a:pt x="164626" y="354203"/>
                </a:lnTo>
                <a:lnTo>
                  <a:pt x="165610" y="353695"/>
                </a:lnTo>
                <a:lnTo>
                  <a:pt x="196532" y="353695"/>
                </a:lnTo>
                <a:lnTo>
                  <a:pt x="151597" y="314960"/>
                </a:lnTo>
                <a:close/>
              </a:path>
              <a:path w="737869" h="435610">
                <a:moveTo>
                  <a:pt x="225336" y="238379"/>
                </a:moveTo>
                <a:lnTo>
                  <a:pt x="187708" y="254762"/>
                </a:lnTo>
                <a:lnTo>
                  <a:pt x="175008" y="286131"/>
                </a:lnTo>
                <a:lnTo>
                  <a:pt x="175368" y="293084"/>
                </a:lnTo>
                <a:lnTo>
                  <a:pt x="194352" y="330571"/>
                </a:lnTo>
                <a:lnTo>
                  <a:pt x="223776" y="343662"/>
                </a:lnTo>
                <a:lnTo>
                  <a:pt x="230563" y="343396"/>
                </a:lnTo>
                <a:lnTo>
                  <a:pt x="266172" y="326644"/>
                </a:lnTo>
                <a:lnTo>
                  <a:pt x="226951" y="326644"/>
                </a:lnTo>
                <a:lnTo>
                  <a:pt x="219458" y="323723"/>
                </a:lnTo>
                <a:lnTo>
                  <a:pt x="195201" y="289798"/>
                </a:lnTo>
                <a:lnTo>
                  <a:pt x="194725" y="283565"/>
                </a:lnTo>
                <a:lnTo>
                  <a:pt x="195582" y="277749"/>
                </a:lnTo>
                <a:lnTo>
                  <a:pt x="197614" y="270383"/>
                </a:lnTo>
                <a:lnTo>
                  <a:pt x="202567" y="264668"/>
                </a:lnTo>
                <a:lnTo>
                  <a:pt x="215648" y="257937"/>
                </a:lnTo>
                <a:lnTo>
                  <a:pt x="220601" y="256921"/>
                </a:lnTo>
                <a:lnTo>
                  <a:pt x="247390" y="256921"/>
                </a:lnTo>
                <a:lnTo>
                  <a:pt x="254002" y="251714"/>
                </a:lnTo>
                <a:lnTo>
                  <a:pt x="249266" y="246832"/>
                </a:lnTo>
                <a:lnTo>
                  <a:pt x="244017" y="243046"/>
                </a:lnTo>
                <a:lnTo>
                  <a:pt x="238268" y="240355"/>
                </a:lnTo>
                <a:lnTo>
                  <a:pt x="232031" y="238760"/>
                </a:lnTo>
                <a:lnTo>
                  <a:pt x="225336" y="238379"/>
                </a:lnTo>
                <a:close/>
              </a:path>
              <a:path w="737869" h="435610">
                <a:moveTo>
                  <a:pt x="276454" y="292227"/>
                </a:moveTo>
                <a:lnTo>
                  <a:pt x="253367" y="292227"/>
                </a:lnTo>
                <a:lnTo>
                  <a:pt x="259078" y="303275"/>
                </a:lnTo>
                <a:lnTo>
                  <a:pt x="259155" y="303656"/>
                </a:lnTo>
                <a:lnTo>
                  <a:pt x="242064" y="322072"/>
                </a:lnTo>
                <a:lnTo>
                  <a:pt x="234444" y="326009"/>
                </a:lnTo>
                <a:lnTo>
                  <a:pt x="226951" y="326644"/>
                </a:lnTo>
                <a:lnTo>
                  <a:pt x="266172" y="326644"/>
                </a:lnTo>
                <a:lnTo>
                  <a:pt x="276481" y="314960"/>
                </a:lnTo>
                <a:lnTo>
                  <a:pt x="280291" y="308991"/>
                </a:lnTo>
                <a:lnTo>
                  <a:pt x="282196" y="303275"/>
                </a:lnTo>
                <a:lnTo>
                  <a:pt x="276454" y="292227"/>
                </a:lnTo>
                <a:close/>
              </a:path>
              <a:path w="737869" h="435610">
                <a:moveTo>
                  <a:pt x="324614" y="188975"/>
                </a:moveTo>
                <a:lnTo>
                  <a:pt x="314327" y="190246"/>
                </a:lnTo>
                <a:lnTo>
                  <a:pt x="306961" y="193040"/>
                </a:lnTo>
                <a:lnTo>
                  <a:pt x="259590" y="217550"/>
                </a:lnTo>
                <a:lnTo>
                  <a:pt x="305818" y="306705"/>
                </a:lnTo>
                <a:lnTo>
                  <a:pt x="323852" y="297306"/>
                </a:lnTo>
                <a:lnTo>
                  <a:pt x="304548" y="260096"/>
                </a:lnTo>
                <a:lnTo>
                  <a:pt x="308104" y="258191"/>
                </a:lnTo>
                <a:lnTo>
                  <a:pt x="312295" y="256159"/>
                </a:lnTo>
                <a:lnTo>
                  <a:pt x="315470" y="254889"/>
                </a:lnTo>
                <a:lnTo>
                  <a:pt x="317756" y="254508"/>
                </a:lnTo>
                <a:lnTo>
                  <a:pt x="320042" y="254254"/>
                </a:lnTo>
                <a:lnTo>
                  <a:pt x="367517" y="254254"/>
                </a:lnTo>
                <a:lnTo>
                  <a:pt x="358142" y="248666"/>
                </a:lnTo>
                <a:lnTo>
                  <a:pt x="352671" y="245872"/>
                </a:lnTo>
                <a:lnTo>
                  <a:pt x="297182" y="245872"/>
                </a:lnTo>
                <a:lnTo>
                  <a:pt x="285371" y="223266"/>
                </a:lnTo>
                <a:lnTo>
                  <a:pt x="299468" y="216027"/>
                </a:lnTo>
                <a:lnTo>
                  <a:pt x="306707" y="212217"/>
                </a:lnTo>
                <a:lnTo>
                  <a:pt x="311152" y="210058"/>
                </a:lnTo>
                <a:lnTo>
                  <a:pt x="312803" y="209550"/>
                </a:lnTo>
                <a:lnTo>
                  <a:pt x="315978" y="208534"/>
                </a:lnTo>
                <a:lnTo>
                  <a:pt x="347380" y="208534"/>
                </a:lnTo>
                <a:lnTo>
                  <a:pt x="342775" y="199517"/>
                </a:lnTo>
                <a:lnTo>
                  <a:pt x="338965" y="195453"/>
                </a:lnTo>
                <a:lnTo>
                  <a:pt x="334266" y="192786"/>
                </a:lnTo>
                <a:lnTo>
                  <a:pt x="329567" y="189992"/>
                </a:lnTo>
                <a:lnTo>
                  <a:pt x="324614" y="188975"/>
                </a:lnTo>
                <a:close/>
              </a:path>
              <a:path w="737869" h="435610">
                <a:moveTo>
                  <a:pt x="263781" y="267843"/>
                </a:moveTo>
                <a:lnTo>
                  <a:pt x="225046" y="287909"/>
                </a:lnTo>
                <a:lnTo>
                  <a:pt x="232793" y="302895"/>
                </a:lnTo>
                <a:lnTo>
                  <a:pt x="253367" y="292227"/>
                </a:lnTo>
                <a:lnTo>
                  <a:pt x="276454" y="292227"/>
                </a:lnTo>
                <a:lnTo>
                  <a:pt x="263781" y="267843"/>
                </a:lnTo>
                <a:close/>
              </a:path>
              <a:path w="737869" h="435610">
                <a:moveTo>
                  <a:pt x="367517" y="254254"/>
                </a:moveTo>
                <a:lnTo>
                  <a:pt x="320042" y="254254"/>
                </a:lnTo>
                <a:lnTo>
                  <a:pt x="322455" y="254508"/>
                </a:lnTo>
                <a:lnTo>
                  <a:pt x="325122" y="255524"/>
                </a:lnTo>
                <a:lnTo>
                  <a:pt x="327662" y="256412"/>
                </a:lnTo>
                <a:lnTo>
                  <a:pt x="333123" y="259080"/>
                </a:lnTo>
                <a:lnTo>
                  <a:pt x="364365" y="276352"/>
                </a:lnTo>
                <a:lnTo>
                  <a:pt x="385955" y="265175"/>
                </a:lnTo>
                <a:lnTo>
                  <a:pt x="367517" y="254254"/>
                </a:lnTo>
                <a:close/>
              </a:path>
              <a:path w="737869" h="435610">
                <a:moveTo>
                  <a:pt x="247390" y="256921"/>
                </a:moveTo>
                <a:lnTo>
                  <a:pt x="220601" y="256921"/>
                </a:lnTo>
                <a:lnTo>
                  <a:pt x="230253" y="258445"/>
                </a:lnTo>
                <a:lnTo>
                  <a:pt x="234317" y="260604"/>
                </a:lnTo>
                <a:lnTo>
                  <a:pt x="237873" y="264414"/>
                </a:lnTo>
                <a:lnTo>
                  <a:pt x="247390" y="256921"/>
                </a:lnTo>
                <a:close/>
              </a:path>
              <a:path w="737869" h="435610">
                <a:moveTo>
                  <a:pt x="347380" y="208534"/>
                </a:moveTo>
                <a:lnTo>
                  <a:pt x="318772" y="208534"/>
                </a:lnTo>
                <a:lnTo>
                  <a:pt x="323852" y="210566"/>
                </a:lnTo>
                <a:lnTo>
                  <a:pt x="326011" y="212598"/>
                </a:lnTo>
                <a:lnTo>
                  <a:pt x="328932" y="218186"/>
                </a:lnTo>
                <a:lnTo>
                  <a:pt x="329440" y="220725"/>
                </a:lnTo>
                <a:lnTo>
                  <a:pt x="329166" y="223266"/>
                </a:lnTo>
                <a:lnTo>
                  <a:pt x="328805" y="225552"/>
                </a:lnTo>
                <a:lnTo>
                  <a:pt x="327789" y="227711"/>
                </a:lnTo>
                <a:lnTo>
                  <a:pt x="326011" y="229489"/>
                </a:lnTo>
                <a:lnTo>
                  <a:pt x="324233" y="231394"/>
                </a:lnTo>
                <a:lnTo>
                  <a:pt x="319026" y="234569"/>
                </a:lnTo>
                <a:lnTo>
                  <a:pt x="297182" y="245872"/>
                </a:lnTo>
                <a:lnTo>
                  <a:pt x="352671" y="245872"/>
                </a:lnTo>
                <a:lnTo>
                  <a:pt x="352173" y="245618"/>
                </a:lnTo>
                <a:lnTo>
                  <a:pt x="344299" y="242824"/>
                </a:lnTo>
                <a:lnTo>
                  <a:pt x="339854" y="242062"/>
                </a:lnTo>
                <a:lnTo>
                  <a:pt x="334774" y="241808"/>
                </a:lnTo>
                <a:lnTo>
                  <a:pt x="342013" y="236600"/>
                </a:lnTo>
                <a:lnTo>
                  <a:pt x="346458" y="230759"/>
                </a:lnTo>
                <a:lnTo>
                  <a:pt x="349727" y="218186"/>
                </a:lnTo>
                <a:lnTo>
                  <a:pt x="349692" y="217550"/>
                </a:lnTo>
                <a:lnTo>
                  <a:pt x="348871" y="211455"/>
                </a:lnTo>
                <a:lnTo>
                  <a:pt x="347380" y="208534"/>
                </a:lnTo>
                <a:close/>
              </a:path>
              <a:path w="737869" h="435610">
                <a:moveTo>
                  <a:pt x="421134" y="165100"/>
                </a:moveTo>
                <a:lnTo>
                  <a:pt x="403989" y="173862"/>
                </a:lnTo>
                <a:lnTo>
                  <a:pt x="412879" y="191008"/>
                </a:lnTo>
                <a:lnTo>
                  <a:pt x="429897" y="182118"/>
                </a:lnTo>
                <a:lnTo>
                  <a:pt x="421134" y="165100"/>
                </a:lnTo>
                <a:close/>
              </a:path>
              <a:path w="737869" h="435610">
                <a:moveTo>
                  <a:pt x="445645" y="212471"/>
                </a:moveTo>
                <a:lnTo>
                  <a:pt x="428627" y="221361"/>
                </a:lnTo>
                <a:lnTo>
                  <a:pt x="437390" y="238506"/>
                </a:lnTo>
                <a:lnTo>
                  <a:pt x="454535" y="229616"/>
                </a:lnTo>
                <a:lnTo>
                  <a:pt x="445645" y="212471"/>
                </a:lnTo>
                <a:close/>
              </a:path>
              <a:path w="737869" h="435610">
                <a:moveTo>
                  <a:pt x="530169" y="110871"/>
                </a:moveTo>
                <a:lnTo>
                  <a:pt x="501906" y="110871"/>
                </a:lnTo>
                <a:lnTo>
                  <a:pt x="504954" y="111760"/>
                </a:lnTo>
                <a:lnTo>
                  <a:pt x="508129" y="112775"/>
                </a:lnTo>
                <a:lnTo>
                  <a:pt x="510669" y="115189"/>
                </a:lnTo>
                <a:lnTo>
                  <a:pt x="512574" y="118999"/>
                </a:lnTo>
                <a:lnTo>
                  <a:pt x="514352" y="122428"/>
                </a:lnTo>
                <a:lnTo>
                  <a:pt x="514888" y="125856"/>
                </a:lnTo>
                <a:lnTo>
                  <a:pt x="514960" y="126746"/>
                </a:lnTo>
                <a:lnTo>
                  <a:pt x="514098" y="134747"/>
                </a:lnTo>
                <a:lnTo>
                  <a:pt x="511812" y="141986"/>
                </a:lnTo>
                <a:lnTo>
                  <a:pt x="507875" y="153162"/>
                </a:lnTo>
                <a:lnTo>
                  <a:pt x="504587" y="162903"/>
                </a:lnTo>
                <a:lnTo>
                  <a:pt x="502145" y="171370"/>
                </a:lnTo>
                <a:lnTo>
                  <a:pt x="500535" y="178575"/>
                </a:lnTo>
                <a:lnTo>
                  <a:pt x="499747" y="184531"/>
                </a:lnTo>
                <a:lnTo>
                  <a:pt x="499239" y="191516"/>
                </a:lnTo>
                <a:lnTo>
                  <a:pt x="500255" y="198247"/>
                </a:lnTo>
                <a:lnTo>
                  <a:pt x="502795" y="204597"/>
                </a:lnTo>
                <a:lnTo>
                  <a:pt x="559426" y="175260"/>
                </a:lnTo>
                <a:lnTo>
                  <a:pt x="520448" y="175260"/>
                </a:lnTo>
                <a:lnTo>
                  <a:pt x="520575" y="173228"/>
                </a:lnTo>
                <a:lnTo>
                  <a:pt x="529465" y="145796"/>
                </a:lnTo>
                <a:lnTo>
                  <a:pt x="531243" y="140081"/>
                </a:lnTo>
                <a:lnTo>
                  <a:pt x="532005" y="136398"/>
                </a:lnTo>
                <a:lnTo>
                  <a:pt x="533021" y="130810"/>
                </a:lnTo>
                <a:lnTo>
                  <a:pt x="533275" y="125856"/>
                </a:lnTo>
                <a:lnTo>
                  <a:pt x="532894" y="121412"/>
                </a:lnTo>
                <a:lnTo>
                  <a:pt x="532386" y="117093"/>
                </a:lnTo>
                <a:lnTo>
                  <a:pt x="531243" y="112903"/>
                </a:lnTo>
                <a:lnTo>
                  <a:pt x="530169" y="110871"/>
                </a:lnTo>
                <a:close/>
              </a:path>
              <a:path w="737869" h="435610">
                <a:moveTo>
                  <a:pt x="554357" y="157734"/>
                </a:moveTo>
                <a:lnTo>
                  <a:pt x="520448" y="175260"/>
                </a:lnTo>
                <a:lnTo>
                  <a:pt x="559426" y="175260"/>
                </a:lnTo>
                <a:lnTo>
                  <a:pt x="562612" y="173609"/>
                </a:lnTo>
                <a:lnTo>
                  <a:pt x="554357" y="157734"/>
                </a:lnTo>
                <a:close/>
              </a:path>
              <a:path w="737869" h="435610">
                <a:moveTo>
                  <a:pt x="590296" y="75565"/>
                </a:moveTo>
                <a:lnTo>
                  <a:pt x="575439" y="75565"/>
                </a:lnTo>
                <a:lnTo>
                  <a:pt x="573775" y="86330"/>
                </a:lnTo>
                <a:lnTo>
                  <a:pt x="573186" y="94440"/>
                </a:lnTo>
                <a:lnTo>
                  <a:pt x="573064" y="108479"/>
                </a:lnTo>
                <a:lnTo>
                  <a:pt x="574042" y="119887"/>
                </a:lnTo>
                <a:lnTo>
                  <a:pt x="575783" y="131058"/>
                </a:lnTo>
                <a:lnTo>
                  <a:pt x="578345" y="141716"/>
                </a:lnTo>
                <a:lnTo>
                  <a:pt x="581740" y="151874"/>
                </a:lnTo>
                <a:lnTo>
                  <a:pt x="585980" y="161544"/>
                </a:lnTo>
                <a:lnTo>
                  <a:pt x="602363" y="152908"/>
                </a:lnTo>
                <a:lnTo>
                  <a:pt x="599456" y="146744"/>
                </a:lnTo>
                <a:lnTo>
                  <a:pt x="596823" y="139890"/>
                </a:lnTo>
                <a:lnTo>
                  <a:pt x="589145" y="98806"/>
                </a:lnTo>
                <a:lnTo>
                  <a:pt x="589155" y="90043"/>
                </a:lnTo>
                <a:lnTo>
                  <a:pt x="589612" y="81799"/>
                </a:lnTo>
                <a:lnTo>
                  <a:pt x="590296" y="75565"/>
                </a:lnTo>
                <a:close/>
              </a:path>
              <a:path w="737869" h="435610">
                <a:moveTo>
                  <a:pt x="506707" y="94144"/>
                </a:moveTo>
                <a:lnTo>
                  <a:pt x="471172" y="115316"/>
                </a:lnTo>
                <a:lnTo>
                  <a:pt x="468950" y="126746"/>
                </a:lnTo>
                <a:lnTo>
                  <a:pt x="469861" y="133350"/>
                </a:lnTo>
                <a:lnTo>
                  <a:pt x="472061" y="140462"/>
                </a:lnTo>
                <a:lnTo>
                  <a:pt x="489968" y="133350"/>
                </a:lnTo>
                <a:lnTo>
                  <a:pt x="487682" y="128143"/>
                </a:lnTo>
                <a:lnTo>
                  <a:pt x="487047" y="123952"/>
                </a:lnTo>
                <a:lnTo>
                  <a:pt x="488073" y="120745"/>
                </a:lnTo>
                <a:lnTo>
                  <a:pt x="489079" y="117475"/>
                </a:lnTo>
                <a:lnTo>
                  <a:pt x="491365" y="114935"/>
                </a:lnTo>
                <a:lnTo>
                  <a:pt x="494921" y="113156"/>
                </a:lnTo>
                <a:lnTo>
                  <a:pt x="498477" y="111252"/>
                </a:lnTo>
                <a:lnTo>
                  <a:pt x="501906" y="110871"/>
                </a:lnTo>
                <a:lnTo>
                  <a:pt x="530169" y="110871"/>
                </a:lnTo>
                <a:lnTo>
                  <a:pt x="525401" y="101854"/>
                </a:lnTo>
                <a:lnTo>
                  <a:pt x="519940" y="97281"/>
                </a:lnTo>
                <a:lnTo>
                  <a:pt x="512447" y="95123"/>
                </a:lnTo>
                <a:lnTo>
                  <a:pt x="506707" y="94144"/>
                </a:lnTo>
                <a:close/>
              </a:path>
              <a:path w="737869" h="435610">
                <a:moveTo>
                  <a:pt x="586742" y="49530"/>
                </a:moveTo>
                <a:lnTo>
                  <a:pt x="528449" y="79756"/>
                </a:lnTo>
                <a:lnTo>
                  <a:pt x="536577" y="95631"/>
                </a:lnTo>
                <a:lnTo>
                  <a:pt x="575439" y="75565"/>
                </a:lnTo>
                <a:lnTo>
                  <a:pt x="590296" y="75565"/>
                </a:lnTo>
                <a:lnTo>
                  <a:pt x="590425" y="74390"/>
                </a:lnTo>
                <a:lnTo>
                  <a:pt x="591620" y="67790"/>
                </a:lnTo>
                <a:lnTo>
                  <a:pt x="593219" y="61975"/>
                </a:lnTo>
                <a:lnTo>
                  <a:pt x="586742" y="49530"/>
                </a:lnTo>
                <a:close/>
              </a:path>
              <a:path w="737869" h="435610">
                <a:moveTo>
                  <a:pt x="627636" y="27305"/>
                </a:moveTo>
                <a:lnTo>
                  <a:pt x="604361" y="44450"/>
                </a:lnTo>
                <a:lnTo>
                  <a:pt x="602871" y="49911"/>
                </a:lnTo>
                <a:lnTo>
                  <a:pt x="604141" y="56768"/>
                </a:lnTo>
                <a:lnTo>
                  <a:pt x="608397" y="64897"/>
                </a:lnTo>
                <a:lnTo>
                  <a:pt x="612396" y="72771"/>
                </a:lnTo>
                <a:lnTo>
                  <a:pt x="617222" y="77850"/>
                </a:lnTo>
                <a:lnTo>
                  <a:pt x="622810" y="79883"/>
                </a:lnTo>
                <a:lnTo>
                  <a:pt x="628271" y="81787"/>
                </a:lnTo>
                <a:lnTo>
                  <a:pt x="634113" y="81280"/>
                </a:lnTo>
                <a:lnTo>
                  <a:pt x="640336" y="77978"/>
                </a:lnTo>
                <a:lnTo>
                  <a:pt x="646305" y="74930"/>
                </a:lnTo>
                <a:lnTo>
                  <a:pt x="650115" y="70485"/>
                </a:lnTo>
                <a:lnTo>
                  <a:pt x="650401" y="69342"/>
                </a:lnTo>
                <a:lnTo>
                  <a:pt x="631319" y="69342"/>
                </a:lnTo>
                <a:lnTo>
                  <a:pt x="629541" y="68325"/>
                </a:lnTo>
                <a:lnTo>
                  <a:pt x="617222" y="47752"/>
                </a:lnTo>
                <a:lnTo>
                  <a:pt x="617476" y="45085"/>
                </a:lnTo>
                <a:lnTo>
                  <a:pt x="617730" y="43053"/>
                </a:lnTo>
                <a:lnTo>
                  <a:pt x="618746" y="41656"/>
                </a:lnTo>
                <a:lnTo>
                  <a:pt x="620524" y="40640"/>
                </a:lnTo>
                <a:lnTo>
                  <a:pt x="622429" y="39750"/>
                </a:lnTo>
                <a:lnTo>
                  <a:pt x="645226" y="39750"/>
                </a:lnTo>
                <a:lnTo>
                  <a:pt x="643511" y="36322"/>
                </a:lnTo>
                <a:lnTo>
                  <a:pt x="638685" y="31368"/>
                </a:lnTo>
                <a:lnTo>
                  <a:pt x="627636" y="27305"/>
                </a:lnTo>
                <a:close/>
              </a:path>
              <a:path w="737869" h="435610">
                <a:moveTo>
                  <a:pt x="645226" y="39750"/>
                </a:moveTo>
                <a:lnTo>
                  <a:pt x="624207" y="39750"/>
                </a:lnTo>
                <a:lnTo>
                  <a:pt x="625985" y="40767"/>
                </a:lnTo>
                <a:lnTo>
                  <a:pt x="628271" y="42037"/>
                </a:lnTo>
                <a:lnTo>
                  <a:pt x="630938" y="45593"/>
                </a:lnTo>
                <a:lnTo>
                  <a:pt x="633986" y="51308"/>
                </a:lnTo>
                <a:lnTo>
                  <a:pt x="636907" y="57150"/>
                </a:lnTo>
                <a:lnTo>
                  <a:pt x="638304" y="61341"/>
                </a:lnTo>
                <a:lnTo>
                  <a:pt x="638050" y="64008"/>
                </a:lnTo>
                <a:lnTo>
                  <a:pt x="637796" y="66040"/>
                </a:lnTo>
                <a:lnTo>
                  <a:pt x="636780" y="67437"/>
                </a:lnTo>
                <a:lnTo>
                  <a:pt x="634875" y="68453"/>
                </a:lnTo>
                <a:lnTo>
                  <a:pt x="633097" y="69342"/>
                </a:lnTo>
                <a:lnTo>
                  <a:pt x="650401" y="69342"/>
                </a:lnTo>
                <a:lnTo>
                  <a:pt x="651546" y="64770"/>
                </a:lnTo>
                <a:lnTo>
                  <a:pt x="653036" y="59181"/>
                </a:lnTo>
                <a:lnTo>
                  <a:pt x="651766" y="52324"/>
                </a:lnTo>
                <a:lnTo>
                  <a:pt x="647512" y="44323"/>
                </a:lnTo>
                <a:lnTo>
                  <a:pt x="645226" y="39750"/>
                </a:lnTo>
                <a:close/>
              </a:path>
              <a:path w="737869" h="435610">
                <a:moveTo>
                  <a:pt x="675769" y="0"/>
                </a:moveTo>
                <a:lnTo>
                  <a:pt x="663450" y="6350"/>
                </a:lnTo>
                <a:lnTo>
                  <a:pt x="664720" y="124968"/>
                </a:lnTo>
                <a:lnTo>
                  <a:pt x="677293" y="118364"/>
                </a:lnTo>
                <a:lnTo>
                  <a:pt x="675769" y="0"/>
                </a:lnTo>
                <a:close/>
              </a:path>
              <a:path w="737869" h="435610">
                <a:moveTo>
                  <a:pt x="712218" y="43306"/>
                </a:moveTo>
                <a:lnTo>
                  <a:pt x="687326" y="65912"/>
                </a:lnTo>
                <a:lnTo>
                  <a:pt x="688723" y="72771"/>
                </a:lnTo>
                <a:lnTo>
                  <a:pt x="692854" y="80899"/>
                </a:lnTo>
                <a:lnTo>
                  <a:pt x="696978" y="88773"/>
                </a:lnTo>
                <a:lnTo>
                  <a:pt x="701804" y="93725"/>
                </a:lnTo>
                <a:lnTo>
                  <a:pt x="712853" y="97790"/>
                </a:lnTo>
                <a:lnTo>
                  <a:pt x="718695" y="97281"/>
                </a:lnTo>
                <a:lnTo>
                  <a:pt x="724918" y="93980"/>
                </a:lnTo>
                <a:lnTo>
                  <a:pt x="730887" y="90931"/>
                </a:lnTo>
                <a:lnTo>
                  <a:pt x="734570" y="86487"/>
                </a:lnTo>
                <a:lnTo>
                  <a:pt x="734882" y="85343"/>
                </a:lnTo>
                <a:lnTo>
                  <a:pt x="715901" y="85343"/>
                </a:lnTo>
                <a:lnTo>
                  <a:pt x="714123" y="84328"/>
                </a:lnTo>
                <a:lnTo>
                  <a:pt x="711837" y="83058"/>
                </a:lnTo>
                <a:lnTo>
                  <a:pt x="709043" y="79502"/>
                </a:lnTo>
                <a:lnTo>
                  <a:pt x="706122" y="73787"/>
                </a:lnTo>
                <a:lnTo>
                  <a:pt x="703074" y="67945"/>
                </a:lnTo>
                <a:lnTo>
                  <a:pt x="701804" y="63754"/>
                </a:lnTo>
                <a:lnTo>
                  <a:pt x="702058" y="61087"/>
                </a:lnTo>
                <a:lnTo>
                  <a:pt x="702312" y="59055"/>
                </a:lnTo>
                <a:lnTo>
                  <a:pt x="703328" y="57658"/>
                </a:lnTo>
                <a:lnTo>
                  <a:pt x="705106" y="56642"/>
                </a:lnTo>
                <a:lnTo>
                  <a:pt x="706884" y="55753"/>
                </a:lnTo>
                <a:lnTo>
                  <a:pt x="729763" y="55753"/>
                </a:lnTo>
                <a:lnTo>
                  <a:pt x="727966" y="52324"/>
                </a:lnTo>
                <a:lnTo>
                  <a:pt x="723140" y="47371"/>
                </a:lnTo>
                <a:lnTo>
                  <a:pt x="712218" y="43306"/>
                </a:lnTo>
                <a:close/>
              </a:path>
              <a:path w="737869" h="435610">
                <a:moveTo>
                  <a:pt x="729763" y="55753"/>
                </a:moveTo>
                <a:lnTo>
                  <a:pt x="708789" y="55753"/>
                </a:lnTo>
                <a:lnTo>
                  <a:pt x="710567" y="56642"/>
                </a:lnTo>
                <a:lnTo>
                  <a:pt x="712853" y="58039"/>
                </a:lnTo>
                <a:lnTo>
                  <a:pt x="715520" y="61595"/>
                </a:lnTo>
                <a:lnTo>
                  <a:pt x="718441" y="67310"/>
                </a:lnTo>
                <a:lnTo>
                  <a:pt x="721489" y="73152"/>
                </a:lnTo>
                <a:lnTo>
                  <a:pt x="722886" y="77343"/>
                </a:lnTo>
                <a:lnTo>
                  <a:pt x="722505" y="80010"/>
                </a:lnTo>
                <a:lnTo>
                  <a:pt x="722378" y="82042"/>
                </a:lnTo>
                <a:lnTo>
                  <a:pt x="721362" y="83439"/>
                </a:lnTo>
                <a:lnTo>
                  <a:pt x="719457" y="84455"/>
                </a:lnTo>
                <a:lnTo>
                  <a:pt x="717679" y="85343"/>
                </a:lnTo>
                <a:lnTo>
                  <a:pt x="734882" y="85343"/>
                </a:lnTo>
                <a:lnTo>
                  <a:pt x="736128" y="80772"/>
                </a:lnTo>
                <a:lnTo>
                  <a:pt x="737618" y="75184"/>
                </a:lnTo>
                <a:lnTo>
                  <a:pt x="736348" y="68325"/>
                </a:lnTo>
                <a:lnTo>
                  <a:pt x="729763" y="557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 txBox="1"/>
          <p:nvPr/>
        </p:nvSpPr>
        <p:spPr>
          <a:xfrm>
            <a:off x="610006" y="1606677"/>
            <a:ext cx="3816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INRm</a:t>
            </a:r>
            <a:r>
              <a:rPr sz="900" spc="-5" dirty="0">
                <a:latin typeface="Arial"/>
                <a:cs typeface="Arial"/>
              </a:rPr>
              <a:t>n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12165" y="6549949"/>
            <a:ext cx="5090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Arial"/>
                <a:cs typeface="Arial"/>
              </a:rPr>
              <a:t>FY2014</a:t>
            </a:r>
            <a:r>
              <a:rPr sz="600" spc="1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and</a:t>
            </a:r>
            <a:r>
              <a:rPr sz="600" spc="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FY2015</a:t>
            </a:r>
            <a:r>
              <a:rPr sz="600" spc="1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numbers</a:t>
            </a:r>
            <a:r>
              <a:rPr sz="600" spc="2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have</a:t>
            </a:r>
            <a:r>
              <a:rPr sz="600" spc="1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been</a:t>
            </a:r>
            <a:r>
              <a:rPr sz="600" spc="1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prepared</a:t>
            </a:r>
            <a:r>
              <a:rPr sz="600" spc="1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under</a:t>
            </a:r>
            <a:r>
              <a:rPr sz="600" spc="1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IGAAP,</a:t>
            </a:r>
            <a:r>
              <a:rPr sz="600" spc="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whereas</a:t>
            </a:r>
            <a:r>
              <a:rPr sz="600" spc="2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FY2016,</a:t>
            </a:r>
            <a:r>
              <a:rPr sz="600" spc="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FY2017</a:t>
            </a:r>
            <a:r>
              <a:rPr sz="600" spc="1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and</a:t>
            </a:r>
            <a:r>
              <a:rPr sz="600" spc="1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FY2018</a:t>
            </a:r>
            <a:r>
              <a:rPr sz="600" spc="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numbers</a:t>
            </a:r>
            <a:r>
              <a:rPr sz="600" spc="3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have</a:t>
            </a:r>
            <a:r>
              <a:rPr sz="600" spc="1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been</a:t>
            </a:r>
            <a:r>
              <a:rPr sz="600" spc="1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prepared</a:t>
            </a:r>
            <a:r>
              <a:rPr sz="600" spc="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under</a:t>
            </a:r>
            <a:r>
              <a:rPr sz="600" spc="7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Ind</a:t>
            </a:r>
            <a:r>
              <a:rPr sz="600" spc="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AS</a:t>
            </a:r>
            <a:endParaRPr sz="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0665" algn="l"/>
              </a:tabLst>
            </a:pPr>
            <a:r>
              <a:rPr sz="600" dirty="0">
                <a:latin typeface="Arial"/>
                <a:cs typeface="Arial"/>
              </a:rPr>
              <a:t>(1)	Represents gross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revenue</a:t>
            </a:r>
            <a:endParaRPr sz="600" dirty="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tabLst>
                <a:tab pos="248285" algn="l"/>
              </a:tabLst>
            </a:pPr>
            <a:r>
              <a:rPr sz="600" spc="-5" dirty="0">
                <a:latin typeface="Arial"/>
                <a:cs typeface="Arial"/>
              </a:rPr>
              <a:t>*	</a:t>
            </a:r>
            <a:r>
              <a:rPr sz="600" dirty="0">
                <a:latin typeface="Arial"/>
                <a:cs typeface="Arial"/>
              </a:rPr>
              <a:t>Includes third party</a:t>
            </a:r>
            <a:r>
              <a:rPr sz="600" spc="-3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sales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330051" y="949071"/>
            <a:ext cx="4520565" cy="378460"/>
          </a:xfrm>
          <a:prstGeom prst="rect">
            <a:avLst/>
          </a:prstGeom>
          <a:solidFill>
            <a:srgbClr val="7CB4F7"/>
          </a:solidFill>
          <a:ln w="9144">
            <a:solidFill>
              <a:srgbClr val="D9D9D9"/>
            </a:solidFill>
          </a:ln>
        </p:spPr>
        <p:txBody>
          <a:bodyPr vert="horz" wrap="square" lIns="0" tIns="100965" rIns="0" bIns="0" rtlCol="0">
            <a:spAutoFit/>
          </a:bodyPr>
          <a:lstStyle/>
          <a:p>
            <a:pPr marL="1318260">
              <a:lnSpc>
                <a:spcPct val="100000"/>
              </a:lnSpc>
              <a:spcBef>
                <a:spcPts val="79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Domestic Product</a:t>
            </a:r>
            <a:r>
              <a:rPr sz="11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Launches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249692" y="2015870"/>
            <a:ext cx="437515" cy="247015"/>
          </a:xfrm>
          <a:custGeom>
            <a:avLst/>
            <a:gdLst/>
            <a:ahLst/>
            <a:cxnLst/>
            <a:rect l="l" t="t" r="r" b="b"/>
            <a:pathLst>
              <a:path w="437514" h="247014">
                <a:moveTo>
                  <a:pt x="48350" y="147446"/>
                </a:moveTo>
                <a:lnTo>
                  <a:pt x="40877" y="147446"/>
                </a:lnTo>
                <a:lnTo>
                  <a:pt x="33213" y="148970"/>
                </a:lnTo>
                <a:lnTo>
                  <a:pt x="1761" y="178053"/>
                </a:lnTo>
                <a:lnTo>
                  <a:pt x="0" y="187025"/>
                </a:lnTo>
                <a:lnTo>
                  <a:pt x="237" y="196437"/>
                </a:lnTo>
                <a:lnTo>
                  <a:pt x="18223" y="233902"/>
                </a:lnTo>
                <a:lnTo>
                  <a:pt x="50116" y="246618"/>
                </a:lnTo>
                <a:lnTo>
                  <a:pt x="58617" y="245250"/>
                </a:lnTo>
                <a:lnTo>
                  <a:pt x="67166" y="242062"/>
                </a:lnTo>
                <a:lnTo>
                  <a:pt x="73617" y="238442"/>
                </a:lnTo>
                <a:lnTo>
                  <a:pt x="79056" y="234251"/>
                </a:lnTo>
                <a:lnTo>
                  <a:pt x="82647" y="230377"/>
                </a:lnTo>
                <a:lnTo>
                  <a:pt x="47354" y="230377"/>
                </a:lnTo>
                <a:lnTo>
                  <a:pt x="41131" y="227583"/>
                </a:lnTo>
                <a:lnTo>
                  <a:pt x="19175" y="192992"/>
                </a:lnTo>
                <a:lnTo>
                  <a:pt x="18599" y="186983"/>
                </a:lnTo>
                <a:lnTo>
                  <a:pt x="19287" y="181737"/>
                </a:lnTo>
                <a:lnTo>
                  <a:pt x="21065" y="175259"/>
                </a:lnTo>
                <a:lnTo>
                  <a:pt x="25256" y="170433"/>
                </a:lnTo>
                <a:lnTo>
                  <a:pt x="36305" y="165100"/>
                </a:lnTo>
                <a:lnTo>
                  <a:pt x="40877" y="164591"/>
                </a:lnTo>
                <a:lnTo>
                  <a:pt x="67405" y="164591"/>
                </a:lnTo>
                <a:lnTo>
                  <a:pt x="72119" y="160781"/>
                </a:lnTo>
                <a:lnTo>
                  <a:pt x="66912" y="154686"/>
                </a:lnTo>
                <a:lnTo>
                  <a:pt x="61324" y="150875"/>
                </a:lnTo>
                <a:lnTo>
                  <a:pt x="55609" y="148970"/>
                </a:lnTo>
                <a:lnTo>
                  <a:pt x="48350" y="147446"/>
                </a:lnTo>
                <a:close/>
              </a:path>
              <a:path w="437514" h="247014">
                <a:moveTo>
                  <a:pt x="89772" y="196850"/>
                </a:moveTo>
                <a:lnTo>
                  <a:pt x="70214" y="199643"/>
                </a:lnTo>
                <a:lnTo>
                  <a:pt x="71814" y="206414"/>
                </a:lnTo>
                <a:lnTo>
                  <a:pt x="71848" y="207009"/>
                </a:lnTo>
                <a:lnTo>
                  <a:pt x="47354" y="230377"/>
                </a:lnTo>
                <a:lnTo>
                  <a:pt x="82647" y="230377"/>
                </a:lnTo>
                <a:lnTo>
                  <a:pt x="90672" y="204563"/>
                </a:lnTo>
                <a:lnTo>
                  <a:pt x="89772" y="196850"/>
                </a:lnTo>
                <a:close/>
              </a:path>
              <a:path w="437514" h="247014">
                <a:moveTo>
                  <a:pt x="67405" y="164591"/>
                </a:moveTo>
                <a:lnTo>
                  <a:pt x="40877" y="164591"/>
                </a:lnTo>
                <a:lnTo>
                  <a:pt x="49767" y="166624"/>
                </a:lnTo>
                <a:lnTo>
                  <a:pt x="53704" y="169163"/>
                </a:lnTo>
                <a:lnTo>
                  <a:pt x="56879" y="173100"/>
                </a:lnTo>
                <a:lnTo>
                  <a:pt x="67405" y="164591"/>
                </a:lnTo>
                <a:close/>
              </a:path>
              <a:path w="437514" h="247014">
                <a:moveTo>
                  <a:pt x="119998" y="108457"/>
                </a:moveTo>
                <a:lnTo>
                  <a:pt x="101456" y="117348"/>
                </a:lnTo>
                <a:lnTo>
                  <a:pt x="109330" y="220090"/>
                </a:lnTo>
                <a:lnTo>
                  <a:pt x="127872" y="211200"/>
                </a:lnTo>
                <a:lnTo>
                  <a:pt x="125586" y="188087"/>
                </a:lnTo>
                <a:lnTo>
                  <a:pt x="160130" y="171450"/>
                </a:lnTo>
                <a:lnTo>
                  <a:pt x="188477" y="171450"/>
                </a:lnTo>
                <a:lnTo>
                  <a:pt x="187925" y="170941"/>
                </a:lnTo>
                <a:lnTo>
                  <a:pt x="123935" y="170941"/>
                </a:lnTo>
                <a:lnTo>
                  <a:pt x="120252" y="133223"/>
                </a:lnTo>
                <a:lnTo>
                  <a:pt x="146920" y="133223"/>
                </a:lnTo>
                <a:lnTo>
                  <a:pt x="119998" y="108457"/>
                </a:lnTo>
                <a:close/>
              </a:path>
              <a:path w="437514" h="247014">
                <a:moveTo>
                  <a:pt x="188477" y="171450"/>
                </a:moveTo>
                <a:lnTo>
                  <a:pt x="160130" y="171450"/>
                </a:lnTo>
                <a:lnTo>
                  <a:pt x="177148" y="187451"/>
                </a:lnTo>
                <a:lnTo>
                  <a:pt x="196071" y="178434"/>
                </a:lnTo>
                <a:lnTo>
                  <a:pt x="188477" y="171450"/>
                </a:lnTo>
                <a:close/>
              </a:path>
              <a:path w="437514" h="247014">
                <a:moveTo>
                  <a:pt x="146920" y="133223"/>
                </a:moveTo>
                <a:lnTo>
                  <a:pt x="120252" y="133223"/>
                </a:lnTo>
                <a:lnTo>
                  <a:pt x="147557" y="159638"/>
                </a:lnTo>
                <a:lnTo>
                  <a:pt x="123935" y="170941"/>
                </a:lnTo>
                <a:lnTo>
                  <a:pt x="187925" y="170941"/>
                </a:lnTo>
                <a:lnTo>
                  <a:pt x="146920" y="133223"/>
                </a:lnTo>
                <a:close/>
              </a:path>
              <a:path w="437514" h="247014">
                <a:moveTo>
                  <a:pt x="221665" y="62523"/>
                </a:moveTo>
                <a:lnTo>
                  <a:pt x="185149" y="77088"/>
                </a:lnTo>
                <a:lnTo>
                  <a:pt x="172068" y="106806"/>
                </a:lnTo>
                <a:lnTo>
                  <a:pt x="172232" y="113403"/>
                </a:lnTo>
                <a:lnTo>
                  <a:pt x="189306" y="149818"/>
                </a:lnTo>
                <a:lnTo>
                  <a:pt x="217153" y="163194"/>
                </a:lnTo>
                <a:lnTo>
                  <a:pt x="223584" y="163123"/>
                </a:lnTo>
                <a:lnTo>
                  <a:pt x="259291" y="146938"/>
                </a:lnTo>
                <a:lnTo>
                  <a:pt x="220582" y="146938"/>
                </a:lnTo>
                <a:lnTo>
                  <a:pt x="213597" y="144017"/>
                </a:lnTo>
                <a:lnTo>
                  <a:pt x="191340" y="110855"/>
                </a:lnTo>
                <a:lnTo>
                  <a:pt x="191082" y="104864"/>
                </a:lnTo>
                <a:lnTo>
                  <a:pt x="192134" y="99313"/>
                </a:lnTo>
                <a:lnTo>
                  <a:pt x="194293" y="92328"/>
                </a:lnTo>
                <a:lnTo>
                  <a:pt x="199119" y="86994"/>
                </a:lnTo>
                <a:lnTo>
                  <a:pt x="206866" y="83312"/>
                </a:lnTo>
                <a:lnTo>
                  <a:pt x="211819" y="80899"/>
                </a:lnTo>
                <a:lnTo>
                  <a:pt x="216645" y="80137"/>
                </a:lnTo>
                <a:lnTo>
                  <a:pt x="243284" y="80137"/>
                </a:lnTo>
                <a:lnTo>
                  <a:pt x="248649" y="76200"/>
                </a:lnTo>
                <a:lnTo>
                  <a:pt x="243188" y="69087"/>
                </a:lnTo>
                <a:lnTo>
                  <a:pt x="236330" y="64769"/>
                </a:lnTo>
                <a:lnTo>
                  <a:pt x="228075" y="63118"/>
                </a:lnTo>
                <a:lnTo>
                  <a:pt x="221665" y="62523"/>
                </a:lnTo>
                <a:close/>
              </a:path>
              <a:path w="437514" h="247014">
                <a:moveTo>
                  <a:pt x="268671" y="114934"/>
                </a:moveTo>
                <a:lnTo>
                  <a:pt x="246871" y="114934"/>
                </a:lnTo>
                <a:lnTo>
                  <a:pt x="252205" y="125856"/>
                </a:lnTo>
                <a:lnTo>
                  <a:pt x="250554" y="129158"/>
                </a:lnTo>
                <a:lnTo>
                  <a:pt x="220582" y="146938"/>
                </a:lnTo>
                <a:lnTo>
                  <a:pt x="259291" y="146938"/>
                </a:lnTo>
                <a:lnTo>
                  <a:pt x="268334" y="137287"/>
                </a:lnTo>
                <a:lnTo>
                  <a:pt x="272144" y="131571"/>
                </a:lnTo>
                <a:lnTo>
                  <a:pt x="274176" y="126364"/>
                </a:lnTo>
                <a:lnTo>
                  <a:pt x="268671" y="114934"/>
                </a:lnTo>
                <a:close/>
              </a:path>
              <a:path w="437514" h="247014">
                <a:moveTo>
                  <a:pt x="316848" y="18795"/>
                </a:moveTo>
                <a:lnTo>
                  <a:pt x="311895" y="19303"/>
                </a:lnTo>
                <a:lnTo>
                  <a:pt x="307069" y="19684"/>
                </a:lnTo>
                <a:lnTo>
                  <a:pt x="299957" y="22098"/>
                </a:lnTo>
                <a:lnTo>
                  <a:pt x="253856" y="44195"/>
                </a:lnTo>
                <a:lnTo>
                  <a:pt x="295385" y="130809"/>
                </a:lnTo>
                <a:lnTo>
                  <a:pt x="312911" y="122427"/>
                </a:lnTo>
                <a:lnTo>
                  <a:pt x="295512" y="86232"/>
                </a:lnTo>
                <a:lnTo>
                  <a:pt x="303132" y="82676"/>
                </a:lnTo>
                <a:lnTo>
                  <a:pt x="306180" y="81533"/>
                </a:lnTo>
                <a:lnTo>
                  <a:pt x="310498" y="81025"/>
                </a:lnTo>
                <a:lnTo>
                  <a:pt x="353571" y="81025"/>
                </a:lnTo>
                <a:lnTo>
                  <a:pt x="347201" y="76962"/>
                </a:lnTo>
                <a:lnTo>
                  <a:pt x="341613" y="73787"/>
                </a:lnTo>
                <a:lnTo>
                  <a:pt x="338149" y="72516"/>
                </a:lnTo>
                <a:lnTo>
                  <a:pt x="288908" y="72516"/>
                </a:lnTo>
                <a:lnTo>
                  <a:pt x="278367" y="50545"/>
                </a:lnTo>
                <a:lnTo>
                  <a:pt x="299068" y="40512"/>
                </a:lnTo>
                <a:lnTo>
                  <a:pt x="303386" y="38607"/>
                </a:lnTo>
                <a:lnTo>
                  <a:pt x="304910" y="38100"/>
                </a:lnTo>
                <a:lnTo>
                  <a:pt x="307958" y="37211"/>
                </a:lnTo>
                <a:lnTo>
                  <a:pt x="337586" y="37211"/>
                </a:lnTo>
                <a:lnTo>
                  <a:pt x="336279" y="34543"/>
                </a:lnTo>
                <a:lnTo>
                  <a:pt x="333866" y="29463"/>
                </a:lnTo>
                <a:lnTo>
                  <a:pt x="330437" y="25526"/>
                </a:lnTo>
                <a:lnTo>
                  <a:pt x="321547" y="19938"/>
                </a:lnTo>
                <a:lnTo>
                  <a:pt x="316848" y="18795"/>
                </a:lnTo>
                <a:close/>
              </a:path>
              <a:path w="437514" h="247014">
                <a:moveTo>
                  <a:pt x="257539" y="91820"/>
                </a:moveTo>
                <a:lnTo>
                  <a:pt x="219947" y="109854"/>
                </a:lnTo>
                <a:lnTo>
                  <a:pt x="226932" y="124459"/>
                </a:lnTo>
                <a:lnTo>
                  <a:pt x="246871" y="114934"/>
                </a:lnTo>
                <a:lnTo>
                  <a:pt x="268671" y="114934"/>
                </a:lnTo>
                <a:lnTo>
                  <a:pt x="257539" y="91820"/>
                </a:lnTo>
                <a:close/>
              </a:path>
              <a:path w="437514" h="247014">
                <a:moveTo>
                  <a:pt x="353571" y="81025"/>
                </a:moveTo>
                <a:lnTo>
                  <a:pt x="310498" y="81025"/>
                </a:lnTo>
                <a:lnTo>
                  <a:pt x="312784" y="81406"/>
                </a:lnTo>
                <a:lnTo>
                  <a:pt x="315324" y="82423"/>
                </a:lnTo>
                <a:lnTo>
                  <a:pt x="317864" y="83312"/>
                </a:lnTo>
                <a:lnTo>
                  <a:pt x="322944" y="86105"/>
                </a:lnTo>
                <a:lnTo>
                  <a:pt x="352281" y="103504"/>
                </a:lnTo>
                <a:lnTo>
                  <a:pt x="373236" y="93471"/>
                </a:lnTo>
                <a:lnTo>
                  <a:pt x="353571" y="81025"/>
                </a:lnTo>
                <a:close/>
              </a:path>
              <a:path w="437514" h="247014">
                <a:moveTo>
                  <a:pt x="243284" y="80137"/>
                </a:moveTo>
                <a:lnTo>
                  <a:pt x="216645" y="80137"/>
                </a:lnTo>
                <a:lnTo>
                  <a:pt x="225789" y="81914"/>
                </a:lnTo>
                <a:lnTo>
                  <a:pt x="229599" y="84074"/>
                </a:lnTo>
                <a:lnTo>
                  <a:pt x="232901" y="87756"/>
                </a:lnTo>
                <a:lnTo>
                  <a:pt x="243284" y="80137"/>
                </a:lnTo>
                <a:close/>
              </a:path>
              <a:path w="437514" h="247014">
                <a:moveTo>
                  <a:pt x="337586" y="37211"/>
                </a:moveTo>
                <a:lnTo>
                  <a:pt x="307958" y="37211"/>
                </a:lnTo>
                <a:lnTo>
                  <a:pt x="310752" y="37337"/>
                </a:lnTo>
                <a:lnTo>
                  <a:pt x="315578" y="39369"/>
                </a:lnTo>
                <a:lnTo>
                  <a:pt x="317483" y="41401"/>
                </a:lnTo>
                <a:lnTo>
                  <a:pt x="318880" y="44323"/>
                </a:lnTo>
                <a:lnTo>
                  <a:pt x="320150" y="46862"/>
                </a:lnTo>
                <a:lnTo>
                  <a:pt x="320531" y="49402"/>
                </a:lnTo>
                <a:lnTo>
                  <a:pt x="320150" y="51688"/>
                </a:lnTo>
                <a:lnTo>
                  <a:pt x="319896" y="53975"/>
                </a:lnTo>
                <a:lnTo>
                  <a:pt x="288908" y="72516"/>
                </a:lnTo>
                <a:lnTo>
                  <a:pt x="338149" y="72516"/>
                </a:lnTo>
                <a:lnTo>
                  <a:pt x="337803" y="72389"/>
                </a:lnTo>
                <a:lnTo>
                  <a:pt x="334120" y="70865"/>
                </a:lnTo>
                <a:lnTo>
                  <a:pt x="329802" y="69976"/>
                </a:lnTo>
                <a:lnTo>
                  <a:pt x="324976" y="69595"/>
                </a:lnTo>
                <a:lnTo>
                  <a:pt x="332088" y="64896"/>
                </a:lnTo>
                <a:lnTo>
                  <a:pt x="336533" y="59436"/>
                </a:lnTo>
                <a:lnTo>
                  <a:pt x="338311" y="53339"/>
                </a:lnTo>
                <a:lnTo>
                  <a:pt x="340089" y="47370"/>
                </a:lnTo>
                <a:lnTo>
                  <a:pt x="339454" y="41020"/>
                </a:lnTo>
                <a:lnTo>
                  <a:pt x="337586" y="37211"/>
                </a:lnTo>
                <a:close/>
              </a:path>
              <a:path w="437514" h="247014">
                <a:moveTo>
                  <a:pt x="407272" y="0"/>
                </a:moveTo>
                <a:lnTo>
                  <a:pt x="390635" y="8000"/>
                </a:lnTo>
                <a:lnTo>
                  <a:pt x="398636" y="24637"/>
                </a:lnTo>
                <a:lnTo>
                  <a:pt x="415146" y="16637"/>
                </a:lnTo>
                <a:lnTo>
                  <a:pt x="407272" y="0"/>
                </a:lnTo>
                <a:close/>
              </a:path>
              <a:path w="437514" h="247014">
                <a:moveTo>
                  <a:pt x="429370" y="46100"/>
                </a:moveTo>
                <a:lnTo>
                  <a:pt x="412733" y="54101"/>
                </a:lnTo>
                <a:lnTo>
                  <a:pt x="420734" y="70738"/>
                </a:lnTo>
                <a:lnTo>
                  <a:pt x="437244" y="62737"/>
                </a:lnTo>
                <a:lnTo>
                  <a:pt x="429370" y="46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3695572" y="1897379"/>
            <a:ext cx="200405" cy="1518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2600070" y="1713229"/>
            <a:ext cx="1996439" cy="993140"/>
          </a:xfrm>
          <a:custGeom>
            <a:avLst/>
            <a:gdLst/>
            <a:ahLst/>
            <a:cxnLst/>
            <a:rect l="l" t="t" r="r" b="b"/>
            <a:pathLst>
              <a:path w="1996439" h="993139">
                <a:moveTo>
                  <a:pt x="1890482" y="42712"/>
                </a:moveTo>
                <a:lnTo>
                  <a:pt x="0" y="958342"/>
                </a:lnTo>
                <a:lnTo>
                  <a:pt x="16510" y="992632"/>
                </a:lnTo>
                <a:lnTo>
                  <a:pt x="1907333" y="76896"/>
                </a:lnTo>
                <a:lnTo>
                  <a:pt x="1928336" y="45627"/>
                </a:lnTo>
                <a:lnTo>
                  <a:pt x="1890482" y="42712"/>
                </a:lnTo>
                <a:close/>
              </a:path>
              <a:path w="1996439" h="993139">
                <a:moveTo>
                  <a:pt x="1986445" y="11937"/>
                </a:moveTo>
                <a:lnTo>
                  <a:pt x="1954021" y="11937"/>
                </a:lnTo>
                <a:lnTo>
                  <a:pt x="1970658" y="46228"/>
                </a:lnTo>
                <a:lnTo>
                  <a:pt x="1907333" y="76896"/>
                </a:lnTo>
                <a:lnTo>
                  <a:pt x="1872742" y="128397"/>
                </a:lnTo>
                <a:lnTo>
                  <a:pt x="1869858" y="135346"/>
                </a:lnTo>
                <a:lnTo>
                  <a:pt x="1869868" y="142652"/>
                </a:lnTo>
                <a:lnTo>
                  <a:pt x="1872616" y="149435"/>
                </a:lnTo>
                <a:lnTo>
                  <a:pt x="1877949" y="154812"/>
                </a:lnTo>
                <a:lnTo>
                  <a:pt x="1884898" y="157696"/>
                </a:lnTo>
                <a:lnTo>
                  <a:pt x="1892204" y="157686"/>
                </a:lnTo>
                <a:lnTo>
                  <a:pt x="1898987" y="154938"/>
                </a:lnTo>
                <a:lnTo>
                  <a:pt x="1904365" y="149606"/>
                </a:lnTo>
                <a:lnTo>
                  <a:pt x="1996313" y="12700"/>
                </a:lnTo>
                <a:lnTo>
                  <a:pt x="1986445" y="11937"/>
                </a:lnTo>
                <a:close/>
              </a:path>
              <a:path w="1996439" h="993139">
                <a:moveTo>
                  <a:pt x="1928336" y="45627"/>
                </a:moveTo>
                <a:lnTo>
                  <a:pt x="1907333" y="76896"/>
                </a:lnTo>
                <a:lnTo>
                  <a:pt x="1966725" y="48133"/>
                </a:lnTo>
                <a:lnTo>
                  <a:pt x="1960880" y="48133"/>
                </a:lnTo>
                <a:lnTo>
                  <a:pt x="1928336" y="45627"/>
                </a:lnTo>
                <a:close/>
              </a:path>
              <a:path w="1996439" h="993139">
                <a:moveTo>
                  <a:pt x="1946529" y="18542"/>
                </a:moveTo>
                <a:lnTo>
                  <a:pt x="1928336" y="45627"/>
                </a:lnTo>
                <a:lnTo>
                  <a:pt x="1960880" y="48133"/>
                </a:lnTo>
                <a:lnTo>
                  <a:pt x="1946529" y="18542"/>
                </a:lnTo>
                <a:close/>
              </a:path>
              <a:path w="1996439" h="993139">
                <a:moveTo>
                  <a:pt x="1957226" y="18542"/>
                </a:moveTo>
                <a:lnTo>
                  <a:pt x="1946529" y="18542"/>
                </a:lnTo>
                <a:lnTo>
                  <a:pt x="1960880" y="48133"/>
                </a:lnTo>
                <a:lnTo>
                  <a:pt x="1966725" y="48133"/>
                </a:lnTo>
                <a:lnTo>
                  <a:pt x="1970658" y="46228"/>
                </a:lnTo>
                <a:lnTo>
                  <a:pt x="1957226" y="18542"/>
                </a:lnTo>
                <a:close/>
              </a:path>
              <a:path w="1996439" h="993139">
                <a:moveTo>
                  <a:pt x="1954021" y="11937"/>
                </a:moveTo>
                <a:lnTo>
                  <a:pt x="1890482" y="42712"/>
                </a:lnTo>
                <a:lnTo>
                  <a:pt x="1928336" y="45627"/>
                </a:lnTo>
                <a:lnTo>
                  <a:pt x="1946529" y="18542"/>
                </a:lnTo>
                <a:lnTo>
                  <a:pt x="1957226" y="18542"/>
                </a:lnTo>
                <a:lnTo>
                  <a:pt x="1954021" y="11937"/>
                </a:lnTo>
                <a:close/>
              </a:path>
              <a:path w="1996439" h="993139">
                <a:moveTo>
                  <a:pt x="1831848" y="0"/>
                </a:moveTo>
                <a:lnTo>
                  <a:pt x="1824366" y="881"/>
                </a:lnTo>
                <a:lnTo>
                  <a:pt x="1818005" y="4476"/>
                </a:lnTo>
                <a:lnTo>
                  <a:pt x="1813452" y="10215"/>
                </a:lnTo>
                <a:lnTo>
                  <a:pt x="1811401" y="17525"/>
                </a:lnTo>
                <a:lnTo>
                  <a:pt x="1812335" y="24989"/>
                </a:lnTo>
                <a:lnTo>
                  <a:pt x="1815925" y="31321"/>
                </a:lnTo>
                <a:lnTo>
                  <a:pt x="1821634" y="35867"/>
                </a:lnTo>
                <a:lnTo>
                  <a:pt x="1828927" y="37973"/>
                </a:lnTo>
                <a:lnTo>
                  <a:pt x="1890482" y="42712"/>
                </a:lnTo>
                <a:lnTo>
                  <a:pt x="1954021" y="11937"/>
                </a:lnTo>
                <a:lnTo>
                  <a:pt x="1986445" y="11937"/>
                </a:lnTo>
                <a:lnTo>
                  <a:pt x="1831848" y="0"/>
                </a:lnTo>
                <a:close/>
              </a:path>
            </a:pathLst>
          </a:custGeom>
          <a:solidFill>
            <a:srgbClr val="09469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4962839" y="3070570"/>
            <a:ext cx="284480" cy="971042"/>
          </a:xfrm>
          <a:custGeom>
            <a:avLst/>
            <a:gdLst/>
            <a:ahLst/>
            <a:cxnLst/>
            <a:rect l="l" t="t" r="r" b="b"/>
            <a:pathLst>
              <a:path w="295910" h="542925">
                <a:moveTo>
                  <a:pt x="0" y="542544"/>
                </a:moveTo>
                <a:lnTo>
                  <a:pt x="295655" y="542544"/>
                </a:lnTo>
                <a:lnTo>
                  <a:pt x="295655" y="0"/>
                </a:lnTo>
                <a:lnTo>
                  <a:pt x="0" y="0"/>
                </a:lnTo>
                <a:lnTo>
                  <a:pt x="0" y="542544"/>
                </a:lnTo>
                <a:close/>
              </a:path>
            </a:pathLst>
          </a:custGeom>
          <a:solidFill>
            <a:srgbClr val="B0D2F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 txBox="1"/>
          <p:nvPr/>
        </p:nvSpPr>
        <p:spPr>
          <a:xfrm>
            <a:off x="4777361" y="3112389"/>
            <a:ext cx="477054" cy="7895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endParaRPr sz="11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00" b="1" spc="-5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000" b="1" spc="-10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00" b="1" dirty="0" smtClean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r>
              <a:rPr lang="en-US" sz="1000" b="1" dirty="0" smtClean="0">
                <a:solidFill>
                  <a:srgbClr val="FFFFFF"/>
                </a:solidFill>
                <a:latin typeface="Arial"/>
                <a:cs typeface="Arial"/>
              </a:rPr>
              <a:t> – UPTO Q3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7091171" y="5201411"/>
            <a:ext cx="2613660" cy="568960"/>
          </a:xfrm>
          <a:custGeom>
            <a:avLst/>
            <a:gdLst/>
            <a:ahLst/>
            <a:cxnLst/>
            <a:rect l="l" t="t" r="r" b="b"/>
            <a:pathLst>
              <a:path w="2613659" h="568960">
                <a:moveTo>
                  <a:pt x="2518918" y="0"/>
                </a:moveTo>
                <a:lnTo>
                  <a:pt x="94742" y="0"/>
                </a:lnTo>
                <a:lnTo>
                  <a:pt x="57864" y="7445"/>
                </a:lnTo>
                <a:lnTo>
                  <a:pt x="27749" y="27749"/>
                </a:lnTo>
                <a:lnTo>
                  <a:pt x="7445" y="57864"/>
                </a:lnTo>
                <a:lnTo>
                  <a:pt x="0" y="94741"/>
                </a:lnTo>
                <a:lnTo>
                  <a:pt x="0" y="473709"/>
                </a:lnTo>
                <a:lnTo>
                  <a:pt x="7445" y="510587"/>
                </a:lnTo>
                <a:lnTo>
                  <a:pt x="27749" y="540702"/>
                </a:lnTo>
                <a:lnTo>
                  <a:pt x="57864" y="561006"/>
                </a:lnTo>
                <a:lnTo>
                  <a:pt x="94742" y="568451"/>
                </a:lnTo>
                <a:lnTo>
                  <a:pt x="2518918" y="568451"/>
                </a:lnTo>
                <a:lnTo>
                  <a:pt x="2555795" y="561006"/>
                </a:lnTo>
                <a:lnTo>
                  <a:pt x="2585910" y="540702"/>
                </a:lnTo>
                <a:lnTo>
                  <a:pt x="2606214" y="510587"/>
                </a:lnTo>
                <a:lnTo>
                  <a:pt x="2613659" y="473709"/>
                </a:lnTo>
                <a:lnTo>
                  <a:pt x="2613659" y="94741"/>
                </a:lnTo>
                <a:lnTo>
                  <a:pt x="2606214" y="57864"/>
                </a:lnTo>
                <a:lnTo>
                  <a:pt x="2585910" y="27749"/>
                </a:lnTo>
                <a:lnTo>
                  <a:pt x="2555795" y="7445"/>
                </a:lnTo>
                <a:lnTo>
                  <a:pt x="2518918" y="0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7091171" y="5201411"/>
            <a:ext cx="2613660" cy="568960"/>
          </a:xfrm>
          <a:custGeom>
            <a:avLst/>
            <a:gdLst/>
            <a:ahLst/>
            <a:cxnLst/>
            <a:rect l="l" t="t" r="r" b="b"/>
            <a:pathLst>
              <a:path w="2613659" h="568960">
                <a:moveTo>
                  <a:pt x="0" y="94741"/>
                </a:moveTo>
                <a:lnTo>
                  <a:pt x="7445" y="57864"/>
                </a:lnTo>
                <a:lnTo>
                  <a:pt x="27749" y="27749"/>
                </a:lnTo>
                <a:lnTo>
                  <a:pt x="57864" y="7445"/>
                </a:lnTo>
                <a:lnTo>
                  <a:pt x="94742" y="0"/>
                </a:lnTo>
                <a:lnTo>
                  <a:pt x="2518918" y="0"/>
                </a:lnTo>
                <a:lnTo>
                  <a:pt x="2555795" y="7445"/>
                </a:lnTo>
                <a:lnTo>
                  <a:pt x="2585910" y="27749"/>
                </a:lnTo>
                <a:lnTo>
                  <a:pt x="2606214" y="57864"/>
                </a:lnTo>
                <a:lnTo>
                  <a:pt x="2613659" y="94741"/>
                </a:lnTo>
                <a:lnTo>
                  <a:pt x="2613659" y="473709"/>
                </a:lnTo>
                <a:lnTo>
                  <a:pt x="2606214" y="510587"/>
                </a:lnTo>
                <a:lnTo>
                  <a:pt x="2585910" y="540702"/>
                </a:lnTo>
                <a:lnTo>
                  <a:pt x="2555795" y="561006"/>
                </a:lnTo>
                <a:lnTo>
                  <a:pt x="2518918" y="568451"/>
                </a:lnTo>
                <a:lnTo>
                  <a:pt x="94742" y="568451"/>
                </a:lnTo>
                <a:lnTo>
                  <a:pt x="57864" y="561006"/>
                </a:lnTo>
                <a:lnTo>
                  <a:pt x="27749" y="540702"/>
                </a:lnTo>
                <a:lnTo>
                  <a:pt x="7445" y="510587"/>
                </a:lnTo>
                <a:lnTo>
                  <a:pt x="0" y="473709"/>
                </a:lnTo>
                <a:lnTo>
                  <a:pt x="0" y="94741"/>
                </a:lnTo>
                <a:close/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 txBox="1"/>
          <p:nvPr/>
        </p:nvSpPr>
        <p:spPr>
          <a:xfrm>
            <a:off x="7431405" y="5302122"/>
            <a:ext cx="222123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7535" marR="5080" indent="-58547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Brands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occupy the #1 position</a:t>
            </a:r>
            <a:r>
              <a:rPr sz="11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Hep-C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segment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800850" y="5215890"/>
            <a:ext cx="582295" cy="561340"/>
          </a:xfrm>
          <a:custGeom>
            <a:avLst/>
            <a:gdLst/>
            <a:ahLst/>
            <a:cxnLst/>
            <a:rect l="l" t="t" r="r" b="b"/>
            <a:pathLst>
              <a:path w="582295" h="561339">
                <a:moveTo>
                  <a:pt x="291083" y="0"/>
                </a:moveTo>
                <a:lnTo>
                  <a:pt x="243863" y="3671"/>
                </a:lnTo>
                <a:lnTo>
                  <a:pt x="199070" y="14301"/>
                </a:lnTo>
                <a:lnTo>
                  <a:pt x="157304" y="31310"/>
                </a:lnTo>
                <a:lnTo>
                  <a:pt x="119164" y="54120"/>
                </a:lnTo>
                <a:lnTo>
                  <a:pt x="85248" y="82153"/>
                </a:lnTo>
                <a:lnTo>
                  <a:pt x="56156" y="114830"/>
                </a:lnTo>
                <a:lnTo>
                  <a:pt x="32486" y="151573"/>
                </a:lnTo>
                <a:lnTo>
                  <a:pt x="14837" y="191804"/>
                </a:lnTo>
                <a:lnTo>
                  <a:pt x="3809" y="234944"/>
                </a:lnTo>
                <a:lnTo>
                  <a:pt x="0" y="280416"/>
                </a:lnTo>
                <a:lnTo>
                  <a:pt x="3809" y="325899"/>
                </a:lnTo>
                <a:lnTo>
                  <a:pt x="14837" y="369046"/>
                </a:lnTo>
                <a:lnTo>
                  <a:pt x="32486" y="409280"/>
                </a:lnTo>
                <a:lnTo>
                  <a:pt x="56156" y="446023"/>
                </a:lnTo>
                <a:lnTo>
                  <a:pt x="85248" y="478697"/>
                </a:lnTo>
                <a:lnTo>
                  <a:pt x="119164" y="506726"/>
                </a:lnTo>
                <a:lnTo>
                  <a:pt x="157304" y="529531"/>
                </a:lnTo>
                <a:lnTo>
                  <a:pt x="199070" y="546535"/>
                </a:lnTo>
                <a:lnTo>
                  <a:pt x="243863" y="557161"/>
                </a:lnTo>
                <a:lnTo>
                  <a:pt x="291083" y="560832"/>
                </a:lnTo>
                <a:lnTo>
                  <a:pt x="338304" y="557161"/>
                </a:lnTo>
                <a:lnTo>
                  <a:pt x="383097" y="546535"/>
                </a:lnTo>
                <a:lnTo>
                  <a:pt x="424863" y="529531"/>
                </a:lnTo>
                <a:lnTo>
                  <a:pt x="463003" y="506726"/>
                </a:lnTo>
                <a:lnTo>
                  <a:pt x="496919" y="478697"/>
                </a:lnTo>
                <a:lnTo>
                  <a:pt x="526011" y="446023"/>
                </a:lnTo>
                <a:lnTo>
                  <a:pt x="549681" y="409280"/>
                </a:lnTo>
                <a:lnTo>
                  <a:pt x="567330" y="369046"/>
                </a:lnTo>
                <a:lnTo>
                  <a:pt x="578358" y="325899"/>
                </a:lnTo>
                <a:lnTo>
                  <a:pt x="582168" y="280416"/>
                </a:lnTo>
                <a:lnTo>
                  <a:pt x="578358" y="234944"/>
                </a:lnTo>
                <a:lnTo>
                  <a:pt x="567330" y="191804"/>
                </a:lnTo>
                <a:lnTo>
                  <a:pt x="549681" y="151573"/>
                </a:lnTo>
                <a:lnTo>
                  <a:pt x="526011" y="114830"/>
                </a:lnTo>
                <a:lnTo>
                  <a:pt x="496919" y="82153"/>
                </a:lnTo>
                <a:lnTo>
                  <a:pt x="463003" y="54120"/>
                </a:lnTo>
                <a:lnTo>
                  <a:pt x="424863" y="31310"/>
                </a:lnTo>
                <a:lnTo>
                  <a:pt x="383097" y="14301"/>
                </a:lnTo>
                <a:lnTo>
                  <a:pt x="338304" y="3671"/>
                </a:lnTo>
                <a:lnTo>
                  <a:pt x="291083" y="0"/>
                </a:lnTo>
                <a:close/>
              </a:path>
            </a:pathLst>
          </a:custGeom>
          <a:solidFill>
            <a:srgbClr val="7CB4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6800850" y="5215890"/>
            <a:ext cx="582295" cy="561340"/>
          </a:xfrm>
          <a:custGeom>
            <a:avLst/>
            <a:gdLst/>
            <a:ahLst/>
            <a:cxnLst/>
            <a:rect l="l" t="t" r="r" b="b"/>
            <a:pathLst>
              <a:path w="582295" h="561339">
                <a:moveTo>
                  <a:pt x="0" y="280416"/>
                </a:moveTo>
                <a:lnTo>
                  <a:pt x="3809" y="234944"/>
                </a:lnTo>
                <a:lnTo>
                  <a:pt x="14837" y="191804"/>
                </a:lnTo>
                <a:lnTo>
                  <a:pt x="32486" y="151573"/>
                </a:lnTo>
                <a:lnTo>
                  <a:pt x="56156" y="114830"/>
                </a:lnTo>
                <a:lnTo>
                  <a:pt x="85248" y="82153"/>
                </a:lnTo>
                <a:lnTo>
                  <a:pt x="119164" y="54120"/>
                </a:lnTo>
                <a:lnTo>
                  <a:pt x="157304" y="31310"/>
                </a:lnTo>
                <a:lnTo>
                  <a:pt x="199070" y="14301"/>
                </a:lnTo>
                <a:lnTo>
                  <a:pt x="243863" y="3671"/>
                </a:lnTo>
                <a:lnTo>
                  <a:pt x="291083" y="0"/>
                </a:lnTo>
                <a:lnTo>
                  <a:pt x="338304" y="3671"/>
                </a:lnTo>
                <a:lnTo>
                  <a:pt x="383097" y="14301"/>
                </a:lnTo>
                <a:lnTo>
                  <a:pt x="424863" y="31310"/>
                </a:lnTo>
                <a:lnTo>
                  <a:pt x="463003" y="54120"/>
                </a:lnTo>
                <a:lnTo>
                  <a:pt x="496919" y="82153"/>
                </a:lnTo>
                <a:lnTo>
                  <a:pt x="526011" y="114830"/>
                </a:lnTo>
                <a:lnTo>
                  <a:pt x="549681" y="151573"/>
                </a:lnTo>
                <a:lnTo>
                  <a:pt x="567330" y="191804"/>
                </a:lnTo>
                <a:lnTo>
                  <a:pt x="578358" y="234944"/>
                </a:lnTo>
                <a:lnTo>
                  <a:pt x="582168" y="280416"/>
                </a:lnTo>
                <a:lnTo>
                  <a:pt x="578358" y="325899"/>
                </a:lnTo>
                <a:lnTo>
                  <a:pt x="567330" y="369046"/>
                </a:lnTo>
                <a:lnTo>
                  <a:pt x="549681" y="409280"/>
                </a:lnTo>
                <a:lnTo>
                  <a:pt x="526011" y="446023"/>
                </a:lnTo>
                <a:lnTo>
                  <a:pt x="496919" y="478697"/>
                </a:lnTo>
                <a:lnTo>
                  <a:pt x="463003" y="506726"/>
                </a:lnTo>
                <a:lnTo>
                  <a:pt x="424863" y="529531"/>
                </a:lnTo>
                <a:lnTo>
                  <a:pt x="383097" y="546535"/>
                </a:lnTo>
                <a:lnTo>
                  <a:pt x="338304" y="557161"/>
                </a:lnTo>
                <a:lnTo>
                  <a:pt x="291083" y="560832"/>
                </a:lnTo>
                <a:lnTo>
                  <a:pt x="243863" y="557161"/>
                </a:lnTo>
                <a:lnTo>
                  <a:pt x="199070" y="546535"/>
                </a:lnTo>
                <a:lnTo>
                  <a:pt x="157304" y="529531"/>
                </a:lnTo>
                <a:lnTo>
                  <a:pt x="119164" y="506726"/>
                </a:lnTo>
                <a:lnTo>
                  <a:pt x="85248" y="478697"/>
                </a:lnTo>
                <a:lnTo>
                  <a:pt x="56156" y="446023"/>
                </a:lnTo>
                <a:lnTo>
                  <a:pt x="32486" y="409280"/>
                </a:lnTo>
                <a:lnTo>
                  <a:pt x="14837" y="369046"/>
                </a:lnTo>
                <a:lnTo>
                  <a:pt x="3809" y="325899"/>
                </a:lnTo>
                <a:lnTo>
                  <a:pt x="0" y="280416"/>
                </a:lnTo>
                <a:close/>
              </a:path>
            </a:pathLst>
          </a:custGeom>
          <a:ln w="2895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 txBox="1"/>
          <p:nvPr/>
        </p:nvSpPr>
        <p:spPr>
          <a:xfrm>
            <a:off x="7029068" y="5371591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632703" y="5811011"/>
            <a:ext cx="2613660" cy="568960"/>
          </a:xfrm>
          <a:custGeom>
            <a:avLst/>
            <a:gdLst/>
            <a:ahLst/>
            <a:cxnLst/>
            <a:rect l="l" t="t" r="r" b="b"/>
            <a:pathLst>
              <a:path w="2613659" h="568960">
                <a:moveTo>
                  <a:pt x="2518918" y="0"/>
                </a:moveTo>
                <a:lnTo>
                  <a:pt x="94742" y="0"/>
                </a:lnTo>
                <a:lnTo>
                  <a:pt x="57864" y="7445"/>
                </a:lnTo>
                <a:lnTo>
                  <a:pt x="27749" y="27749"/>
                </a:lnTo>
                <a:lnTo>
                  <a:pt x="7445" y="57864"/>
                </a:lnTo>
                <a:lnTo>
                  <a:pt x="0" y="94741"/>
                </a:lnTo>
                <a:lnTo>
                  <a:pt x="0" y="473709"/>
                </a:lnTo>
                <a:lnTo>
                  <a:pt x="7445" y="510587"/>
                </a:lnTo>
                <a:lnTo>
                  <a:pt x="27749" y="540702"/>
                </a:lnTo>
                <a:lnTo>
                  <a:pt x="57864" y="561006"/>
                </a:lnTo>
                <a:lnTo>
                  <a:pt x="94742" y="568452"/>
                </a:lnTo>
                <a:lnTo>
                  <a:pt x="2518918" y="568452"/>
                </a:lnTo>
                <a:lnTo>
                  <a:pt x="2555795" y="561006"/>
                </a:lnTo>
                <a:lnTo>
                  <a:pt x="2585910" y="540702"/>
                </a:lnTo>
                <a:lnTo>
                  <a:pt x="2606214" y="510587"/>
                </a:lnTo>
                <a:lnTo>
                  <a:pt x="2613660" y="473709"/>
                </a:lnTo>
                <a:lnTo>
                  <a:pt x="2613660" y="94741"/>
                </a:lnTo>
                <a:lnTo>
                  <a:pt x="2606214" y="57864"/>
                </a:lnTo>
                <a:lnTo>
                  <a:pt x="2585910" y="27749"/>
                </a:lnTo>
                <a:lnTo>
                  <a:pt x="2555795" y="7445"/>
                </a:lnTo>
                <a:lnTo>
                  <a:pt x="2518918" y="0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5632703" y="5811011"/>
            <a:ext cx="2613660" cy="568960"/>
          </a:xfrm>
          <a:custGeom>
            <a:avLst/>
            <a:gdLst/>
            <a:ahLst/>
            <a:cxnLst/>
            <a:rect l="l" t="t" r="r" b="b"/>
            <a:pathLst>
              <a:path w="2613659" h="568960">
                <a:moveTo>
                  <a:pt x="0" y="94741"/>
                </a:moveTo>
                <a:lnTo>
                  <a:pt x="7445" y="57864"/>
                </a:lnTo>
                <a:lnTo>
                  <a:pt x="27749" y="27749"/>
                </a:lnTo>
                <a:lnTo>
                  <a:pt x="57864" y="7445"/>
                </a:lnTo>
                <a:lnTo>
                  <a:pt x="94742" y="0"/>
                </a:lnTo>
                <a:lnTo>
                  <a:pt x="2518918" y="0"/>
                </a:lnTo>
                <a:lnTo>
                  <a:pt x="2555795" y="7445"/>
                </a:lnTo>
                <a:lnTo>
                  <a:pt x="2585910" y="27749"/>
                </a:lnTo>
                <a:lnTo>
                  <a:pt x="2606214" y="57864"/>
                </a:lnTo>
                <a:lnTo>
                  <a:pt x="2613660" y="94741"/>
                </a:lnTo>
                <a:lnTo>
                  <a:pt x="2613660" y="473709"/>
                </a:lnTo>
                <a:lnTo>
                  <a:pt x="2606214" y="510587"/>
                </a:lnTo>
                <a:lnTo>
                  <a:pt x="2585910" y="540702"/>
                </a:lnTo>
                <a:lnTo>
                  <a:pt x="2555795" y="561006"/>
                </a:lnTo>
                <a:lnTo>
                  <a:pt x="2518918" y="568452"/>
                </a:lnTo>
                <a:lnTo>
                  <a:pt x="94742" y="568452"/>
                </a:lnTo>
                <a:lnTo>
                  <a:pt x="57864" y="561006"/>
                </a:lnTo>
                <a:lnTo>
                  <a:pt x="27749" y="540702"/>
                </a:lnTo>
                <a:lnTo>
                  <a:pt x="7445" y="510587"/>
                </a:lnTo>
                <a:lnTo>
                  <a:pt x="0" y="473709"/>
                </a:lnTo>
                <a:lnTo>
                  <a:pt x="0" y="94741"/>
                </a:lnTo>
                <a:close/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 txBox="1"/>
          <p:nvPr/>
        </p:nvSpPr>
        <p:spPr>
          <a:xfrm>
            <a:off x="6067805" y="5826963"/>
            <a:ext cx="2031364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Sales force in India across 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Oncology,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Gastro</a:t>
            </a:r>
            <a:r>
              <a:rPr sz="11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Hepatology, 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Cardiology and</a:t>
            </a:r>
            <a:r>
              <a:rPr sz="11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Diabetology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342382" y="5825490"/>
            <a:ext cx="582295" cy="561340"/>
          </a:xfrm>
          <a:custGeom>
            <a:avLst/>
            <a:gdLst/>
            <a:ahLst/>
            <a:cxnLst/>
            <a:rect l="l" t="t" r="r" b="b"/>
            <a:pathLst>
              <a:path w="582295" h="561339">
                <a:moveTo>
                  <a:pt x="291083" y="0"/>
                </a:moveTo>
                <a:lnTo>
                  <a:pt x="243863" y="3670"/>
                </a:lnTo>
                <a:lnTo>
                  <a:pt x="199070" y="14296"/>
                </a:lnTo>
                <a:lnTo>
                  <a:pt x="157304" y="31300"/>
                </a:lnTo>
                <a:lnTo>
                  <a:pt x="119164" y="54105"/>
                </a:lnTo>
                <a:lnTo>
                  <a:pt x="85248" y="82134"/>
                </a:lnTo>
                <a:lnTo>
                  <a:pt x="56156" y="114808"/>
                </a:lnTo>
                <a:lnTo>
                  <a:pt x="32486" y="151551"/>
                </a:lnTo>
                <a:lnTo>
                  <a:pt x="14837" y="191785"/>
                </a:lnTo>
                <a:lnTo>
                  <a:pt x="3809" y="234932"/>
                </a:lnTo>
                <a:lnTo>
                  <a:pt x="0" y="280416"/>
                </a:lnTo>
                <a:lnTo>
                  <a:pt x="3809" y="325899"/>
                </a:lnTo>
                <a:lnTo>
                  <a:pt x="14837" y="369046"/>
                </a:lnTo>
                <a:lnTo>
                  <a:pt x="32486" y="409280"/>
                </a:lnTo>
                <a:lnTo>
                  <a:pt x="56156" y="446023"/>
                </a:lnTo>
                <a:lnTo>
                  <a:pt x="85248" y="478697"/>
                </a:lnTo>
                <a:lnTo>
                  <a:pt x="119164" y="506726"/>
                </a:lnTo>
                <a:lnTo>
                  <a:pt x="157304" y="529531"/>
                </a:lnTo>
                <a:lnTo>
                  <a:pt x="199070" y="546535"/>
                </a:lnTo>
                <a:lnTo>
                  <a:pt x="243863" y="557161"/>
                </a:lnTo>
                <a:lnTo>
                  <a:pt x="291083" y="560832"/>
                </a:lnTo>
                <a:lnTo>
                  <a:pt x="338304" y="557161"/>
                </a:lnTo>
                <a:lnTo>
                  <a:pt x="383097" y="546535"/>
                </a:lnTo>
                <a:lnTo>
                  <a:pt x="424863" y="529531"/>
                </a:lnTo>
                <a:lnTo>
                  <a:pt x="463003" y="506726"/>
                </a:lnTo>
                <a:lnTo>
                  <a:pt x="496919" y="478697"/>
                </a:lnTo>
                <a:lnTo>
                  <a:pt x="526011" y="446023"/>
                </a:lnTo>
                <a:lnTo>
                  <a:pt x="549681" y="409280"/>
                </a:lnTo>
                <a:lnTo>
                  <a:pt x="567330" y="369046"/>
                </a:lnTo>
                <a:lnTo>
                  <a:pt x="578358" y="325899"/>
                </a:lnTo>
                <a:lnTo>
                  <a:pt x="582167" y="280416"/>
                </a:lnTo>
                <a:lnTo>
                  <a:pt x="578358" y="234932"/>
                </a:lnTo>
                <a:lnTo>
                  <a:pt x="567330" y="191785"/>
                </a:lnTo>
                <a:lnTo>
                  <a:pt x="549681" y="151551"/>
                </a:lnTo>
                <a:lnTo>
                  <a:pt x="526011" y="114808"/>
                </a:lnTo>
                <a:lnTo>
                  <a:pt x="496919" y="82134"/>
                </a:lnTo>
                <a:lnTo>
                  <a:pt x="463003" y="54105"/>
                </a:lnTo>
                <a:lnTo>
                  <a:pt x="424863" y="31300"/>
                </a:lnTo>
                <a:lnTo>
                  <a:pt x="383097" y="14296"/>
                </a:lnTo>
                <a:lnTo>
                  <a:pt x="338304" y="3670"/>
                </a:lnTo>
                <a:lnTo>
                  <a:pt x="291083" y="0"/>
                </a:lnTo>
                <a:close/>
              </a:path>
            </a:pathLst>
          </a:custGeom>
          <a:solidFill>
            <a:srgbClr val="7CB4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62"/>
          <p:cNvSpPr/>
          <p:nvPr/>
        </p:nvSpPr>
        <p:spPr>
          <a:xfrm>
            <a:off x="5342382" y="5825490"/>
            <a:ext cx="582295" cy="561340"/>
          </a:xfrm>
          <a:custGeom>
            <a:avLst/>
            <a:gdLst/>
            <a:ahLst/>
            <a:cxnLst/>
            <a:rect l="l" t="t" r="r" b="b"/>
            <a:pathLst>
              <a:path w="582295" h="561339">
                <a:moveTo>
                  <a:pt x="0" y="280416"/>
                </a:moveTo>
                <a:lnTo>
                  <a:pt x="3809" y="234932"/>
                </a:lnTo>
                <a:lnTo>
                  <a:pt x="14837" y="191785"/>
                </a:lnTo>
                <a:lnTo>
                  <a:pt x="32486" y="151551"/>
                </a:lnTo>
                <a:lnTo>
                  <a:pt x="56156" y="114808"/>
                </a:lnTo>
                <a:lnTo>
                  <a:pt x="85248" y="82134"/>
                </a:lnTo>
                <a:lnTo>
                  <a:pt x="119164" y="54105"/>
                </a:lnTo>
                <a:lnTo>
                  <a:pt x="157304" y="31300"/>
                </a:lnTo>
                <a:lnTo>
                  <a:pt x="199070" y="14296"/>
                </a:lnTo>
                <a:lnTo>
                  <a:pt x="243863" y="3670"/>
                </a:lnTo>
                <a:lnTo>
                  <a:pt x="291083" y="0"/>
                </a:lnTo>
                <a:lnTo>
                  <a:pt x="338304" y="3670"/>
                </a:lnTo>
                <a:lnTo>
                  <a:pt x="383097" y="14296"/>
                </a:lnTo>
                <a:lnTo>
                  <a:pt x="424863" y="31300"/>
                </a:lnTo>
                <a:lnTo>
                  <a:pt x="463003" y="54105"/>
                </a:lnTo>
                <a:lnTo>
                  <a:pt x="496919" y="82134"/>
                </a:lnTo>
                <a:lnTo>
                  <a:pt x="526011" y="114808"/>
                </a:lnTo>
                <a:lnTo>
                  <a:pt x="549681" y="151551"/>
                </a:lnTo>
                <a:lnTo>
                  <a:pt x="567330" y="191785"/>
                </a:lnTo>
                <a:lnTo>
                  <a:pt x="578358" y="234932"/>
                </a:lnTo>
                <a:lnTo>
                  <a:pt x="582167" y="280416"/>
                </a:lnTo>
                <a:lnTo>
                  <a:pt x="578358" y="325899"/>
                </a:lnTo>
                <a:lnTo>
                  <a:pt x="567330" y="369046"/>
                </a:lnTo>
                <a:lnTo>
                  <a:pt x="549681" y="409280"/>
                </a:lnTo>
                <a:lnTo>
                  <a:pt x="526011" y="446023"/>
                </a:lnTo>
                <a:lnTo>
                  <a:pt x="496919" y="478697"/>
                </a:lnTo>
                <a:lnTo>
                  <a:pt x="463003" y="506726"/>
                </a:lnTo>
                <a:lnTo>
                  <a:pt x="424863" y="529531"/>
                </a:lnTo>
                <a:lnTo>
                  <a:pt x="383097" y="546535"/>
                </a:lnTo>
                <a:lnTo>
                  <a:pt x="338304" y="557161"/>
                </a:lnTo>
                <a:lnTo>
                  <a:pt x="291083" y="560832"/>
                </a:lnTo>
                <a:lnTo>
                  <a:pt x="243863" y="557161"/>
                </a:lnTo>
                <a:lnTo>
                  <a:pt x="199070" y="546535"/>
                </a:lnTo>
                <a:lnTo>
                  <a:pt x="157304" y="529531"/>
                </a:lnTo>
                <a:lnTo>
                  <a:pt x="119164" y="506726"/>
                </a:lnTo>
                <a:lnTo>
                  <a:pt x="85248" y="478697"/>
                </a:lnTo>
                <a:lnTo>
                  <a:pt x="56156" y="446023"/>
                </a:lnTo>
                <a:lnTo>
                  <a:pt x="32486" y="409280"/>
                </a:lnTo>
                <a:lnTo>
                  <a:pt x="14837" y="369046"/>
                </a:lnTo>
                <a:lnTo>
                  <a:pt x="3809" y="325899"/>
                </a:lnTo>
                <a:lnTo>
                  <a:pt x="0" y="280416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 txBox="1"/>
          <p:nvPr/>
        </p:nvSpPr>
        <p:spPr>
          <a:xfrm>
            <a:off x="5420105" y="5980582"/>
            <a:ext cx="4267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350+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5322061" y="3221101"/>
            <a:ext cx="4402455" cy="0"/>
          </a:xfrm>
          <a:custGeom>
            <a:avLst/>
            <a:gdLst/>
            <a:ahLst/>
            <a:cxnLst/>
            <a:rect l="l" t="t" r="r" b="b"/>
            <a:pathLst>
              <a:path w="4402455">
                <a:moveTo>
                  <a:pt x="0" y="0"/>
                </a:moveTo>
                <a:lnTo>
                  <a:pt x="4402455" y="0"/>
                </a:lnTo>
              </a:path>
            </a:pathLst>
          </a:custGeom>
          <a:ln w="6350">
            <a:solidFill>
              <a:srgbClr val="A497C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5322061" y="3507169"/>
            <a:ext cx="4402455" cy="0"/>
          </a:xfrm>
          <a:custGeom>
            <a:avLst/>
            <a:gdLst/>
            <a:ahLst/>
            <a:cxnLst/>
            <a:rect l="l" t="t" r="r" b="b"/>
            <a:pathLst>
              <a:path w="4402455">
                <a:moveTo>
                  <a:pt x="0" y="0"/>
                </a:moveTo>
                <a:lnTo>
                  <a:pt x="4402455" y="0"/>
                </a:lnTo>
              </a:path>
            </a:pathLst>
          </a:custGeom>
          <a:ln w="6350">
            <a:solidFill>
              <a:srgbClr val="A497C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 flipV="1">
            <a:off x="5322061" y="3809190"/>
            <a:ext cx="4402455" cy="302007"/>
          </a:xfrm>
          <a:custGeom>
            <a:avLst/>
            <a:gdLst/>
            <a:ahLst/>
            <a:cxnLst/>
            <a:rect l="l" t="t" r="r" b="b"/>
            <a:pathLst>
              <a:path w="4402455">
                <a:moveTo>
                  <a:pt x="0" y="0"/>
                </a:moveTo>
                <a:lnTo>
                  <a:pt x="4402455" y="0"/>
                </a:lnTo>
              </a:path>
            </a:pathLst>
          </a:custGeom>
          <a:ln w="6350">
            <a:solidFill>
              <a:srgbClr val="A497C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" name="object 83"/>
          <p:cNvSpPr txBox="1"/>
          <p:nvPr/>
        </p:nvSpPr>
        <p:spPr>
          <a:xfrm>
            <a:off x="5309361" y="2812795"/>
            <a:ext cx="442785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36930" algn="l"/>
                <a:tab pos="4414520" algn="l"/>
              </a:tabLst>
            </a:pPr>
            <a:r>
              <a:rPr sz="1000" u="sng" spc="-5" dirty="0">
                <a:solidFill>
                  <a:srgbClr val="302C29"/>
                </a:solidFill>
                <a:uFill>
                  <a:solidFill>
                    <a:srgbClr val="A497C5"/>
                  </a:solidFill>
                </a:uFill>
                <a:latin typeface="Arial"/>
                <a:cs typeface="Arial"/>
              </a:rPr>
              <a:t> 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310378" y="2736595"/>
            <a:ext cx="431228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40585" algn="l"/>
                <a:tab pos="3277870" algn="l"/>
              </a:tabLst>
            </a:pPr>
            <a:endParaRPr sz="1000" dirty="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334000" y="3007232"/>
            <a:ext cx="681227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" spc="-10" dirty="0" smtClean="0">
                <a:solidFill>
                  <a:srgbClr val="302C29"/>
                </a:solidFill>
                <a:latin typeface="Arial"/>
                <a:cs typeface="Arial"/>
              </a:rPr>
              <a:t> </a:t>
            </a:r>
            <a:r>
              <a:rPr lang="en-US" sz="1000" spc="-10" dirty="0" err="1" smtClean="0">
                <a:solidFill>
                  <a:srgbClr val="302C29"/>
                </a:solidFill>
                <a:latin typeface="Arial"/>
                <a:cs typeface="Arial"/>
              </a:rPr>
              <a:t>Denopsy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133846" y="3007232"/>
            <a:ext cx="1020317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" spc="-10" dirty="0" smtClean="0">
                <a:solidFill>
                  <a:srgbClr val="302C29"/>
                </a:solidFill>
                <a:latin typeface="Arial"/>
                <a:cs typeface="Arial"/>
              </a:rPr>
              <a:t> </a:t>
            </a:r>
            <a:r>
              <a:rPr lang="en-US" sz="1000" spc="-10" dirty="0" err="1" smtClean="0">
                <a:solidFill>
                  <a:srgbClr val="302C29"/>
                </a:solidFill>
                <a:latin typeface="Arial"/>
                <a:cs typeface="Arial"/>
              </a:rPr>
              <a:t>Teriflunomide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7438770" y="3007232"/>
            <a:ext cx="49657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" spc="-5" dirty="0" smtClean="0">
                <a:solidFill>
                  <a:srgbClr val="302C29"/>
                </a:solidFill>
                <a:latin typeface="Arial"/>
                <a:cs typeface="Arial"/>
              </a:rPr>
              <a:t>Tablets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8575928" y="3007231"/>
            <a:ext cx="115633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" spc="-5" dirty="0" smtClean="0">
                <a:solidFill>
                  <a:srgbClr val="302C29"/>
                </a:solidFill>
                <a:latin typeface="Arial"/>
                <a:cs typeface="Arial"/>
              </a:rPr>
              <a:t> </a:t>
            </a:r>
            <a:r>
              <a:rPr lang="en-US" sz="1000" spc="-5" dirty="0" err="1" smtClean="0">
                <a:solidFill>
                  <a:srgbClr val="302C29"/>
                </a:solidFill>
                <a:latin typeface="Arial"/>
                <a:cs typeface="Arial"/>
              </a:rPr>
              <a:t>Speciality</a:t>
            </a:r>
            <a:r>
              <a:rPr lang="en-US" sz="1000" spc="-5" dirty="0" smtClean="0">
                <a:solidFill>
                  <a:srgbClr val="302C29"/>
                </a:solidFill>
                <a:latin typeface="Arial"/>
                <a:cs typeface="Arial"/>
              </a:rPr>
              <a:t> Pharma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6133846" y="3201416"/>
            <a:ext cx="116141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" dirty="0" err="1" smtClean="0">
                <a:latin typeface="Arial"/>
                <a:cs typeface="Arial"/>
              </a:rPr>
              <a:t>Posaconazole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356606" y="3225090"/>
            <a:ext cx="4296029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40585" algn="l"/>
                <a:tab pos="3277870" algn="l"/>
              </a:tabLst>
            </a:pPr>
            <a:r>
              <a:rPr lang="en-US" sz="1000" spc="-5" dirty="0" err="1" smtClean="0">
                <a:solidFill>
                  <a:srgbClr val="302C29"/>
                </a:solidFill>
                <a:latin typeface="Arial"/>
                <a:cs typeface="Arial"/>
              </a:rPr>
              <a:t>Posan</a:t>
            </a:r>
            <a:r>
              <a:rPr sz="1000" spc="-10" dirty="0" err="1" smtClean="0">
                <a:solidFill>
                  <a:srgbClr val="302C29"/>
                </a:solidFill>
                <a:latin typeface="Arial"/>
                <a:cs typeface="Arial"/>
              </a:rPr>
              <a:t>a</a:t>
            </a:r>
            <a:r>
              <a:rPr sz="1000" spc="-5" dirty="0" err="1" smtClean="0">
                <a:solidFill>
                  <a:srgbClr val="302C29"/>
                </a:solidFill>
                <a:latin typeface="Arial"/>
                <a:cs typeface="Arial"/>
              </a:rPr>
              <a:t>t</a:t>
            </a:r>
            <a:r>
              <a:rPr sz="1000" dirty="0" smtClean="0">
                <a:solidFill>
                  <a:srgbClr val="302C29"/>
                </a:solidFill>
                <a:latin typeface="Arial"/>
                <a:cs typeface="Arial"/>
              </a:rPr>
              <a:t>	</a:t>
            </a:r>
            <a:r>
              <a:rPr lang="en-US" sz="1000" spc="-5" dirty="0" smtClean="0">
                <a:solidFill>
                  <a:srgbClr val="302C29"/>
                </a:solidFill>
                <a:latin typeface="Arial"/>
                <a:cs typeface="Arial"/>
              </a:rPr>
              <a:t>Injection</a:t>
            </a:r>
            <a:r>
              <a:rPr sz="1000" dirty="0" smtClean="0">
                <a:solidFill>
                  <a:srgbClr val="302C29"/>
                </a:solidFill>
                <a:latin typeface="Arial"/>
                <a:cs typeface="Arial"/>
              </a:rPr>
              <a:t>	</a:t>
            </a:r>
            <a:r>
              <a:rPr lang="en-US" sz="1000" spc="-5" dirty="0" err="1" smtClean="0">
                <a:solidFill>
                  <a:srgbClr val="302C29"/>
                </a:solidFill>
                <a:latin typeface="Arial"/>
                <a:cs typeface="Arial"/>
              </a:rPr>
              <a:t>Speciality</a:t>
            </a:r>
            <a:r>
              <a:rPr lang="en-US" sz="1000" spc="-5" dirty="0" smtClean="0">
                <a:solidFill>
                  <a:srgbClr val="302C29"/>
                </a:solidFill>
                <a:latin typeface="Arial"/>
                <a:cs typeface="Arial"/>
              </a:rPr>
              <a:t> Pharma</a:t>
            </a:r>
            <a:endParaRPr sz="1000" dirty="0">
              <a:latin typeface="Arial"/>
              <a:cs typeface="Arial"/>
            </a:endParaRPr>
          </a:p>
        </p:txBody>
      </p:sp>
      <p:graphicFrame>
        <p:nvGraphicFramePr>
          <p:cNvPr id="92" name="object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500272"/>
              </p:ext>
            </p:extLst>
          </p:nvPr>
        </p:nvGraphicFramePr>
        <p:xfrm>
          <a:off x="5382523" y="3481413"/>
          <a:ext cx="4319269" cy="6144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2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0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1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5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7267"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lang="en-US" sz="1000" dirty="0" err="1" smtClean="0">
                          <a:latin typeface="Arial"/>
                          <a:cs typeface="Arial"/>
                        </a:rPr>
                        <a:t>Herduo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lang="en-US" sz="1000" dirty="0" err="1" smtClean="0">
                          <a:latin typeface="Arial"/>
                          <a:cs typeface="Arial"/>
                        </a:rPr>
                        <a:t>Lapatinib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25654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000" spc="-5" dirty="0">
                          <a:solidFill>
                            <a:srgbClr val="302C29"/>
                          </a:solidFill>
                          <a:latin typeface="Arial"/>
                          <a:cs typeface="Arial"/>
                        </a:rPr>
                        <a:t>Tablets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R="24130" algn="l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lang="en-US" sz="1000" spc="-5" dirty="0" smtClean="0">
                          <a:solidFill>
                            <a:srgbClr val="302C29"/>
                          </a:solidFill>
                          <a:latin typeface="Arial"/>
                          <a:cs typeface="Arial"/>
                        </a:rPr>
                        <a:t>         Oncology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1905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838"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000" dirty="0" err="1" smtClean="0">
                          <a:latin typeface="Arial"/>
                          <a:cs typeface="Arial"/>
                        </a:rPr>
                        <a:t>Hepcinat</a:t>
                      </a:r>
                      <a:r>
                        <a:rPr lang="en-US" sz="1000" dirty="0" smtClean="0">
                          <a:latin typeface="Arial"/>
                          <a:cs typeface="Arial"/>
                        </a:rPr>
                        <a:t> Plus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000" spc="-10" dirty="0" err="1" smtClean="0">
                          <a:solidFill>
                            <a:srgbClr val="302C29"/>
                          </a:solidFill>
                          <a:latin typeface="Arial"/>
                          <a:cs typeface="Arial"/>
                        </a:rPr>
                        <a:t>Sofosbuvir</a:t>
                      </a:r>
                      <a:r>
                        <a:rPr lang="en-US" sz="1000" spc="-10" dirty="0" smtClean="0">
                          <a:solidFill>
                            <a:srgbClr val="302C29"/>
                          </a:solidFill>
                          <a:latin typeface="Arial"/>
                          <a:cs typeface="Arial"/>
                        </a:rPr>
                        <a:t>+</a:t>
                      </a: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000" spc="-10" dirty="0" err="1" smtClean="0">
                          <a:solidFill>
                            <a:srgbClr val="302C29"/>
                          </a:solidFill>
                          <a:latin typeface="Arial"/>
                          <a:cs typeface="Arial"/>
                        </a:rPr>
                        <a:t>Daclatasvir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2565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000" spc="-5" dirty="0" smtClean="0">
                          <a:solidFill>
                            <a:srgbClr val="302C29"/>
                          </a:solidFill>
                          <a:latin typeface="Arial"/>
                          <a:cs typeface="Arial"/>
                        </a:rPr>
                        <a:t>Tablets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000" spc="-5" dirty="0" smtClean="0">
                          <a:solidFill>
                            <a:srgbClr val="302C29"/>
                          </a:solidFill>
                          <a:latin typeface="Arial"/>
                          <a:cs typeface="Arial"/>
                        </a:rPr>
                        <a:t>        </a:t>
                      </a:r>
                      <a:r>
                        <a:rPr sz="1000" spc="-5" dirty="0" err="1" smtClean="0">
                          <a:solidFill>
                            <a:srgbClr val="302C29"/>
                          </a:solidFill>
                          <a:latin typeface="Arial"/>
                          <a:cs typeface="Arial"/>
                        </a:rPr>
                        <a:t>Speciality</a:t>
                      </a:r>
                      <a:r>
                        <a:rPr sz="1000" spc="-55" dirty="0" smtClean="0">
                          <a:solidFill>
                            <a:srgbClr val="302C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solidFill>
                            <a:srgbClr val="302C29"/>
                          </a:solidFill>
                          <a:latin typeface="Arial"/>
                          <a:cs typeface="Arial"/>
                        </a:rPr>
                        <a:t>Pharma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5" name="object 95"/>
          <p:cNvSpPr txBox="1"/>
          <p:nvPr/>
        </p:nvSpPr>
        <p:spPr>
          <a:xfrm>
            <a:off x="5042228" y="2096261"/>
            <a:ext cx="169277" cy="78574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en-US" sz="11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b="1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b="1" spc="-6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en-US" sz="1100" b="1" spc="-5" dirty="0" smtClean="0">
                <a:solidFill>
                  <a:srgbClr val="FFFFFF"/>
                </a:solidFill>
                <a:latin typeface="Arial"/>
                <a:cs typeface="Arial"/>
              </a:rPr>
              <a:t>7-18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98" name="object 75"/>
          <p:cNvSpPr/>
          <p:nvPr/>
        </p:nvSpPr>
        <p:spPr>
          <a:xfrm flipV="1">
            <a:off x="5299337" y="3528666"/>
            <a:ext cx="4402455" cy="189023"/>
          </a:xfrm>
          <a:custGeom>
            <a:avLst/>
            <a:gdLst/>
            <a:ahLst/>
            <a:cxnLst/>
            <a:rect l="l" t="t" r="r" b="b"/>
            <a:pathLst>
              <a:path w="4402455">
                <a:moveTo>
                  <a:pt x="0" y="0"/>
                </a:moveTo>
                <a:lnTo>
                  <a:pt x="4402455" y="0"/>
                </a:lnTo>
              </a:path>
            </a:pathLst>
          </a:custGeom>
          <a:ln w="6350">
            <a:solidFill>
              <a:srgbClr val="A497C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1" name="Rectangle 100"/>
          <p:cNvSpPr/>
          <p:nvPr/>
        </p:nvSpPr>
        <p:spPr>
          <a:xfrm>
            <a:off x="5342382" y="1478718"/>
            <a:ext cx="4495037" cy="828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In FY 17-18, </a:t>
            </a: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Natco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had the following product launches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Oncology segment – </a:t>
            </a: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Alphalan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Carfilnat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Pomalid</a:t>
            </a: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Speciality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Pharma  segment – </a:t>
            </a: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Tafnat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Velpanat</a:t>
            </a: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Cardiology segment – </a:t>
            </a: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Arganat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Dabigat</a:t>
            </a:r>
            <a:endParaRPr lang="en-IN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2" name="Objec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777396"/>
              </p:ext>
            </p:extLst>
          </p:nvPr>
        </p:nvGraphicFramePr>
        <p:xfrm>
          <a:off x="5322061" y="2453010"/>
          <a:ext cx="46958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Worksheet" r:id="rId6" imgW="4695804" imgH="390708" progId="Excel.Sheet.12">
                  <p:embed/>
                </p:oleObj>
              </mc:Choice>
              <mc:Fallback>
                <p:oleObj name="Worksheet" r:id="rId6" imgW="4695804" imgH="39070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22061" y="2453010"/>
                        <a:ext cx="46958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759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3"/>
            <a:ext cx="990752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9100" y="0"/>
            <a:ext cx="8633460" cy="826135"/>
          </a:xfrm>
          <a:custGeom>
            <a:avLst/>
            <a:gdLst/>
            <a:ahLst/>
            <a:cxnLst/>
            <a:rect l="l" t="t" r="r" b="b"/>
            <a:pathLst>
              <a:path w="8633460" h="826135">
                <a:moveTo>
                  <a:pt x="0" y="826008"/>
                </a:moveTo>
                <a:lnTo>
                  <a:pt x="8633460" y="826008"/>
                </a:lnTo>
                <a:lnTo>
                  <a:pt x="8633460" y="0"/>
                </a:lnTo>
                <a:lnTo>
                  <a:pt x="0" y="0"/>
                </a:lnTo>
                <a:lnTo>
                  <a:pt x="0" y="826008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32264" y="6540245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>
                <a:moveTo>
                  <a:pt x="0" y="0"/>
                </a:moveTo>
                <a:lnTo>
                  <a:pt x="175640" y="0"/>
                </a:lnTo>
              </a:path>
            </a:pathLst>
          </a:custGeom>
          <a:ln w="19812">
            <a:solidFill>
              <a:srgbClr val="7CB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9100" y="6540245"/>
            <a:ext cx="8742045" cy="0"/>
          </a:xfrm>
          <a:custGeom>
            <a:avLst/>
            <a:gdLst/>
            <a:ahLst/>
            <a:cxnLst/>
            <a:rect l="l" t="t" r="r" b="b"/>
            <a:pathLst>
              <a:path w="8742045">
                <a:moveTo>
                  <a:pt x="0" y="0"/>
                </a:moveTo>
                <a:lnTo>
                  <a:pt x="8741664" y="0"/>
                </a:lnTo>
              </a:path>
            </a:pathLst>
          </a:custGeom>
          <a:ln w="19812">
            <a:solidFill>
              <a:srgbClr val="7CB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19100" cy="6858000"/>
          </a:xfrm>
          <a:custGeom>
            <a:avLst/>
            <a:gdLst/>
            <a:ahLst/>
            <a:cxnLst/>
            <a:rect l="l" t="t" r="r" b="b"/>
            <a:pathLst>
              <a:path w="419100" h="6858000">
                <a:moveTo>
                  <a:pt x="0" y="6858000"/>
                </a:moveTo>
                <a:lnTo>
                  <a:pt x="419100" y="6858000"/>
                </a:lnTo>
                <a:lnTo>
                  <a:pt x="4191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3B8E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11995" y="198120"/>
            <a:ext cx="725424" cy="283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76452" y="159258"/>
            <a:ext cx="80371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Strong </a:t>
            </a:r>
            <a:r>
              <a:rPr spc="-5" dirty="0"/>
              <a:t>Market </a:t>
            </a:r>
            <a:r>
              <a:rPr dirty="0"/>
              <a:t>Position in Domestic Oncology</a:t>
            </a:r>
            <a:r>
              <a:rPr spc="-85" dirty="0"/>
              <a:t> </a:t>
            </a:r>
            <a:r>
              <a:rPr dirty="0"/>
              <a:t>Segment</a:t>
            </a:r>
          </a:p>
        </p:txBody>
      </p:sp>
      <p:sp>
        <p:nvSpPr>
          <p:cNvPr id="9" name="object 9"/>
          <p:cNvSpPr/>
          <p:nvPr/>
        </p:nvSpPr>
        <p:spPr>
          <a:xfrm>
            <a:off x="9160764" y="6394703"/>
            <a:ext cx="571500" cy="288290"/>
          </a:xfrm>
          <a:custGeom>
            <a:avLst/>
            <a:gdLst/>
            <a:ahLst/>
            <a:cxnLst/>
            <a:rect l="l" t="t" r="r" b="b"/>
            <a:pathLst>
              <a:path w="571500" h="288290">
                <a:moveTo>
                  <a:pt x="0" y="288036"/>
                </a:moveTo>
                <a:lnTo>
                  <a:pt x="571500" y="288036"/>
                </a:lnTo>
                <a:lnTo>
                  <a:pt x="571500" y="0"/>
                </a:lnTo>
                <a:lnTo>
                  <a:pt x="0" y="0"/>
                </a:lnTo>
                <a:lnTo>
                  <a:pt x="0" y="288036"/>
                </a:lnTo>
                <a:close/>
              </a:path>
            </a:pathLst>
          </a:custGeom>
          <a:solidFill>
            <a:srgbClr val="7CB4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400413" y="6447840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6740" y="1214627"/>
            <a:ext cx="4417060" cy="5107305"/>
          </a:xfrm>
          <a:custGeom>
            <a:avLst/>
            <a:gdLst/>
            <a:ahLst/>
            <a:cxnLst/>
            <a:rect l="l" t="t" r="r" b="b"/>
            <a:pathLst>
              <a:path w="4417060" h="5107305">
                <a:moveTo>
                  <a:pt x="0" y="5106924"/>
                </a:moveTo>
                <a:lnTo>
                  <a:pt x="4416552" y="5106924"/>
                </a:lnTo>
                <a:lnTo>
                  <a:pt x="4416552" y="0"/>
                </a:lnTo>
                <a:lnTo>
                  <a:pt x="0" y="0"/>
                </a:lnTo>
                <a:lnTo>
                  <a:pt x="0" y="5106924"/>
                </a:lnTo>
                <a:close/>
              </a:path>
            </a:pathLst>
          </a:custGeom>
          <a:ln w="9144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59891" y="1321688"/>
            <a:ext cx="4182745" cy="1968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7160" indent="-137160">
              <a:lnSpc>
                <a:spcPct val="100000"/>
              </a:lnSpc>
              <a:spcBef>
                <a:spcPts val="95"/>
              </a:spcBef>
              <a:buClr>
                <a:srgbClr val="053978"/>
              </a:buClr>
              <a:buSzPct val="60000"/>
              <a:buFont typeface="Wingdings"/>
              <a:buChar char=""/>
              <a:tabLst>
                <a:tab pos="137160" algn="l"/>
              </a:tabLst>
            </a:pPr>
            <a:r>
              <a:rPr sz="1000" spc="-5" dirty="0">
                <a:latin typeface="Arial"/>
                <a:cs typeface="Arial"/>
              </a:rPr>
              <a:t>Entered the segment </a:t>
            </a:r>
            <a:r>
              <a:rPr sz="1000" spc="-10" dirty="0">
                <a:latin typeface="Arial"/>
                <a:cs typeface="Arial"/>
              </a:rPr>
              <a:t>with </a:t>
            </a:r>
            <a:r>
              <a:rPr sz="1000" spc="-5" dirty="0">
                <a:latin typeface="Arial"/>
                <a:cs typeface="Arial"/>
              </a:rPr>
              <a:t>launch of generic version of Imatinib in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2003</a:t>
            </a:r>
            <a:endParaRPr sz="1000">
              <a:latin typeface="Arial"/>
              <a:cs typeface="Arial"/>
            </a:endParaRPr>
          </a:p>
          <a:p>
            <a:pPr marL="137160" marR="5080" indent="-137160">
              <a:lnSpc>
                <a:spcPct val="150000"/>
              </a:lnSpc>
              <a:spcBef>
                <a:spcPts val="490"/>
              </a:spcBef>
              <a:buClr>
                <a:srgbClr val="053978"/>
              </a:buClr>
              <a:buSzPct val="60000"/>
              <a:buFont typeface="Wingdings"/>
              <a:buChar char=""/>
              <a:tabLst>
                <a:tab pos="137160" algn="l"/>
              </a:tabLst>
            </a:pPr>
            <a:r>
              <a:rPr sz="1000" spc="-5" dirty="0">
                <a:latin typeface="Arial"/>
                <a:cs typeface="Arial"/>
              </a:rPr>
              <a:t>Portfolio of </a:t>
            </a:r>
            <a:r>
              <a:rPr sz="1000" spc="-10" dirty="0">
                <a:latin typeface="Arial"/>
                <a:cs typeface="Arial"/>
              </a:rPr>
              <a:t>well recognized </a:t>
            </a:r>
            <a:r>
              <a:rPr sz="1000" spc="-5" dirty="0">
                <a:latin typeface="Arial"/>
                <a:cs typeface="Arial"/>
              </a:rPr>
              <a:t>brands – 6 brands </a:t>
            </a:r>
            <a:r>
              <a:rPr sz="1000" spc="-10" dirty="0">
                <a:latin typeface="Arial"/>
                <a:cs typeface="Arial"/>
              </a:rPr>
              <a:t>with </a:t>
            </a:r>
            <a:r>
              <a:rPr sz="1000" spc="-5" dirty="0">
                <a:latin typeface="Arial"/>
                <a:cs typeface="Arial"/>
              </a:rPr>
              <a:t>INR 100mn+ sales in  the oncology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segment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53978"/>
              </a:buClr>
              <a:buFont typeface="Wingdings"/>
              <a:buChar char=""/>
            </a:pPr>
            <a:endParaRPr sz="950">
              <a:latin typeface="Times New Roman"/>
              <a:cs typeface="Times New Roman"/>
            </a:endParaRPr>
          </a:p>
          <a:p>
            <a:pPr marL="137160" indent="-137160">
              <a:lnSpc>
                <a:spcPct val="100000"/>
              </a:lnSpc>
              <a:spcBef>
                <a:spcPts val="5"/>
              </a:spcBef>
              <a:buClr>
                <a:srgbClr val="053978"/>
              </a:buClr>
              <a:buSzPct val="60000"/>
              <a:buFont typeface="Wingdings"/>
              <a:buChar char=""/>
              <a:tabLst>
                <a:tab pos="137160" algn="l"/>
              </a:tabLst>
            </a:pPr>
            <a:r>
              <a:rPr sz="1000" spc="-5" dirty="0">
                <a:latin typeface="Arial"/>
                <a:cs typeface="Arial"/>
              </a:rPr>
              <a:t>Progressively </a:t>
            </a:r>
            <a:r>
              <a:rPr sz="1000" spc="-10" dirty="0">
                <a:latin typeface="Arial"/>
                <a:cs typeface="Arial"/>
              </a:rPr>
              <a:t>widened </a:t>
            </a:r>
            <a:r>
              <a:rPr sz="1000" spc="-5" dirty="0">
                <a:latin typeface="Arial"/>
                <a:cs typeface="Arial"/>
              </a:rPr>
              <a:t>its oncology product range </a:t>
            </a:r>
            <a:r>
              <a:rPr sz="1000" dirty="0">
                <a:latin typeface="Arial"/>
                <a:cs typeface="Arial"/>
              </a:rPr>
              <a:t>from </a:t>
            </a:r>
            <a:r>
              <a:rPr sz="1000" b="1" spc="-5" dirty="0">
                <a:latin typeface="Arial"/>
                <a:cs typeface="Arial"/>
              </a:rPr>
              <a:t>6 </a:t>
            </a:r>
            <a:r>
              <a:rPr sz="1000" spc="-5" dirty="0">
                <a:latin typeface="Arial"/>
                <a:cs typeface="Arial"/>
              </a:rPr>
              <a:t>in 2003-04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to</a:t>
            </a:r>
            <a:endParaRPr sz="1000">
              <a:latin typeface="Arial"/>
              <a:cs typeface="Arial"/>
            </a:endParaRPr>
          </a:p>
          <a:p>
            <a:pPr marL="136525">
              <a:lnSpc>
                <a:spcPct val="100000"/>
              </a:lnSpc>
              <a:spcBef>
                <a:spcPts val="300"/>
              </a:spcBef>
            </a:pPr>
            <a:r>
              <a:rPr sz="1500" b="1" baseline="-16666" dirty="0">
                <a:latin typeface="Arial"/>
                <a:cs typeface="Arial"/>
              </a:rPr>
              <a:t>30</a:t>
            </a:r>
            <a:r>
              <a:rPr sz="650" b="1" dirty="0">
                <a:latin typeface="Arial"/>
                <a:cs typeface="Arial"/>
              </a:rPr>
              <a:t>(1)</a:t>
            </a:r>
            <a:endParaRPr sz="650">
              <a:latin typeface="Arial"/>
              <a:cs typeface="Arial"/>
            </a:endParaRPr>
          </a:p>
          <a:p>
            <a:pPr marL="137160" marR="193675" indent="-137160">
              <a:lnSpc>
                <a:spcPct val="150100"/>
              </a:lnSpc>
              <a:spcBef>
                <a:spcPts val="800"/>
              </a:spcBef>
              <a:buClr>
                <a:srgbClr val="053978"/>
              </a:buClr>
              <a:buSzPct val="60000"/>
              <a:buFont typeface="Wingdings"/>
              <a:buChar char=""/>
              <a:tabLst>
                <a:tab pos="137160" algn="l"/>
              </a:tabLst>
            </a:pPr>
            <a:r>
              <a:rPr sz="1000" spc="-10" dirty="0">
                <a:latin typeface="Arial"/>
                <a:cs typeface="Arial"/>
              </a:rPr>
              <a:t>Sales </a:t>
            </a:r>
            <a:r>
              <a:rPr sz="1000" spc="-5" dirty="0">
                <a:latin typeface="Arial"/>
                <a:cs typeface="Arial"/>
              </a:rPr>
              <a:t>and marketing of the product </a:t>
            </a:r>
            <a:r>
              <a:rPr sz="1000" spc="-10" dirty="0">
                <a:latin typeface="Arial"/>
                <a:cs typeface="Arial"/>
              </a:rPr>
              <a:t>is </a:t>
            </a:r>
            <a:r>
              <a:rPr sz="1000" spc="-5" dirty="0">
                <a:latin typeface="Arial"/>
                <a:cs typeface="Arial"/>
              </a:rPr>
              <a:t>supported by approximately 70  sales representatives </a:t>
            </a:r>
            <a:r>
              <a:rPr sz="1000" spc="-10" dirty="0">
                <a:latin typeface="Arial"/>
                <a:cs typeface="Arial"/>
              </a:rPr>
              <a:t>and </a:t>
            </a:r>
            <a:r>
              <a:rPr sz="1000" spc="-5" dirty="0">
                <a:latin typeface="Arial"/>
                <a:cs typeface="Arial"/>
              </a:rPr>
              <a:t>strategically located logistics network of  distributors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7908" y="3977640"/>
            <a:ext cx="4014470" cy="294640"/>
          </a:xfrm>
          <a:prstGeom prst="rect">
            <a:avLst/>
          </a:prstGeom>
          <a:solidFill>
            <a:srgbClr val="7CB4F7"/>
          </a:solidFill>
          <a:ln w="9144">
            <a:solidFill>
              <a:srgbClr val="D9D9D9"/>
            </a:solidFill>
          </a:ln>
        </p:spPr>
        <p:txBody>
          <a:bodyPr vert="horz" wrap="square" lIns="0" tIns="5969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47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Oncology</a:t>
            </a:r>
            <a:r>
              <a:rPr sz="11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Portfolio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7172" y="6563359"/>
            <a:ext cx="509079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Arial"/>
                <a:cs typeface="Arial"/>
              </a:rPr>
              <a:t>FY2014</a:t>
            </a:r>
            <a:r>
              <a:rPr sz="600" spc="1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and</a:t>
            </a:r>
            <a:r>
              <a:rPr sz="600" spc="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FY2015</a:t>
            </a:r>
            <a:r>
              <a:rPr sz="600" spc="1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numbers</a:t>
            </a:r>
            <a:r>
              <a:rPr sz="600" spc="2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have</a:t>
            </a:r>
            <a:r>
              <a:rPr sz="600" spc="1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been</a:t>
            </a:r>
            <a:r>
              <a:rPr sz="600" spc="1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prepared</a:t>
            </a:r>
            <a:r>
              <a:rPr sz="600" spc="1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under</a:t>
            </a:r>
            <a:r>
              <a:rPr sz="600" spc="1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IGAAP,</a:t>
            </a:r>
            <a:r>
              <a:rPr sz="600" spc="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whereas</a:t>
            </a:r>
            <a:r>
              <a:rPr sz="600" spc="2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FY2016,</a:t>
            </a:r>
            <a:r>
              <a:rPr sz="600" spc="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FY2017</a:t>
            </a:r>
            <a:r>
              <a:rPr sz="600" spc="1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and</a:t>
            </a:r>
            <a:r>
              <a:rPr sz="600" spc="1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FY2018</a:t>
            </a:r>
            <a:r>
              <a:rPr sz="600" spc="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numbers</a:t>
            </a:r>
            <a:r>
              <a:rPr sz="600" spc="3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have</a:t>
            </a:r>
            <a:r>
              <a:rPr sz="600" spc="1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been</a:t>
            </a:r>
            <a:r>
              <a:rPr sz="600" spc="1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prepared</a:t>
            </a:r>
            <a:r>
              <a:rPr sz="600" spc="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under</a:t>
            </a:r>
            <a:r>
              <a:rPr sz="600" spc="8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Ind </a:t>
            </a:r>
            <a:r>
              <a:rPr sz="600" spc="-5" dirty="0">
                <a:latin typeface="Arial"/>
                <a:cs typeface="Arial"/>
              </a:rPr>
              <a:t>AS</a:t>
            </a:r>
            <a:endParaRPr sz="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7172" y="6654800"/>
            <a:ext cx="885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364" indent="-113664">
              <a:lnSpc>
                <a:spcPct val="100000"/>
              </a:lnSpc>
              <a:spcBef>
                <a:spcPts val="100"/>
              </a:spcBef>
              <a:buAutoNum type="arabicParenBoth"/>
              <a:tabLst>
                <a:tab pos="127000" algn="l"/>
              </a:tabLst>
            </a:pPr>
            <a:r>
              <a:rPr sz="600" spc="-5" dirty="0">
                <a:latin typeface="Arial"/>
                <a:cs typeface="Arial"/>
              </a:rPr>
              <a:t>As on 31 March,</a:t>
            </a:r>
            <a:r>
              <a:rPr sz="600" spc="-2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2018</a:t>
            </a:r>
            <a:endParaRPr sz="600">
              <a:latin typeface="Arial"/>
              <a:cs typeface="Arial"/>
            </a:endParaRPr>
          </a:p>
          <a:p>
            <a:pPr marL="126364" indent="-113664">
              <a:lnSpc>
                <a:spcPct val="100000"/>
              </a:lnSpc>
              <a:buAutoNum type="arabicParenBoth"/>
              <a:tabLst>
                <a:tab pos="127000" algn="l"/>
              </a:tabLst>
            </a:pPr>
            <a:r>
              <a:rPr sz="600" spc="-5" dirty="0">
                <a:latin typeface="Arial"/>
                <a:cs typeface="Arial"/>
              </a:rPr>
              <a:t>Source: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Company</a:t>
            </a:r>
            <a:endParaRPr sz="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79135" y="865632"/>
            <a:ext cx="4413885" cy="294640"/>
          </a:xfrm>
          <a:prstGeom prst="rect">
            <a:avLst/>
          </a:prstGeom>
          <a:solidFill>
            <a:srgbClr val="7CB4F7"/>
          </a:solidFill>
          <a:ln w="9144">
            <a:solidFill>
              <a:srgbClr val="D9D9D9"/>
            </a:solidFill>
          </a:ln>
        </p:spPr>
        <p:txBody>
          <a:bodyPr vert="horz" wrap="square" lIns="0" tIns="59054" rIns="0" bIns="0" rtlCol="0">
            <a:spAutoFit/>
          </a:bodyPr>
          <a:lstStyle/>
          <a:p>
            <a:pPr marL="1003935">
              <a:lnSpc>
                <a:spcPct val="100000"/>
              </a:lnSpc>
              <a:spcBef>
                <a:spcPts val="464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Oncology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Revenue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– Gross</a:t>
            </a:r>
            <a:r>
              <a:rPr sz="11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(INRmn)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6740" y="865632"/>
            <a:ext cx="4417060" cy="294640"/>
          </a:xfrm>
          <a:prstGeom prst="rect">
            <a:avLst/>
          </a:prstGeom>
          <a:solidFill>
            <a:srgbClr val="7CB4F7"/>
          </a:solidFill>
          <a:ln w="9144">
            <a:solidFill>
              <a:srgbClr val="D9D9D9"/>
            </a:solidFill>
          </a:ln>
        </p:spPr>
        <p:txBody>
          <a:bodyPr vert="horz" wrap="square" lIns="0" tIns="59054" rIns="0" bIns="0" rtlCol="0">
            <a:spAutoFit/>
          </a:bodyPr>
          <a:lstStyle/>
          <a:p>
            <a:pPr marL="1264285">
              <a:lnSpc>
                <a:spcPct val="100000"/>
              </a:lnSpc>
              <a:spcBef>
                <a:spcPts val="464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Oncology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Division</a:t>
            </a:r>
            <a:r>
              <a:rPr sz="11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Overview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276088" y="1213103"/>
            <a:ext cx="4417060" cy="5108575"/>
          </a:xfrm>
          <a:custGeom>
            <a:avLst/>
            <a:gdLst/>
            <a:ahLst/>
            <a:cxnLst/>
            <a:rect l="l" t="t" r="r" b="b"/>
            <a:pathLst>
              <a:path w="4417059" h="5108575">
                <a:moveTo>
                  <a:pt x="0" y="5108448"/>
                </a:moveTo>
                <a:lnTo>
                  <a:pt x="4416552" y="5108448"/>
                </a:lnTo>
                <a:lnTo>
                  <a:pt x="4416552" y="0"/>
                </a:lnTo>
                <a:lnTo>
                  <a:pt x="0" y="0"/>
                </a:lnTo>
                <a:lnTo>
                  <a:pt x="0" y="5108448"/>
                </a:lnTo>
                <a:close/>
              </a:path>
            </a:pathLst>
          </a:custGeom>
          <a:ln w="9144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267967" y="4526279"/>
            <a:ext cx="1737360" cy="292735"/>
          </a:xfrm>
          <a:prstGeom prst="rect">
            <a:avLst/>
          </a:prstGeom>
          <a:solidFill>
            <a:srgbClr val="053978"/>
          </a:solidFill>
        </p:spPr>
        <p:txBody>
          <a:bodyPr vert="horz" wrap="square" lIns="0" tIns="59055" rIns="0" bIns="0" rtlCol="0">
            <a:spAutoFit/>
          </a:bodyPr>
          <a:lstStyle/>
          <a:p>
            <a:pPr marL="468630">
              <a:lnSpc>
                <a:spcPct val="100000"/>
              </a:lnSpc>
              <a:spcBef>
                <a:spcPts val="46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Hematology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37916" y="4526279"/>
            <a:ext cx="1737360" cy="292735"/>
          </a:xfrm>
          <a:prstGeom prst="rect">
            <a:avLst/>
          </a:prstGeom>
          <a:solidFill>
            <a:srgbClr val="053978"/>
          </a:solidFill>
        </p:spPr>
        <p:txBody>
          <a:bodyPr vert="horz" wrap="square" lIns="0" tIns="59055" rIns="0" bIns="0" rtlCol="0">
            <a:spAutoFit/>
          </a:bodyPr>
          <a:lstStyle/>
          <a:p>
            <a:pPr marL="422275">
              <a:lnSpc>
                <a:spcPct val="100000"/>
              </a:lnSpc>
              <a:spcBef>
                <a:spcPts val="46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Solid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Tumors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680210" y="5264658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10458" y="2360"/>
                </a:lnTo>
                <a:lnTo>
                  <a:pt x="365066" y="9289"/>
                </a:lnTo>
                <a:lnTo>
                  <a:pt x="321253" y="20557"/>
                </a:lnTo>
                <a:lnTo>
                  <a:pt x="279249" y="35933"/>
                </a:lnTo>
                <a:lnTo>
                  <a:pt x="239283" y="55187"/>
                </a:lnTo>
                <a:lnTo>
                  <a:pt x="201587" y="78090"/>
                </a:lnTo>
                <a:lnTo>
                  <a:pt x="166390" y="104411"/>
                </a:lnTo>
                <a:lnTo>
                  <a:pt x="133921" y="133921"/>
                </a:lnTo>
                <a:lnTo>
                  <a:pt x="104411" y="166390"/>
                </a:lnTo>
                <a:lnTo>
                  <a:pt x="78090" y="201587"/>
                </a:lnTo>
                <a:lnTo>
                  <a:pt x="55187" y="239283"/>
                </a:lnTo>
                <a:lnTo>
                  <a:pt x="35933" y="279249"/>
                </a:lnTo>
                <a:lnTo>
                  <a:pt x="20557" y="321253"/>
                </a:lnTo>
                <a:lnTo>
                  <a:pt x="9289" y="365066"/>
                </a:lnTo>
                <a:lnTo>
                  <a:pt x="2360" y="410458"/>
                </a:lnTo>
                <a:lnTo>
                  <a:pt x="0" y="457199"/>
                </a:lnTo>
                <a:lnTo>
                  <a:pt x="2360" y="503945"/>
                </a:lnTo>
                <a:lnTo>
                  <a:pt x="9289" y="549340"/>
                </a:lnTo>
                <a:lnTo>
                  <a:pt x="20557" y="593156"/>
                </a:lnTo>
                <a:lnTo>
                  <a:pt x="35933" y="635161"/>
                </a:lnTo>
                <a:lnTo>
                  <a:pt x="55187" y="675127"/>
                </a:lnTo>
                <a:lnTo>
                  <a:pt x="78090" y="712823"/>
                </a:lnTo>
                <a:lnTo>
                  <a:pt x="104411" y="748020"/>
                </a:lnTo>
                <a:lnTo>
                  <a:pt x="133921" y="780488"/>
                </a:lnTo>
                <a:lnTo>
                  <a:pt x="166390" y="809996"/>
                </a:lnTo>
                <a:lnTo>
                  <a:pt x="201587" y="836316"/>
                </a:lnTo>
                <a:lnTo>
                  <a:pt x="239283" y="859217"/>
                </a:lnTo>
                <a:lnTo>
                  <a:pt x="279249" y="878470"/>
                </a:lnTo>
                <a:lnTo>
                  <a:pt x="321253" y="893844"/>
                </a:lnTo>
                <a:lnTo>
                  <a:pt x="365066" y="905111"/>
                </a:lnTo>
                <a:lnTo>
                  <a:pt x="410458" y="912039"/>
                </a:lnTo>
                <a:lnTo>
                  <a:pt x="457200" y="914399"/>
                </a:lnTo>
                <a:lnTo>
                  <a:pt x="503941" y="912039"/>
                </a:lnTo>
                <a:lnTo>
                  <a:pt x="549333" y="905111"/>
                </a:lnTo>
                <a:lnTo>
                  <a:pt x="593146" y="893844"/>
                </a:lnTo>
                <a:lnTo>
                  <a:pt x="635150" y="878470"/>
                </a:lnTo>
                <a:lnTo>
                  <a:pt x="675116" y="859217"/>
                </a:lnTo>
                <a:lnTo>
                  <a:pt x="712812" y="836316"/>
                </a:lnTo>
                <a:lnTo>
                  <a:pt x="748009" y="809996"/>
                </a:lnTo>
                <a:lnTo>
                  <a:pt x="780478" y="780488"/>
                </a:lnTo>
                <a:lnTo>
                  <a:pt x="809988" y="748020"/>
                </a:lnTo>
                <a:lnTo>
                  <a:pt x="836309" y="712823"/>
                </a:lnTo>
                <a:lnTo>
                  <a:pt x="859212" y="675127"/>
                </a:lnTo>
                <a:lnTo>
                  <a:pt x="878466" y="635161"/>
                </a:lnTo>
                <a:lnTo>
                  <a:pt x="893842" y="593156"/>
                </a:lnTo>
                <a:lnTo>
                  <a:pt x="905110" y="549340"/>
                </a:lnTo>
                <a:lnTo>
                  <a:pt x="912039" y="503945"/>
                </a:lnTo>
                <a:lnTo>
                  <a:pt x="914400" y="457199"/>
                </a:lnTo>
                <a:lnTo>
                  <a:pt x="912039" y="410458"/>
                </a:lnTo>
                <a:lnTo>
                  <a:pt x="905110" y="365066"/>
                </a:lnTo>
                <a:lnTo>
                  <a:pt x="893842" y="321253"/>
                </a:lnTo>
                <a:lnTo>
                  <a:pt x="878466" y="279249"/>
                </a:lnTo>
                <a:lnTo>
                  <a:pt x="859212" y="239283"/>
                </a:lnTo>
                <a:lnTo>
                  <a:pt x="836309" y="201587"/>
                </a:lnTo>
                <a:lnTo>
                  <a:pt x="809988" y="166390"/>
                </a:lnTo>
                <a:lnTo>
                  <a:pt x="780478" y="133921"/>
                </a:lnTo>
                <a:lnTo>
                  <a:pt x="748009" y="104411"/>
                </a:lnTo>
                <a:lnTo>
                  <a:pt x="712812" y="78090"/>
                </a:lnTo>
                <a:lnTo>
                  <a:pt x="675116" y="55187"/>
                </a:lnTo>
                <a:lnTo>
                  <a:pt x="635150" y="35933"/>
                </a:lnTo>
                <a:lnTo>
                  <a:pt x="593146" y="20557"/>
                </a:lnTo>
                <a:lnTo>
                  <a:pt x="549333" y="9289"/>
                </a:lnTo>
                <a:lnTo>
                  <a:pt x="503941" y="2360"/>
                </a:lnTo>
                <a:lnTo>
                  <a:pt x="457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80210" y="5264658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199"/>
                </a:moveTo>
                <a:lnTo>
                  <a:pt x="2360" y="410458"/>
                </a:lnTo>
                <a:lnTo>
                  <a:pt x="9289" y="365066"/>
                </a:lnTo>
                <a:lnTo>
                  <a:pt x="20557" y="321253"/>
                </a:lnTo>
                <a:lnTo>
                  <a:pt x="35933" y="279249"/>
                </a:lnTo>
                <a:lnTo>
                  <a:pt x="55187" y="239283"/>
                </a:lnTo>
                <a:lnTo>
                  <a:pt x="78090" y="201587"/>
                </a:lnTo>
                <a:lnTo>
                  <a:pt x="104411" y="166390"/>
                </a:lnTo>
                <a:lnTo>
                  <a:pt x="133921" y="133921"/>
                </a:lnTo>
                <a:lnTo>
                  <a:pt x="166390" y="104411"/>
                </a:lnTo>
                <a:lnTo>
                  <a:pt x="201587" y="78090"/>
                </a:lnTo>
                <a:lnTo>
                  <a:pt x="239283" y="55187"/>
                </a:lnTo>
                <a:lnTo>
                  <a:pt x="279249" y="35933"/>
                </a:lnTo>
                <a:lnTo>
                  <a:pt x="321253" y="20557"/>
                </a:lnTo>
                <a:lnTo>
                  <a:pt x="365066" y="9289"/>
                </a:lnTo>
                <a:lnTo>
                  <a:pt x="410458" y="2360"/>
                </a:lnTo>
                <a:lnTo>
                  <a:pt x="457200" y="0"/>
                </a:lnTo>
                <a:lnTo>
                  <a:pt x="503941" y="2360"/>
                </a:lnTo>
                <a:lnTo>
                  <a:pt x="549333" y="9289"/>
                </a:lnTo>
                <a:lnTo>
                  <a:pt x="593146" y="20557"/>
                </a:lnTo>
                <a:lnTo>
                  <a:pt x="635150" y="35933"/>
                </a:lnTo>
                <a:lnTo>
                  <a:pt x="675116" y="55187"/>
                </a:lnTo>
                <a:lnTo>
                  <a:pt x="712812" y="78090"/>
                </a:lnTo>
                <a:lnTo>
                  <a:pt x="748009" y="104411"/>
                </a:lnTo>
                <a:lnTo>
                  <a:pt x="780478" y="133921"/>
                </a:lnTo>
                <a:lnTo>
                  <a:pt x="809988" y="166390"/>
                </a:lnTo>
                <a:lnTo>
                  <a:pt x="836309" y="201587"/>
                </a:lnTo>
                <a:lnTo>
                  <a:pt x="859212" y="239283"/>
                </a:lnTo>
                <a:lnTo>
                  <a:pt x="878466" y="279249"/>
                </a:lnTo>
                <a:lnTo>
                  <a:pt x="893842" y="321253"/>
                </a:lnTo>
                <a:lnTo>
                  <a:pt x="905110" y="365066"/>
                </a:lnTo>
                <a:lnTo>
                  <a:pt x="912039" y="410458"/>
                </a:lnTo>
                <a:lnTo>
                  <a:pt x="914400" y="457199"/>
                </a:lnTo>
                <a:lnTo>
                  <a:pt x="912039" y="503945"/>
                </a:lnTo>
                <a:lnTo>
                  <a:pt x="905110" y="549340"/>
                </a:lnTo>
                <a:lnTo>
                  <a:pt x="893842" y="593156"/>
                </a:lnTo>
                <a:lnTo>
                  <a:pt x="878466" y="635161"/>
                </a:lnTo>
                <a:lnTo>
                  <a:pt x="859212" y="675127"/>
                </a:lnTo>
                <a:lnTo>
                  <a:pt x="836309" y="712823"/>
                </a:lnTo>
                <a:lnTo>
                  <a:pt x="809988" y="748020"/>
                </a:lnTo>
                <a:lnTo>
                  <a:pt x="780478" y="780488"/>
                </a:lnTo>
                <a:lnTo>
                  <a:pt x="748009" y="809996"/>
                </a:lnTo>
                <a:lnTo>
                  <a:pt x="712812" y="836316"/>
                </a:lnTo>
                <a:lnTo>
                  <a:pt x="675116" y="859217"/>
                </a:lnTo>
                <a:lnTo>
                  <a:pt x="635150" y="878470"/>
                </a:lnTo>
                <a:lnTo>
                  <a:pt x="593146" y="893844"/>
                </a:lnTo>
                <a:lnTo>
                  <a:pt x="549333" y="905111"/>
                </a:lnTo>
                <a:lnTo>
                  <a:pt x="503941" y="912039"/>
                </a:lnTo>
                <a:lnTo>
                  <a:pt x="457200" y="914399"/>
                </a:lnTo>
                <a:lnTo>
                  <a:pt x="410458" y="912039"/>
                </a:lnTo>
                <a:lnTo>
                  <a:pt x="365066" y="905111"/>
                </a:lnTo>
                <a:lnTo>
                  <a:pt x="321253" y="893844"/>
                </a:lnTo>
                <a:lnTo>
                  <a:pt x="279249" y="878470"/>
                </a:lnTo>
                <a:lnTo>
                  <a:pt x="239283" y="859217"/>
                </a:lnTo>
                <a:lnTo>
                  <a:pt x="201587" y="836316"/>
                </a:lnTo>
                <a:lnTo>
                  <a:pt x="166390" y="809996"/>
                </a:lnTo>
                <a:lnTo>
                  <a:pt x="133921" y="780488"/>
                </a:lnTo>
                <a:lnTo>
                  <a:pt x="104411" y="748020"/>
                </a:lnTo>
                <a:lnTo>
                  <a:pt x="78090" y="712823"/>
                </a:lnTo>
                <a:lnTo>
                  <a:pt x="55187" y="675127"/>
                </a:lnTo>
                <a:lnTo>
                  <a:pt x="35933" y="635161"/>
                </a:lnTo>
                <a:lnTo>
                  <a:pt x="20557" y="593156"/>
                </a:lnTo>
                <a:lnTo>
                  <a:pt x="9289" y="549340"/>
                </a:lnTo>
                <a:lnTo>
                  <a:pt x="2360" y="503945"/>
                </a:lnTo>
                <a:lnTo>
                  <a:pt x="0" y="457199"/>
                </a:lnTo>
                <a:close/>
              </a:path>
            </a:pathLst>
          </a:custGeom>
          <a:ln w="25908">
            <a:solidFill>
              <a:srgbClr val="073E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009520" y="5565749"/>
            <a:ext cx="266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13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94029" y="5504179"/>
            <a:ext cx="71247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# of</a:t>
            </a:r>
            <a:r>
              <a:rPr sz="1100" b="1" spc="-10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Active  </a:t>
            </a:r>
            <a:r>
              <a:rPr sz="1100" b="1" dirty="0">
                <a:latin typeface="Arial"/>
                <a:cs typeface="Arial"/>
              </a:rPr>
              <a:t>Brands</a:t>
            </a:r>
            <a:r>
              <a:rPr sz="1050" b="1" baseline="27777" dirty="0">
                <a:latin typeface="Arial"/>
                <a:cs typeface="Arial"/>
              </a:rPr>
              <a:t>(1)</a:t>
            </a:r>
            <a:endParaRPr sz="1050" baseline="27777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550158" y="5264658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10458" y="2360"/>
                </a:lnTo>
                <a:lnTo>
                  <a:pt x="365066" y="9289"/>
                </a:lnTo>
                <a:lnTo>
                  <a:pt x="321253" y="20557"/>
                </a:lnTo>
                <a:lnTo>
                  <a:pt x="279249" y="35933"/>
                </a:lnTo>
                <a:lnTo>
                  <a:pt x="239283" y="55187"/>
                </a:lnTo>
                <a:lnTo>
                  <a:pt x="201587" y="78090"/>
                </a:lnTo>
                <a:lnTo>
                  <a:pt x="166390" y="104411"/>
                </a:lnTo>
                <a:lnTo>
                  <a:pt x="133921" y="133921"/>
                </a:lnTo>
                <a:lnTo>
                  <a:pt x="104411" y="166390"/>
                </a:lnTo>
                <a:lnTo>
                  <a:pt x="78090" y="201587"/>
                </a:lnTo>
                <a:lnTo>
                  <a:pt x="55187" y="239283"/>
                </a:lnTo>
                <a:lnTo>
                  <a:pt x="35933" y="279249"/>
                </a:lnTo>
                <a:lnTo>
                  <a:pt x="20557" y="321253"/>
                </a:lnTo>
                <a:lnTo>
                  <a:pt x="9289" y="365066"/>
                </a:lnTo>
                <a:lnTo>
                  <a:pt x="2360" y="410458"/>
                </a:lnTo>
                <a:lnTo>
                  <a:pt x="0" y="457199"/>
                </a:lnTo>
                <a:lnTo>
                  <a:pt x="2360" y="503945"/>
                </a:lnTo>
                <a:lnTo>
                  <a:pt x="9289" y="549340"/>
                </a:lnTo>
                <a:lnTo>
                  <a:pt x="20557" y="593156"/>
                </a:lnTo>
                <a:lnTo>
                  <a:pt x="35933" y="635161"/>
                </a:lnTo>
                <a:lnTo>
                  <a:pt x="55187" y="675127"/>
                </a:lnTo>
                <a:lnTo>
                  <a:pt x="78090" y="712823"/>
                </a:lnTo>
                <a:lnTo>
                  <a:pt x="104411" y="748020"/>
                </a:lnTo>
                <a:lnTo>
                  <a:pt x="133921" y="780488"/>
                </a:lnTo>
                <a:lnTo>
                  <a:pt x="166390" y="809996"/>
                </a:lnTo>
                <a:lnTo>
                  <a:pt x="201587" y="836316"/>
                </a:lnTo>
                <a:lnTo>
                  <a:pt x="239283" y="859217"/>
                </a:lnTo>
                <a:lnTo>
                  <a:pt x="279249" y="878470"/>
                </a:lnTo>
                <a:lnTo>
                  <a:pt x="321253" y="893844"/>
                </a:lnTo>
                <a:lnTo>
                  <a:pt x="365066" y="905111"/>
                </a:lnTo>
                <a:lnTo>
                  <a:pt x="410458" y="912039"/>
                </a:lnTo>
                <a:lnTo>
                  <a:pt x="457200" y="914399"/>
                </a:lnTo>
                <a:lnTo>
                  <a:pt x="503941" y="912039"/>
                </a:lnTo>
                <a:lnTo>
                  <a:pt x="549333" y="905111"/>
                </a:lnTo>
                <a:lnTo>
                  <a:pt x="593146" y="893844"/>
                </a:lnTo>
                <a:lnTo>
                  <a:pt x="635150" y="878470"/>
                </a:lnTo>
                <a:lnTo>
                  <a:pt x="675116" y="859217"/>
                </a:lnTo>
                <a:lnTo>
                  <a:pt x="712812" y="836316"/>
                </a:lnTo>
                <a:lnTo>
                  <a:pt x="748009" y="809996"/>
                </a:lnTo>
                <a:lnTo>
                  <a:pt x="780478" y="780488"/>
                </a:lnTo>
                <a:lnTo>
                  <a:pt x="809988" y="748020"/>
                </a:lnTo>
                <a:lnTo>
                  <a:pt x="836309" y="712823"/>
                </a:lnTo>
                <a:lnTo>
                  <a:pt x="859212" y="675127"/>
                </a:lnTo>
                <a:lnTo>
                  <a:pt x="878466" y="635161"/>
                </a:lnTo>
                <a:lnTo>
                  <a:pt x="893842" y="593156"/>
                </a:lnTo>
                <a:lnTo>
                  <a:pt x="905110" y="549340"/>
                </a:lnTo>
                <a:lnTo>
                  <a:pt x="912039" y="503945"/>
                </a:lnTo>
                <a:lnTo>
                  <a:pt x="914400" y="457199"/>
                </a:lnTo>
                <a:lnTo>
                  <a:pt x="912039" y="410458"/>
                </a:lnTo>
                <a:lnTo>
                  <a:pt x="905110" y="365066"/>
                </a:lnTo>
                <a:lnTo>
                  <a:pt x="893842" y="321253"/>
                </a:lnTo>
                <a:lnTo>
                  <a:pt x="878466" y="279249"/>
                </a:lnTo>
                <a:lnTo>
                  <a:pt x="859212" y="239283"/>
                </a:lnTo>
                <a:lnTo>
                  <a:pt x="836309" y="201587"/>
                </a:lnTo>
                <a:lnTo>
                  <a:pt x="809988" y="166390"/>
                </a:lnTo>
                <a:lnTo>
                  <a:pt x="780478" y="133921"/>
                </a:lnTo>
                <a:lnTo>
                  <a:pt x="748009" y="104411"/>
                </a:lnTo>
                <a:lnTo>
                  <a:pt x="712812" y="78090"/>
                </a:lnTo>
                <a:lnTo>
                  <a:pt x="675116" y="55187"/>
                </a:lnTo>
                <a:lnTo>
                  <a:pt x="635150" y="35933"/>
                </a:lnTo>
                <a:lnTo>
                  <a:pt x="593146" y="20557"/>
                </a:lnTo>
                <a:lnTo>
                  <a:pt x="549333" y="9289"/>
                </a:lnTo>
                <a:lnTo>
                  <a:pt x="503941" y="2360"/>
                </a:lnTo>
                <a:lnTo>
                  <a:pt x="457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50158" y="5264658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199"/>
                </a:moveTo>
                <a:lnTo>
                  <a:pt x="2360" y="410458"/>
                </a:lnTo>
                <a:lnTo>
                  <a:pt x="9289" y="365066"/>
                </a:lnTo>
                <a:lnTo>
                  <a:pt x="20557" y="321253"/>
                </a:lnTo>
                <a:lnTo>
                  <a:pt x="35933" y="279249"/>
                </a:lnTo>
                <a:lnTo>
                  <a:pt x="55187" y="239283"/>
                </a:lnTo>
                <a:lnTo>
                  <a:pt x="78090" y="201587"/>
                </a:lnTo>
                <a:lnTo>
                  <a:pt x="104411" y="166390"/>
                </a:lnTo>
                <a:lnTo>
                  <a:pt x="133921" y="133921"/>
                </a:lnTo>
                <a:lnTo>
                  <a:pt x="166390" y="104411"/>
                </a:lnTo>
                <a:lnTo>
                  <a:pt x="201587" y="78090"/>
                </a:lnTo>
                <a:lnTo>
                  <a:pt x="239283" y="55187"/>
                </a:lnTo>
                <a:lnTo>
                  <a:pt x="279249" y="35933"/>
                </a:lnTo>
                <a:lnTo>
                  <a:pt x="321253" y="20557"/>
                </a:lnTo>
                <a:lnTo>
                  <a:pt x="365066" y="9289"/>
                </a:lnTo>
                <a:lnTo>
                  <a:pt x="410458" y="2360"/>
                </a:lnTo>
                <a:lnTo>
                  <a:pt x="457200" y="0"/>
                </a:lnTo>
                <a:lnTo>
                  <a:pt x="503941" y="2360"/>
                </a:lnTo>
                <a:lnTo>
                  <a:pt x="549333" y="9289"/>
                </a:lnTo>
                <a:lnTo>
                  <a:pt x="593146" y="20557"/>
                </a:lnTo>
                <a:lnTo>
                  <a:pt x="635150" y="35933"/>
                </a:lnTo>
                <a:lnTo>
                  <a:pt x="675116" y="55187"/>
                </a:lnTo>
                <a:lnTo>
                  <a:pt x="712812" y="78090"/>
                </a:lnTo>
                <a:lnTo>
                  <a:pt x="748009" y="104411"/>
                </a:lnTo>
                <a:lnTo>
                  <a:pt x="780478" y="133921"/>
                </a:lnTo>
                <a:lnTo>
                  <a:pt x="809988" y="166390"/>
                </a:lnTo>
                <a:lnTo>
                  <a:pt x="836309" y="201587"/>
                </a:lnTo>
                <a:lnTo>
                  <a:pt x="859212" y="239283"/>
                </a:lnTo>
                <a:lnTo>
                  <a:pt x="878466" y="279249"/>
                </a:lnTo>
                <a:lnTo>
                  <a:pt x="893842" y="321253"/>
                </a:lnTo>
                <a:lnTo>
                  <a:pt x="905110" y="365066"/>
                </a:lnTo>
                <a:lnTo>
                  <a:pt x="912039" y="410458"/>
                </a:lnTo>
                <a:lnTo>
                  <a:pt x="914400" y="457199"/>
                </a:lnTo>
                <a:lnTo>
                  <a:pt x="912039" y="503945"/>
                </a:lnTo>
                <a:lnTo>
                  <a:pt x="905110" y="549340"/>
                </a:lnTo>
                <a:lnTo>
                  <a:pt x="893842" y="593156"/>
                </a:lnTo>
                <a:lnTo>
                  <a:pt x="878466" y="635161"/>
                </a:lnTo>
                <a:lnTo>
                  <a:pt x="859212" y="675127"/>
                </a:lnTo>
                <a:lnTo>
                  <a:pt x="836309" y="712823"/>
                </a:lnTo>
                <a:lnTo>
                  <a:pt x="809988" y="748020"/>
                </a:lnTo>
                <a:lnTo>
                  <a:pt x="780478" y="780488"/>
                </a:lnTo>
                <a:lnTo>
                  <a:pt x="748009" y="809996"/>
                </a:lnTo>
                <a:lnTo>
                  <a:pt x="712812" y="836316"/>
                </a:lnTo>
                <a:lnTo>
                  <a:pt x="675116" y="859217"/>
                </a:lnTo>
                <a:lnTo>
                  <a:pt x="635150" y="878470"/>
                </a:lnTo>
                <a:lnTo>
                  <a:pt x="593146" y="893844"/>
                </a:lnTo>
                <a:lnTo>
                  <a:pt x="549333" y="905111"/>
                </a:lnTo>
                <a:lnTo>
                  <a:pt x="503941" y="912039"/>
                </a:lnTo>
                <a:lnTo>
                  <a:pt x="457200" y="914399"/>
                </a:lnTo>
                <a:lnTo>
                  <a:pt x="410458" y="912039"/>
                </a:lnTo>
                <a:lnTo>
                  <a:pt x="365066" y="905111"/>
                </a:lnTo>
                <a:lnTo>
                  <a:pt x="321253" y="893844"/>
                </a:lnTo>
                <a:lnTo>
                  <a:pt x="279249" y="878470"/>
                </a:lnTo>
                <a:lnTo>
                  <a:pt x="239283" y="859217"/>
                </a:lnTo>
                <a:lnTo>
                  <a:pt x="201587" y="836316"/>
                </a:lnTo>
                <a:lnTo>
                  <a:pt x="166390" y="809996"/>
                </a:lnTo>
                <a:lnTo>
                  <a:pt x="133921" y="780488"/>
                </a:lnTo>
                <a:lnTo>
                  <a:pt x="104411" y="748020"/>
                </a:lnTo>
                <a:lnTo>
                  <a:pt x="78090" y="712823"/>
                </a:lnTo>
                <a:lnTo>
                  <a:pt x="55187" y="675127"/>
                </a:lnTo>
                <a:lnTo>
                  <a:pt x="35933" y="635161"/>
                </a:lnTo>
                <a:lnTo>
                  <a:pt x="20557" y="593156"/>
                </a:lnTo>
                <a:lnTo>
                  <a:pt x="9289" y="549340"/>
                </a:lnTo>
                <a:lnTo>
                  <a:pt x="2360" y="503945"/>
                </a:lnTo>
                <a:lnTo>
                  <a:pt x="0" y="457199"/>
                </a:lnTo>
                <a:close/>
              </a:path>
            </a:pathLst>
          </a:custGeom>
          <a:ln w="25908">
            <a:solidFill>
              <a:srgbClr val="073E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880358" y="5565749"/>
            <a:ext cx="266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17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77255" y="3584447"/>
            <a:ext cx="4014470" cy="292735"/>
          </a:xfrm>
          <a:prstGeom prst="rect">
            <a:avLst/>
          </a:prstGeom>
          <a:solidFill>
            <a:srgbClr val="7CB4F7"/>
          </a:solidFill>
        </p:spPr>
        <p:txBody>
          <a:bodyPr vert="horz" wrap="square" lIns="0" tIns="59690" rIns="0" bIns="0" rtlCol="0">
            <a:spAutoFit/>
          </a:bodyPr>
          <a:lstStyle/>
          <a:p>
            <a:pPr marL="1076325">
              <a:lnSpc>
                <a:spcPct val="100000"/>
              </a:lnSpc>
              <a:spcBef>
                <a:spcPts val="470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INR100mn+ Brands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(FY18)</a:t>
            </a:r>
            <a:r>
              <a:rPr sz="1050" b="1" baseline="27777" dirty="0">
                <a:solidFill>
                  <a:srgbClr val="FFFFFF"/>
                </a:solidFill>
                <a:latin typeface="Arial"/>
                <a:cs typeface="Arial"/>
              </a:rPr>
              <a:t>(2)</a:t>
            </a:r>
            <a:endParaRPr sz="1050" baseline="27777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431535" y="4250435"/>
            <a:ext cx="1588008" cy="6416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20711" y="4398264"/>
            <a:ext cx="1191768" cy="420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72911" y="5465064"/>
            <a:ext cx="861060" cy="4282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511795" y="5509259"/>
            <a:ext cx="402335" cy="3749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866631" y="5434584"/>
            <a:ext cx="452627" cy="4404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852159" y="5245100"/>
            <a:ext cx="5505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Arial"/>
                <a:cs typeface="Arial"/>
              </a:rPr>
              <a:t>(Erlonat)</a:t>
            </a:r>
            <a:endParaRPr sz="11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417307" y="5245100"/>
            <a:ext cx="59817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(</a:t>
            </a:r>
            <a:r>
              <a:rPr sz="1100" spc="5" dirty="0">
                <a:latin typeface="Arial"/>
                <a:cs typeface="Arial"/>
              </a:rPr>
              <a:t>G</a:t>
            </a:r>
            <a:r>
              <a:rPr sz="1100" dirty="0">
                <a:latin typeface="Arial"/>
                <a:cs typeface="Arial"/>
              </a:rPr>
              <a:t>ef</a:t>
            </a:r>
            <a:r>
              <a:rPr sz="1100" spc="-10" dirty="0">
                <a:latin typeface="Arial"/>
                <a:cs typeface="Arial"/>
              </a:rPr>
              <a:t>ti</a:t>
            </a:r>
            <a:r>
              <a:rPr sz="1100" dirty="0">
                <a:latin typeface="Arial"/>
                <a:cs typeface="Arial"/>
              </a:rPr>
              <a:t>nat)</a:t>
            </a:r>
            <a:endParaRPr sz="11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720328" y="5245100"/>
            <a:ext cx="7150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(</a:t>
            </a:r>
            <a:r>
              <a:rPr sz="1100" spc="-5" dirty="0">
                <a:latin typeface="Arial"/>
                <a:cs typeface="Arial"/>
              </a:rPr>
              <a:t>S</a:t>
            </a:r>
            <a:r>
              <a:rPr sz="1100" dirty="0">
                <a:latin typeface="Arial"/>
                <a:cs typeface="Arial"/>
              </a:rPr>
              <a:t>ora</a:t>
            </a:r>
            <a:r>
              <a:rPr sz="1100" spc="15" dirty="0">
                <a:latin typeface="Arial"/>
                <a:cs typeface="Arial"/>
              </a:rPr>
              <a:t>f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5" dirty="0">
                <a:latin typeface="Arial"/>
                <a:cs typeface="Arial"/>
              </a:rPr>
              <a:t>n</a:t>
            </a:r>
            <a:r>
              <a:rPr sz="1100" dirty="0">
                <a:latin typeface="Arial"/>
                <a:cs typeface="Arial"/>
              </a:rPr>
              <a:t>a</a:t>
            </a:r>
            <a:r>
              <a:rPr sz="1100" spc="-10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695943" y="4317491"/>
            <a:ext cx="832103" cy="5349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933566" y="4068317"/>
            <a:ext cx="35052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564005" algn="l"/>
                <a:tab pos="2867660" algn="l"/>
              </a:tabLst>
            </a:pPr>
            <a:r>
              <a:rPr sz="1100" dirty="0">
                <a:latin typeface="Arial"/>
                <a:cs typeface="Arial"/>
              </a:rPr>
              <a:t>(</a:t>
            </a:r>
            <a:r>
              <a:rPr sz="1100" spc="-5" dirty="0">
                <a:latin typeface="Arial"/>
                <a:cs typeface="Arial"/>
              </a:rPr>
              <a:t>V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5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-5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t)	(L</a:t>
            </a:r>
            <a:r>
              <a:rPr sz="1100" spc="-5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-5" dirty="0">
                <a:latin typeface="Arial"/>
                <a:cs typeface="Arial"/>
              </a:rPr>
              <a:t>a</a:t>
            </a:r>
            <a:r>
              <a:rPr sz="1100" spc="-10" dirty="0">
                <a:latin typeface="Arial"/>
                <a:cs typeface="Arial"/>
              </a:rPr>
              <a:t>li</a:t>
            </a:r>
            <a:r>
              <a:rPr sz="1100" spc="-5" dirty="0">
                <a:latin typeface="Arial"/>
                <a:cs typeface="Arial"/>
              </a:rPr>
              <a:t>d</a:t>
            </a:r>
            <a:r>
              <a:rPr sz="1100" dirty="0">
                <a:latin typeface="Arial"/>
                <a:cs typeface="Arial"/>
              </a:rPr>
              <a:t>)	(</a:t>
            </a:r>
            <a:r>
              <a:rPr sz="1100" spc="-5" dirty="0">
                <a:latin typeface="Arial"/>
                <a:cs typeface="Arial"/>
              </a:rPr>
              <a:t>B</a:t>
            </a:r>
            <a:r>
              <a:rPr sz="1100" dirty="0">
                <a:latin typeface="Arial"/>
                <a:cs typeface="Arial"/>
              </a:rPr>
              <a:t>or</a:t>
            </a:r>
            <a:r>
              <a:rPr sz="1100" spc="5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5" dirty="0">
                <a:latin typeface="Arial"/>
                <a:cs typeface="Arial"/>
              </a:rPr>
              <a:t>n</a:t>
            </a:r>
            <a:r>
              <a:rPr sz="1100" dirty="0">
                <a:latin typeface="Arial"/>
                <a:cs typeface="Arial"/>
              </a:rPr>
              <a:t>at)</a:t>
            </a:r>
            <a:endParaRPr sz="11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76655" y="3653028"/>
            <a:ext cx="4255135" cy="259079"/>
          </a:xfrm>
          <a:custGeom>
            <a:avLst/>
            <a:gdLst/>
            <a:ahLst/>
            <a:cxnLst/>
            <a:rect l="l" t="t" r="r" b="b"/>
            <a:pathLst>
              <a:path w="4255135" h="259079">
                <a:moveTo>
                  <a:pt x="4255008" y="0"/>
                </a:moveTo>
                <a:lnTo>
                  <a:pt x="0" y="0"/>
                </a:lnTo>
                <a:lnTo>
                  <a:pt x="2127504" y="259080"/>
                </a:lnTo>
                <a:lnTo>
                  <a:pt x="4255008" y="0"/>
                </a:lnTo>
                <a:close/>
              </a:path>
            </a:pathLst>
          </a:custGeom>
          <a:solidFill>
            <a:srgbClr val="6CA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6655" y="3653028"/>
            <a:ext cx="4255135" cy="259079"/>
          </a:xfrm>
          <a:custGeom>
            <a:avLst/>
            <a:gdLst/>
            <a:ahLst/>
            <a:cxnLst/>
            <a:rect l="l" t="t" r="r" b="b"/>
            <a:pathLst>
              <a:path w="4255135" h="259079">
                <a:moveTo>
                  <a:pt x="0" y="0"/>
                </a:moveTo>
                <a:lnTo>
                  <a:pt x="0" y="0"/>
                </a:lnTo>
                <a:lnTo>
                  <a:pt x="2127504" y="0"/>
                </a:lnTo>
                <a:lnTo>
                  <a:pt x="4255008" y="0"/>
                </a:lnTo>
                <a:lnTo>
                  <a:pt x="2127504" y="25908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548884" y="2593848"/>
            <a:ext cx="424180" cy="690880"/>
          </a:xfrm>
          <a:custGeom>
            <a:avLst/>
            <a:gdLst/>
            <a:ahLst/>
            <a:cxnLst/>
            <a:rect l="l" t="t" r="r" b="b"/>
            <a:pathLst>
              <a:path w="424179" h="690879">
                <a:moveTo>
                  <a:pt x="423671" y="0"/>
                </a:moveTo>
                <a:lnTo>
                  <a:pt x="0" y="0"/>
                </a:lnTo>
                <a:lnTo>
                  <a:pt x="0" y="690372"/>
                </a:lnTo>
                <a:lnTo>
                  <a:pt x="423671" y="690372"/>
                </a:lnTo>
                <a:lnTo>
                  <a:pt x="423671" y="0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96228" y="2429255"/>
            <a:ext cx="424180" cy="855344"/>
          </a:xfrm>
          <a:custGeom>
            <a:avLst/>
            <a:gdLst/>
            <a:ahLst/>
            <a:cxnLst/>
            <a:rect l="l" t="t" r="r" b="b"/>
            <a:pathLst>
              <a:path w="424179" h="855345">
                <a:moveTo>
                  <a:pt x="423672" y="0"/>
                </a:moveTo>
                <a:lnTo>
                  <a:pt x="0" y="0"/>
                </a:lnTo>
                <a:lnTo>
                  <a:pt x="0" y="854964"/>
                </a:lnTo>
                <a:lnTo>
                  <a:pt x="423672" y="854964"/>
                </a:lnTo>
                <a:lnTo>
                  <a:pt x="423672" y="0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243571" y="2174748"/>
            <a:ext cx="422275" cy="1109980"/>
          </a:xfrm>
          <a:custGeom>
            <a:avLst/>
            <a:gdLst/>
            <a:ahLst/>
            <a:cxnLst/>
            <a:rect l="l" t="t" r="r" b="b"/>
            <a:pathLst>
              <a:path w="422275" h="1109979">
                <a:moveTo>
                  <a:pt x="422148" y="0"/>
                </a:moveTo>
                <a:lnTo>
                  <a:pt x="0" y="0"/>
                </a:lnTo>
                <a:lnTo>
                  <a:pt x="0" y="1109472"/>
                </a:lnTo>
                <a:lnTo>
                  <a:pt x="422148" y="1109472"/>
                </a:lnTo>
                <a:lnTo>
                  <a:pt x="422148" y="0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089392" y="1868423"/>
            <a:ext cx="424180" cy="1416050"/>
          </a:xfrm>
          <a:custGeom>
            <a:avLst/>
            <a:gdLst/>
            <a:ahLst/>
            <a:cxnLst/>
            <a:rect l="l" t="t" r="r" b="b"/>
            <a:pathLst>
              <a:path w="424179" h="1416050">
                <a:moveTo>
                  <a:pt x="423672" y="0"/>
                </a:moveTo>
                <a:lnTo>
                  <a:pt x="0" y="0"/>
                </a:lnTo>
                <a:lnTo>
                  <a:pt x="0" y="1415796"/>
                </a:lnTo>
                <a:lnTo>
                  <a:pt x="423672" y="1415796"/>
                </a:lnTo>
                <a:lnTo>
                  <a:pt x="423672" y="0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936735" y="1819655"/>
            <a:ext cx="424180" cy="1464945"/>
          </a:xfrm>
          <a:custGeom>
            <a:avLst/>
            <a:gdLst/>
            <a:ahLst/>
            <a:cxnLst/>
            <a:rect l="l" t="t" r="r" b="b"/>
            <a:pathLst>
              <a:path w="424179" h="1464945">
                <a:moveTo>
                  <a:pt x="423672" y="0"/>
                </a:moveTo>
                <a:lnTo>
                  <a:pt x="0" y="0"/>
                </a:lnTo>
                <a:lnTo>
                  <a:pt x="0" y="1464564"/>
                </a:lnTo>
                <a:lnTo>
                  <a:pt x="423672" y="1464564"/>
                </a:lnTo>
                <a:lnTo>
                  <a:pt x="423672" y="0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337047" y="3284220"/>
            <a:ext cx="4235450" cy="0"/>
          </a:xfrm>
          <a:custGeom>
            <a:avLst/>
            <a:gdLst/>
            <a:ahLst/>
            <a:cxnLst/>
            <a:rect l="l" t="t" r="r" b="b"/>
            <a:pathLst>
              <a:path w="4235450">
                <a:moveTo>
                  <a:pt x="0" y="0"/>
                </a:moveTo>
                <a:lnTo>
                  <a:pt x="4235196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337047" y="3284220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05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184391" y="3284220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05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031735" y="3284220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05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877556" y="3284220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05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724900" y="3284220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05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572243" y="3284220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05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5617464" y="2385821"/>
            <a:ext cx="3003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1,572</a:t>
            </a:r>
            <a:endParaRPr sz="9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464553" y="2220848"/>
            <a:ext cx="3003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1,947</a:t>
            </a:r>
            <a:endParaRPr sz="9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311263" y="1966721"/>
            <a:ext cx="3003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2,526</a:t>
            </a:r>
            <a:endParaRPr sz="9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158226" y="1659763"/>
            <a:ext cx="3003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3,224</a:t>
            </a:r>
            <a:endParaRPr sz="9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005061" y="1610995"/>
            <a:ext cx="3003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3,335</a:t>
            </a:r>
            <a:endParaRPr sz="9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561710" y="3330955"/>
            <a:ext cx="38004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846455" algn="l"/>
                <a:tab pos="1693545" algn="l"/>
                <a:tab pos="2540635" algn="l"/>
                <a:tab pos="3387090" algn="l"/>
              </a:tabLst>
            </a:pPr>
            <a:r>
              <a:rPr sz="900" dirty="0">
                <a:latin typeface="Arial"/>
                <a:cs typeface="Arial"/>
              </a:rPr>
              <a:t>FY2</a:t>
            </a:r>
            <a:r>
              <a:rPr sz="900" spc="-15" dirty="0">
                <a:latin typeface="Arial"/>
                <a:cs typeface="Arial"/>
              </a:rPr>
              <a:t>0</a:t>
            </a:r>
            <a:r>
              <a:rPr sz="900" spc="-5" dirty="0">
                <a:latin typeface="Arial"/>
                <a:cs typeface="Arial"/>
              </a:rPr>
              <a:t>14</a:t>
            </a:r>
            <a:r>
              <a:rPr sz="900" dirty="0">
                <a:latin typeface="Arial"/>
                <a:cs typeface="Arial"/>
              </a:rPr>
              <a:t>	FY2</a:t>
            </a:r>
            <a:r>
              <a:rPr sz="900" spc="-15" dirty="0">
                <a:latin typeface="Arial"/>
                <a:cs typeface="Arial"/>
              </a:rPr>
              <a:t>0</a:t>
            </a:r>
            <a:r>
              <a:rPr sz="900" spc="-5" dirty="0">
                <a:latin typeface="Arial"/>
                <a:cs typeface="Arial"/>
              </a:rPr>
              <a:t>15</a:t>
            </a:r>
            <a:r>
              <a:rPr sz="900" dirty="0">
                <a:latin typeface="Arial"/>
                <a:cs typeface="Arial"/>
              </a:rPr>
              <a:t>	FY2</a:t>
            </a:r>
            <a:r>
              <a:rPr sz="900" spc="-15" dirty="0">
                <a:latin typeface="Arial"/>
                <a:cs typeface="Arial"/>
              </a:rPr>
              <a:t>0</a:t>
            </a:r>
            <a:r>
              <a:rPr sz="900" spc="-5" dirty="0">
                <a:latin typeface="Arial"/>
                <a:cs typeface="Arial"/>
              </a:rPr>
              <a:t>16</a:t>
            </a:r>
            <a:r>
              <a:rPr sz="900" dirty="0">
                <a:latin typeface="Arial"/>
                <a:cs typeface="Arial"/>
              </a:rPr>
              <a:t>	FY2</a:t>
            </a:r>
            <a:r>
              <a:rPr sz="900" spc="-15" dirty="0">
                <a:latin typeface="Arial"/>
                <a:cs typeface="Arial"/>
              </a:rPr>
              <a:t>0</a:t>
            </a:r>
            <a:r>
              <a:rPr sz="900" spc="-5" dirty="0">
                <a:latin typeface="Arial"/>
                <a:cs typeface="Arial"/>
              </a:rPr>
              <a:t>17</a:t>
            </a:r>
            <a:r>
              <a:rPr sz="900" dirty="0">
                <a:latin typeface="Arial"/>
                <a:cs typeface="Arial"/>
              </a:rPr>
              <a:t>	FY2</a:t>
            </a:r>
            <a:r>
              <a:rPr sz="900" spc="-15" dirty="0">
                <a:latin typeface="Arial"/>
                <a:cs typeface="Arial"/>
              </a:rPr>
              <a:t>0</a:t>
            </a:r>
            <a:r>
              <a:rPr sz="900" spc="-5" dirty="0">
                <a:latin typeface="Arial"/>
                <a:cs typeface="Arial"/>
              </a:rPr>
              <a:t>18</a:t>
            </a:r>
            <a:endParaRPr sz="9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5680328" y="1904803"/>
            <a:ext cx="1126490" cy="365125"/>
          </a:xfrm>
          <a:custGeom>
            <a:avLst/>
            <a:gdLst/>
            <a:ahLst/>
            <a:cxnLst/>
            <a:rect l="l" t="t" r="r" b="b"/>
            <a:pathLst>
              <a:path w="1126490" h="365125">
                <a:moveTo>
                  <a:pt x="1017168" y="53460"/>
                </a:moveTo>
                <a:lnTo>
                  <a:pt x="0" y="328110"/>
                </a:lnTo>
                <a:lnTo>
                  <a:pt x="9906" y="364940"/>
                </a:lnTo>
                <a:lnTo>
                  <a:pt x="1027013" y="90188"/>
                </a:lnTo>
                <a:lnTo>
                  <a:pt x="1053543" y="63295"/>
                </a:lnTo>
                <a:lnTo>
                  <a:pt x="1017168" y="53460"/>
                </a:lnTo>
                <a:close/>
              </a:path>
              <a:path w="1126490" h="365125">
                <a:moveTo>
                  <a:pt x="1095106" y="35121"/>
                </a:moveTo>
                <a:lnTo>
                  <a:pt x="1085088" y="35121"/>
                </a:lnTo>
                <a:lnTo>
                  <a:pt x="1094994" y="71824"/>
                </a:lnTo>
                <a:lnTo>
                  <a:pt x="1027013" y="90188"/>
                </a:lnTo>
                <a:lnTo>
                  <a:pt x="983488" y="134308"/>
                </a:lnTo>
                <a:lnTo>
                  <a:pt x="979346" y="140622"/>
                </a:lnTo>
                <a:lnTo>
                  <a:pt x="977979" y="147770"/>
                </a:lnTo>
                <a:lnTo>
                  <a:pt x="979398" y="154918"/>
                </a:lnTo>
                <a:lnTo>
                  <a:pt x="983615" y="161232"/>
                </a:lnTo>
                <a:lnTo>
                  <a:pt x="989949" y="165354"/>
                </a:lnTo>
                <a:lnTo>
                  <a:pt x="997140" y="166677"/>
                </a:lnTo>
                <a:lnTo>
                  <a:pt x="1004331" y="165215"/>
                </a:lnTo>
                <a:lnTo>
                  <a:pt x="1010666" y="160978"/>
                </a:lnTo>
                <a:lnTo>
                  <a:pt x="1126490" y="43630"/>
                </a:lnTo>
                <a:lnTo>
                  <a:pt x="1095106" y="35121"/>
                </a:lnTo>
                <a:close/>
              </a:path>
              <a:path w="1126490" h="365125">
                <a:moveTo>
                  <a:pt x="1053543" y="63295"/>
                </a:moveTo>
                <a:lnTo>
                  <a:pt x="1027013" y="90188"/>
                </a:lnTo>
                <a:lnTo>
                  <a:pt x="1094994" y="71824"/>
                </a:lnTo>
                <a:lnTo>
                  <a:pt x="1085088" y="71824"/>
                </a:lnTo>
                <a:lnTo>
                  <a:pt x="1053543" y="63295"/>
                </a:lnTo>
                <a:close/>
              </a:path>
              <a:path w="1126490" h="365125">
                <a:moveTo>
                  <a:pt x="1076452" y="40074"/>
                </a:moveTo>
                <a:lnTo>
                  <a:pt x="1053543" y="63295"/>
                </a:lnTo>
                <a:lnTo>
                  <a:pt x="1085088" y="71824"/>
                </a:lnTo>
                <a:lnTo>
                  <a:pt x="1076452" y="40074"/>
                </a:lnTo>
                <a:close/>
              </a:path>
              <a:path w="1126490" h="365125">
                <a:moveTo>
                  <a:pt x="1086424" y="40074"/>
                </a:moveTo>
                <a:lnTo>
                  <a:pt x="1076452" y="40074"/>
                </a:lnTo>
                <a:lnTo>
                  <a:pt x="1085088" y="71824"/>
                </a:lnTo>
                <a:lnTo>
                  <a:pt x="1094994" y="71824"/>
                </a:lnTo>
                <a:lnTo>
                  <a:pt x="1086424" y="40074"/>
                </a:lnTo>
                <a:close/>
              </a:path>
              <a:path w="1126490" h="365125">
                <a:moveTo>
                  <a:pt x="1085088" y="35121"/>
                </a:moveTo>
                <a:lnTo>
                  <a:pt x="1017168" y="53460"/>
                </a:lnTo>
                <a:lnTo>
                  <a:pt x="1053543" y="63295"/>
                </a:lnTo>
                <a:lnTo>
                  <a:pt x="1076452" y="40074"/>
                </a:lnTo>
                <a:lnTo>
                  <a:pt x="1086424" y="40074"/>
                </a:lnTo>
                <a:lnTo>
                  <a:pt x="1085088" y="35121"/>
                </a:lnTo>
                <a:close/>
              </a:path>
              <a:path w="1126490" h="365125">
                <a:moveTo>
                  <a:pt x="959687" y="0"/>
                </a:moveTo>
                <a:lnTo>
                  <a:pt x="952785" y="2371"/>
                </a:lnTo>
                <a:lnTo>
                  <a:pt x="947265" y="7147"/>
                </a:lnTo>
                <a:lnTo>
                  <a:pt x="943864" y="13912"/>
                </a:lnTo>
                <a:lnTo>
                  <a:pt x="943413" y="21457"/>
                </a:lnTo>
                <a:lnTo>
                  <a:pt x="945784" y="28358"/>
                </a:lnTo>
                <a:lnTo>
                  <a:pt x="950561" y="33879"/>
                </a:lnTo>
                <a:lnTo>
                  <a:pt x="957326" y="37280"/>
                </a:lnTo>
                <a:lnTo>
                  <a:pt x="1017168" y="53460"/>
                </a:lnTo>
                <a:lnTo>
                  <a:pt x="1085088" y="35121"/>
                </a:lnTo>
                <a:lnTo>
                  <a:pt x="1095106" y="35121"/>
                </a:lnTo>
                <a:lnTo>
                  <a:pt x="967231" y="450"/>
                </a:lnTo>
                <a:lnTo>
                  <a:pt x="959687" y="0"/>
                </a:lnTo>
                <a:close/>
              </a:path>
            </a:pathLst>
          </a:custGeom>
          <a:solidFill>
            <a:srgbClr val="094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739463" y="1970151"/>
            <a:ext cx="403225" cy="175260"/>
          </a:xfrm>
          <a:custGeom>
            <a:avLst/>
            <a:gdLst/>
            <a:ahLst/>
            <a:cxnLst/>
            <a:rect l="l" t="t" r="r" b="b"/>
            <a:pathLst>
              <a:path w="403225" h="175260">
                <a:moveTo>
                  <a:pt x="44172" y="71110"/>
                </a:moveTo>
                <a:lnTo>
                  <a:pt x="5635" y="93852"/>
                </a:lnTo>
                <a:lnTo>
                  <a:pt x="0" y="112347"/>
                </a:lnTo>
                <a:lnTo>
                  <a:pt x="81" y="123053"/>
                </a:lnTo>
                <a:lnTo>
                  <a:pt x="15974" y="162089"/>
                </a:lnTo>
                <a:lnTo>
                  <a:pt x="48843" y="175111"/>
                </a:lnTo>
                <a:lnTo>
                  <a:pt x="58340" y="173736"/>
                </a:lnTo>
                <a:lnTo>
                  <a:pt x="83118" y="158623"/>
                </a:lnTo>
                <a:lnTo>
                  <a:pt x="47037" y="158623"/>
                </a:lnTo>
                <a:lnTo>
                  <a:pt x="40560" y="157352"/>
                </a:lnTo>
                <a:lnTo>
                  <a:pt x="20494" y="120209"/>
                </a:lnTo>
                <a:lnTo>
                  <a:pt x="20113" y="112998"/>
                </a:lnTo>
                <a:lnTo>
                  <a:pt x="20875" y="106787"/>
                </a:lnTo>
                <a:lnTo>
                  <a:pt x="43735" y="88391"/>
                </a:lnTo>
                <a:lnTo>
                  <a:pt x="79435" y="88391"/>
                </a:lnTo>
                <a:lnTo>
                  <a:pt x="77263" y="84454"/>
                </a:lnTo>
                <a:lnTo>
                  <a:pt x="72564" y="79248"/>
                </a:lnTo>
                <a:lnTo>
                  <a:pt x="67103" y="76200"/>
                </a:lnTo>
                <a:lnTo>
                  <a:pt x="59983" y="72963"/>
                </a:lnTo>
                <a:lnTo>
                  <a:pt x="52339" y="71262"/>
                </a:lnTo>
                <a:lnTo>
                  <a:pt x="44172" y="71110"/>
                </a:lnTo>
                <a:close/>
              </a:path>
              <a:path w="403225" h="175260">
                <a:moveTo>
                  <a:pt x="70786" y="131063"/>
                </a:moveTo>
                <a:lnTo>
                  <a:pt x="47037" y="158623"/>
                </a:lnTo>
                <a:lnTo>
                  <a:pt x="83118" y="158623"/>
                </a:lnTo>
                <a:lnTo>
                  <a:pt x="86056" y="154287"/>
                </a:lnTo>
                <a:lnTo>
                  <a:pt x="88804" y="147939"/>
                </a:lnTo>
                <a:lnTo>
                  <a:pt x="90576" y="140710"/>
                </a:lnTo>
                <a:lnTo>
                  <a:pt x="91360" y="132587"/>
                </a:lnTo>
                <a:lnTo>
                  <a:pt x="70786" y="131063"/>
                </a:lnTo>
                <a:close/>
              </a:path>
              <a:path w="403225" h="175260">
                <a:moveTo>
                  <a:pt x="79435" y="88391"/>
                </a:moveTo>
                <a:lnTo>
                  <a:pt x="43735" y="88391"/>
                </a:lnTo>
                <a:lnTo>
                  <a:pt x="48561" y="88773"/>
                </a:lnTo>
                <a:lnTo>
                  <a:pt x="52879" y="90804"/>
                </a:lnTo>
                <a:lnTo>
                  <a:pt x="57324" y="92837"/>
                </a:lnTo>
                <a:lnTo>
                  <a:pt x="60626" y="96265"/>
                </a:lnTo>
                <a:lnTo>
                  <a:pt x="63039" y="101091"/>
                </a:lnTo>
                <a:lnTo>
                  <a:pt x="81327" y="91821"/>
                </a:lnTo>
                <a:lnTo>
                  <a:pt x="79435" y="88391"/>
                </a:lnTo>
                <a:close/>
              </a:path>
              <a:path w="403225" h="175260">
                <a:moveTo>
                  <a:pt x="140509" y="49275"/>
                </a:moveTo>
                <a:lnTo>
                  <a:pt x="119681" y="54228"/>
                </a:lnTo>
                <a:lnTo>
                  <a:pt x="104822" y="160909"/>
                </a:lnTo>
                <a:lnTo>
                  <a:pt x="125777" y="155956"/>
                </a:lnTo>
                <a:lnTo>
                  <a:pt x="128571" y="131825"/>
                </a:lnTo>
                <a:lnTo>
                  <a:pt x="167560" y="122554"/>
                </a:lnTo>
                <a:lnTo>
                  <a:pt x="192099" y="122554"/>
                </a:lnTo>
                <a:lnTo>
                  <a:pt x="186019" y="113919"/>
                </a:lnTo>
                <a:lnTo>
                  <a:pt x="130603" y="113919"/>
                </a:lnTo>
                <a:lnTo>
                  <a:pt x="135175" y="74549"/>
                </a:lnTo>
                <a:lnTo>
                  <a:pt x="158302" y="74549"/>
                </a:lnTo>
                <a:lnTo>
                  <a:pt x="140509" y="49275"/>
                </a:lnTo>
                <a:close/>
              </a:path>
              <a:path w="403225" h="175260">
                <a:moveTo>
                  <a:pt x="192099" y="122554"/>
                </a:moveTo>
                <a:lnTo>
                  <a:pt x="167560" y="122554"/>
                </a:lnTo>
                <a:lnTo>
                  <a:pt x="181403" y="142748"/>
                </a:lnTo>
                <a:lnTo>
                  <a:pt x="202739" y="137668"/>
                </a:lnTo>
                <a:lnTo>
                  <a:pt x="192099" y="122554"/>
                </a:lnTo>
                <a:close/>
              </a:path>
              <a:path w="403225" h="175260">
                <a:moveTo>
                  <a:pt x="246252" y="24399"/>
                </a:moveTo>
                <a:lnTo>
                  <a:pt x="207438" y="36702"/>
                </a:lnTo>
                <a:lnTo>
                  <a:pt x="191365" y="71500"/>
                </a:lnTo>
                <a:lnTo>
                  <a:pt x="191357" y="74727"/>
                </a:lnTo>
                <a:lnTo>
                  <a:pt x="191728" y="80510"/>
                </a:lnTo>
                <a:lnTo>
                  <a:pt x="209575" y="117534"/>
                </a:lnTo>
                <a:lnTo>
                  <a:pt x="240014" y="128857"/>
                </a:lnTo>
                <a:lnTo>
                  <a:pt x="247205" y="128410"/>
                </a:lnTo>
                <a:lnTo>
                  <a:pt x="254682" y="127000"/>
                </a:lnTo>
                <a:lnTo>
                  <a:pt x="262683" y="125095"/>
                </a:lnTo>
                <a:lnTo>
                  <a:pt x="270303" y="121793"/>
                </a:lnTo>
                <a:lnTo>
                  <a:pt x="283615" y="112522"/>
                </a:lnTo>
                <a:lnTo>
                  <a:pt x="241093" y="112522"/>
                </a:lnTo>
                <a:lnTo>
                  <a:pt x="233600" y="111251"/>
                </a:lnTo>
                <a:lnTo>
                  <a:pt x="211843" y="74727"/>
                </a:lnTo>
                <a:lnTo>
                  <a:pt x="211791" y="67437"/>
                </a:lnTo>
                <a:lnTo>
                  <a:pt x="212796" y="61670"/>
                </a:lnTo>
                <a:lnTo>
                  <a:pt x="215058" y="56261"/>
                </a:lnTo>
                <a:lnTo>
                  <a:pt x="218868" y="49529"/>
                </a:lnTo>
                <a:lnTo>
                  <a:pt x="224964" y="45212"/>
                </a:lnTo>
                <a:lnTo>
                  <a:pt x="239315" y="41783"/>
                </a:lnTo>
                <a:lnTo>
                  <a:pt x="276036" y="41783"/>
                </a:lnTo>
                <a:lnTo>
                  <a:pt x="274570" y="39286"/>
                </a:lnTo>
                <a:lnTo>
                  <a:pt x="270398" y="34290"/>
                </a:lnTo>
                <a:lnTo>
                  <a:pt x="265513" y="30245"/>
                </a:lnTo>
                <a:lnTo>
                  <a:pt x="259889" y="27177"/>
                </a:lnTo>
                <a:lnTo>
                  <a:pt x="253434" y="25199"/>
                </a:lnTo>
                <a:lnTo>
                  <a:pt x="246252" y="24399"/>
                </a:lnTo>
                <a:close/>
              </a:path>
              <a:path w="403225" h="175260">
                <a:moveTo>
                  <a:pt x="158302" y="74549"/>
                </a:moveTo>
                <a:lnTo>
                  <a:pt x="135175" y="74549"/>
                </a:lnTo>
                <a:lnTo>
                  <a:pt x="157273" y="107696"/>
                </a:lnTo>
                <a:lnTo>
                  <a:pt x="130603" y="113919"/>
                </a:lnTo>
                <a:lnTo>
                  <a:pt x="186019" y="113919"/>
                </a:lnTo>
                <a:lnTo>
                  <a:pt x="158302" y="74549"/>
                </a:lnTo>
                <a:close/>
              </a:path>
              <a:path w="403225" h="175260">
                <a:moveTo>
                  <a:pt x="288698" y="84327"/>
                </a:moveTo>
                <a:lnTo>
                  <a:pt x="267636" y="84327"/>
                </a:lnTo>
                <a:lnTo>
                  <a:pt x="270557" y="96647"/>
                </a:lnTo>
                <a:lnTo>
                  <a:pt x="268144" y="99695"/>
                </a:lnTo>
                <a:lnTo>
                  <a:pt x="241093" y="112522"/>
                </a:lnTo>
                <a:lnTo>
                  <a:pt x="283615" y="112522"/>
                </a:lnTo>
                <a:lnTo>
                  <a:pt x="284527" y="111887"/>
                </a:lnTo>
                <a:lnTo>
                  <a:pt x="289734" y="106934"/>
                </a:lnTo>
                <a:lnTo>
                  <a:pt x="292909" y="101981"/>
                </a:lnTo>
                <a:lnTo>
                  <a:pt x="288698" y="84327"/>
                </a:lnTo>
                <a:close/>
              </a:path>
              <a:path w="403225" h="175260">
                <a:moveTo>
                  <a:pt x="351456" y="0"/>
                </a:moveTo>
                <a:lnTo>
                  <a:pt x="343709" y="1015"/>
                </a:lnTo>
                <a:lnTo>
                  <a:pt x="291766" y="13335"/>
                </a:lnTo>
                <a:lnTo>
                  <a:pt x="315007" y="110998"/>
                </a:lnTo>
                <a:lnTo>
                  <a:pt x="334692" y="106299"/>
                </a:lnTo>
                <a:lnTo>
                  <a:pt x="325040" y="65532"/>
                </a:lnTo>
                <a:lnTo>
                  <a:pt x="328977" y="64515"/>
                </a:lnTo>
                <a:lnTo>
                  <a:pt x="333549" y="63500"/>
                </a:lnTo>
                <a:lnTo>
                  <a:pt x="336851" y="63119"/>
                </a:lnTo>
                <a:lnTo>
                  <a:pt x="374966" y="63119"/>
                </a:lnTo>
                <a:lnTo>
                  <a:pt x="374824" y="62991"/>
                </a:lnTo>
                <a:lnTo>
                  <a:pt x="371268" y="60706"/>
                </a:lnTo>
                <a:lnTo>
                  <a:pt x="367839" y="58420"/>
                </a:lnTo>
                <a:lnTo>
                  <a:pt x="363648" y="56514"/>
                </a:lnTo>
                <a:lnTo>
                  <a:pt x="358822" y="54990"/>
                </a:lnTo>
                <a:lnTo>
                  <a:pt x="367077" y="51688"/>
                </a:lnTo>
                <a:lnTo>
                  <a:pt x="369363" y="49911"/>
                </a:lnTo>
                <a:lnTo>
                  <a:pt x="321230" y="49911"/>
                </a:lnTo>
                <a:lnTo>
                  <a:pt x="315388" y="25146"/>
                </a:lnTo>
                <a:lnTo>
                  <a:pt x="338756" y="19558"/>
                </a:lnTo>
                <a:lnTo>
                  <a:pt x="343582" y="18541"/>
                </a:lnTo>
                <a:lnTo>
                  <a:pt x="348535" y="18161"/>
                </a:lnTo>
                <a:lnTo>
                  <a:pt x="377279" y="18161"/>
                </a:lnTo>
                <a:lnTo>
                  <a:pt x="376729" y="15875"/>
                </a:lnTo>
                <a:lnTo>
                  <a:pt x="374062" y="11175"/>
                </a:lnTo>
                <a:lnTo>
                  <a:pt x="370252" y="7365"/>
                </a:lnTo>
                <a:lnTo>
                  <a:pt x="366315" y="3556"/>
                </a:lnTo>
                <a:lnTo>
                  <a:pt x="361743" y="1270"/>
                </a:lnTo>
                <a:lnTo>
                  <a:pt x="351456" y="0"/>
                </a:lnTo>
                <a:close/>
              </a:path>
              <a:path w="403225" h="175260">
                <a:moveTo>
                  <a:pt x="374966" y="63119"/>
                </a:moveTo>
                <a:lnTo>
                  <a:pt x="336851" y="63119"/>
                </a:lnTo>
                <a:lnTo>
                  <a:pt x="339137" y="63246"/>
                </a:lnTo>
                <a:lnTo>
                  <a:pt x="341423" y="63500"/>
                </a:lnTo>
                <a:lnTo>
                  <a:pt x="379142" y="95631"/>
                </a:lnTo>
                <a:lnTo>
                  <a:pt x="402764" y="90043"/>
                </a:lnTo>
                <a:lnTo>
                  <a:pt x="385492" y="73151"/>
                </a:lnTo>
                <a:lnTo>
                  <a:pt x="379777" y="67437"/>
                </a:lnTo>
                <a:lnTo>
                  <a:pt x="374966" y="63119"/>
                </a:lnTo>
                <a:close/>
              </a:path>
              <a:path w="403225" h="175260">
                <a:moveTo>
                  <a:pt x="283638" y="63119"/>
                </a:moveTo>
                <a:lnTo>
                  <a:pt x="241093" y="73151"/>
                </a:lnTo>
                <a:lnTo>
                  <a:pt x="245030" y="89662"/>
                </a:lnTo>
                <a:lnTo>
                  <a:pt x="267636" y="84327"/>
                </a:lnTo>
                <a:lnTo>
                  <a:pt x="288698" y="84327"/>
                </a:lnTo>
                <a:lnTo>
                  <a:pt x="283638" y="63119"/>
                </a:lnTo>
                <a:close/>
              </a:path>
              <a:path w="403225" h="175260">
                <a:moveTo>
                  <a:pt x="276036" y="41783"/>
                </a:moveTo>
                <a:lnTo>
                  <a:pt x="239315" y="41783"/>
                </a:lnTo>
                <a:lnTo>
                  <a:pt x="244395" y="42037"/>
                </a:lnTo>
                <a:lnTo>
                  <a:pt x="253285" y="45847"/>
                </a:lnTo>
                <a:lnTo>
                  <a:pt x="256841" y="49022"/>
                </a:lnTo>
                <a:lnTo>
                  <a:pt x="259254" y="53466"/>
                </a:lnTo>
                <a:lnTo>
                  <a:pt x="278050" y="45212"/>
                </a:lnTo>
                <a:lnTo>
                  <a:pt x="276036" y="41783"/>
                </a:lnTo>
                <a:close/>
              </a:path>
              <a:path w="403225" h="175260">
                <a:moveTo>
                  <a:pt x="377279" y="18161"/>
                </a:moveTo>
                <a:lnTo>
                  <a:pt x="348535" y="18161"/>
                </a:lnTo>
                <a:lnTo>
                  <a:pt x="351329" y="18923"/>
                </a:lnTo>
                <a:lnTo>
                  <a:pt x="353615" y="20447"/>
                </a:lnTo>
                <a:lnTo>
                  <a:pt x="355774" y="22098"/>
                </a:lnTo>
                <a:lnTo>
                  <a:pt x="357298" y="24511"/>
                </a:lnTo>
                <a:lnTo>
                  <a:pt x="358060" y="27812"/>
                </a:lnTo>
                <a:lnTo>
                  <a:pt x="358695" y="30245"/>
                </a:lnTo>
                <a:lnTo>
                  <a:pt x="358695" y="33274"/>
                </a:lnTo>
                <a:lnTo>
                  <a:pt x="356917" y="37846"/>
                </a:lnTo>
                <a:lnTo>
                  <a:pt x="355520" y="39624"/>
                </a:lnTo>
                <a:lnTo>
                  <a:pt x="353234" y="41021"/>
                </a:lnTo>
                <a:lnTo>
                  <a:pt x="351075" y="42418"/>
                </a:lnTo>
                <a:lnTo>
                  <a:pt x="345360" y="44196"/>
                </a:lnTo>
                <a:lnTo>
                  <a:pt x="321230" y="49911"/>
                </a:lnTo>
                <a:lnTo>
                  <a:pt x="369363" y="49911"/>
                </a:lnTo>
                <a:lnTo>
                  <a:pt x="372792" y="47244"/>
                </a:lnTo>
                <a:lnTo>
                  <a:pt x="379142" y="35560"/>
                </a:lnTo>
                <a:lnTo>
                  <a:pt x="379767" y="30245"/>
                </a:lnTo>
                <a:lnTo>
                  <a:pt x="379782" y="28575"/>
                </a:lnTo>
                <a:lnTo>
                  <a:pt x="377279" y="181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181852" y="1971675"/>
            <a:ext cx="35560" cy="75565"/>
          </a:xfrm>
          <a:custGeom>
            <a:avLst/>
            <a:gdLst/>
            <a:ahLst/>
            <a:cxnLst/>
            <a:rect l="l" t="t" r="r" b="b"/>
            <a:pathLst>
              <a:path w="35560" h="75564">
                <a:moveTo>
                  <a:pt x="18669" y="0"/>
                </a:moveTo>
                <a:lnTo>
                  <a:pt x="0" y="4445"/>
                </a:lnTo>
                <a:lnTo>
                  <a:pt x="4445" y="23113"/>
                </a:lnTo>
                <a:lnTo>
                  <a:pt x="23113" y="18669"/>
                </a:lnTo>
                <a:lnTo>
                  <a:pt x="18669" y="0"/>
                </a:lnTo>
                <a:close/>
              </a:path>
              <a:path w="35560" h="75564">
                <a:moveTo>
                  <a:pt x="31114" y="51942"/>
                </a:moveTo>
                <a:lnTo>
                  <a:pt x="12319" y="56387"/>
                </a:lnTo>
                <a:lnTo>
                  <a:pt x="16763" y="75184"/>
                </a:lnTo>
                <a:lnTo>
                  <a:pt x="35560" y="70738"/>
                </a:lnTo>
                <a:lnTo>
                  <a:pt x="31114" y="519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255579" y="1873123"/>
            <a:ext cx="274252" cy="15671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337170" y="1359677"/>
            <a:ext cx="1820545" cy="524510"/>
          </a:xfrm>
          <a:custGeom>
            <a:avLst/>
            <a:gdLst/>
            <a:ahLst/>
            <a:cxnLst/>
            <a:rect l="l" t="t" r="r" b="b"/>
            <a:pathLst>
              <a:path w="1820545" h="524510">
                <a:moveTo>
                  <a:pt x="1710323" y="54263"/>
                </a:moveTo>
                <a:lnTo>
                  <a:pt x="0" y="487156"/>
                </a:lnTo>
                <a:lnTo>
                  <a:pt x="9398" y="524113"/>
                </a:lnTo>
                <a:lnTo>
                  <a:pt x="1719862" y="91153"/>
                </a:lnTo>
                <a:lnTo>
                  <a:pt x="1746744" y="64741"/>
                </a:lnTo>
                <a:lnTo>
                  <a:pt x="1710323" y="54263"/>
                </a:lnTo>
                <a:close/>
              </a:path>
              <a:path w="1820545" h="524510">
                <a:moveTo>
                  <a:pt x="1787808" y="36941"/>
                </a:moveTo>
                <a:lnTo>
                  <a:pt x="1778761" y="36941"/>
                </a:lnTo>
                <a:lnTo>
                  <a:pt x="1788032" y="73898"/>
                </a:lnTo>
                <a:lnTo>
                  <a:pt x="1719862" y="91153"/>
                </a:lnTo>
                <a:lnTo>
                  <a:pt x="1675637" y="134604"/>
                </a:lnTo>
                <a:lnTo>
                  <a:pt x="1671401" y="140864"/>
                </a:lnTo>
                <a:lnTo>
                  <a:pt x="1669938" y="148018"/>
                </a:lnTo>
                <a:lnTo>
                  <a:pt x="1671262" y="155195"/>
                </a:lnTo>
                <a:lnTo>
                  <a:pt x="1675383" y="161528"/>
                </a:lnTo>
                <a:lnTo>
                  <a:pt x="1681644" y="165764"/>
                </a:lnTo>
                <a:lnTo>
                  <a:pt x="1688798" y="167227"/>
                </a:lnTo>
                <a:lnTo>
                  <a:pt x="1695975" y="165903"/>
                </a:lnTo>
                <a:lnTo>
                  <a:pt x="1702307" y="161782"/>
                </a:lnTo>
                <a:lnTo>
                  <a:pt x="1820036" y="46212"/>
                </a:lnTo>
                <a:lnTo>
                  <a:pt x="1787808" y="36941"/>
                </a:lnTo>
                <a:close/>
              </a:path>
              <a:path w="1820545" h="524510">
                <a:moveTo>
                  <a:pt x="1746744" y="64741"/>
                </a:moveTo>
                <a:lnTo>
                  <a:pt x="1719862" y="91153"/>
                </a:lnTo>
                <a:lnTo>
                  <a:pt x="1788032" y="73898"/>
                </a:lnTo>
                <a:lnTo>
                  <a:pt x="1778127" y="73771"/>
                </a:lnTo>
                <a:lnTo>
                  <a:pt x="1746744" y="64741"/>
                </a:lnTo>
                <a:close/>
              </a:path>
              <a:path w="1820545" h="524510">
                <a:moveTo>
                  <a:pt x="1769999" y="41894"/>
                </a:moveTo>
                <a:lnTo>
                  <a:pt x="1746744" y="64741"/>
                </a:lnTo>
                <a:lnTo>
                  <a:pt x="1778127" y="73771"/>
                </a:lnTo>
                <a:lnTo>
                  <a:pt x="1769999" y="41894"/>
                </a:lnTo>
                <a:close/>
              </a:path>
              <a:path w="1820545" h="524510">
                <a:moveTo>
                  <a:pt x="1780004" y="41894"/>
                </a:moveTo>
                <a:lnTo>
                  <a:pt x="1769999" y="41894"/>
                </a:lnTo>
                <a:lnTo>
                  <a:pt x="1778127" y="73771"/>
                </a:lnTo>
                <a:lnTo>
                  <a:pt x="1788001" y="73771"/>
                </a:lnTo>
                <a:lnTo>
                  <a:pt x="1780004" y="41894"/>
                </a:lnTo>
                <a:close/>
              </a:path>
              <a:path w="1820545" h="524510">
                <a:moveTo>
                  <a:pt x="1778761" y="36941"/>
                </a:moveTo>
                <a:lnTo>
                  <a:pt x="1710323" y="54263"/>
                </a:lnTo>
                <a:lnTo>
                  <a:pt x="1746744" y="64741"/>
                </a:lnTo>
                <a:lnTo>
                  <a:pt x="1769999" y="41894"/>
                </a:lnTo>
                <a:lnTo>
                  <a:pt x="1780004" y="41894"/>
                </a:lnTo>
                <a:lnTo>
                  <a:pt x="1778761" y="36941"/>
                </a:lnTo>
                <a:close/>
              </a:path>
              <a:path w="1820545" h="524510">
                <a:moveTo>
                  <a:pt x="1653974" y="0"/>
                </a:moveTo>
                <a:lnTo>
                  <a:pt x="1647015" y="2238"/>
                </a:lnTo>
                <a:lnTo>
                  <a:pt x="1641413" y="6905"/>
                </a:lnTo>
                <a:lnTo>
                  <a:pt x="1637919" y="13573"/>
                </a:lnTo>
                <a:lnTo>
                  <a:pt x="1637301" y="21139"/>
                </a:lnTo>
                <a:lnTo>
                  <a:pt x="1639554" y="28098"/>
                </a:lnTo>
                <a:lnTo>
                  <a:pt x="1644259" y="33700"/>
                </a:lnTo>
                <a:lnTo>
                  <a:pt x="1651000" y="37195"/>
                </a:lnTo>
                <a:lnTo>
                  <a:pt x="1710323" y="54263"/>
                </a:lnTo>
                <a:lnTo>
                  <a:pt x="1778761" y="36941"/>
                </a:lnTo>
                <a:lnTo>
                  <a:pt x="1787808" y="36941"/>
                </a:lnTo>
                <a:lnTo>
                  <a:pt x="1661540" y="619"/>
                </a:lnTo>
                <a:lnTo>
                  <a:pt x="1653974" y="0"/>
                </a:lnTo>
                <a:close/>
              </a:path>
            </a:pathLst>
          </a:custGeom>
          <a:solidFill>
            <a:srgbClr val="094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773082" y="1385061"/>
            <a:ext cx="403225" cy="175260"/>
          </a:xfrm>
          <a:custGeom>
            <a:avLst/>
            <a:gdLst/>
            <a:ahLst/>
            <a:cxnLst/>
            <a:rect l="l" t="t" r="r" b="b"/>
            <a:pathLst>
              <a:path w="403225" h="175259">
                <a:moveTo>
                  <a:pt x="44203" y="71036"/>
                </a:moveTo>
                <a:lnTo>
                  <a:pt x="5540" y="93725"/>
                </a:lnTo>
                <a:lnTo>
                  <a:pt x="0" y="112220"/>
                </a:lnTo>
                <a:lnTo>
                  <a:pt x="57" y="122926"/>
                </a:lnTo>
                <a:lnTo>
                  <a:pt x="15950" y="162069"/>
                </a:lnTo>
                <a:lnTo>
                  <a:pt x="48767" y="175039"/>
                </a:lnTo>
                <a:lnTo>
                  <a:pt x="58245" y="173609"/>
                </a:lnTo>
                <a:lnTo>
                  <a:pt x="83220" y="158496"/>
                </a:lnTo>
                <a:lnTo>
                  <a:pt x="46942" y="158496"/>
                </a:lnTo>
                <a:lnTo>
                  <a:pt x="40592" y="157352"/>
                </a:lnTo>
                <a:lnTo>
                  <a:pt x="20399" y="120082"/>
                </a:lnTo>
                <a:lnTo>
                  <a:pt x="20018" y="112871"/>
                </a:lnTo>
                <a:lnTo>
                  <a:pt x="20780" y="106660"/>
                </a:lnTo>
                <a:lnTo>
                  <a:pt x="22685" y="101473"/>
                </a:lnTo>
                <a:lnTo>
                  <a:pt x="25987" y="95250"/>
                </a:lnTo>
                <a:lnTo>
                  <a:pt x="31194" y="91186"/>
                </a:lnTo>
                <a:lnTo>
                  <a:pt x="38433" y="89535"/>
                </a:lnTo>
                <a:lnTo>
                  <a:pt x="43767" y="88264"/>
                </a:lnTo>
                <a:lnTo>
                  <a:pt x="79434" y="88264"/>
                </a:lnTo>
                <a:lnTo>
                  <a:pt x="77295" y="84454"/>
                </a:lnTo>
                <a:lnTo>
                  <a:pt x="72469" y="79248"/>
                </a:lnTo>
                <a:lnTo>
                  <a:pt x="67135" y="76073"/>
                </a:lnTo>
                <a:lnTo>
                  <a:pt x="60015" y="72854"/>
                </a:lnTo>
                <a:lnTo>
                  <a:pt x="52371" y="71183"/>
                </a:lnTo>
                <a:lnTo>
                  <a:pt x="44203" y="71036"/>
                </a:lnTo>
                <a:close/>
              </a:path>
              <a:path w="403225" h="175259">
                <a:moveTo>
                  <a:pt x="70818" y="131063"/>
                </a:moveTo>
                <a:lnTo>
                  <a:pt x="70818" y="138557"/>
                </a:lnTo>
                <a:lnTo>
                  <a:pt x="69421" y="144399"/>
                </a:lnTo>
                <a:lnTo>
                  <a:pt x="66373" y="148716"/>
                </a:lnTo>
                <a:lnTo>
                  <a:pt x="63452" y="152908"/>
                </a:lnTo>
                <a:lnTo>
                  <a:pt x="59261" y="155575"/>
                </a:lnTo>
                <a:lnTo>
                  <a:pt x="54054" y="156845"/>
                </a:lnTo>
                <a:lnTo>
                  <a:pt x="46942" y="158496"/>
                </a:lnTo>
                <a:lnTo>
                  <a:pt x="83220" y="158496"/>
                </a:lnTo>
                <a:lnTo>
                  <a:pt x="86070" y="154213"/>
                </a:lnTo>
                <a:lnTo>
                  <a:pt x="88788" y="147827"/>
                </a:lnTo>
                <a:lnTo>
                  <a:pt x="90554" y="140585"/>
                </a:lnTo>
                <a:lnTo>
                  <a:pt x="91392" y="132461"/>
                </a:lnTo>
                <a:lnTo>
                  <a:pt x="70818" y="131063"/>
                </a:lnTo>
                <a:close/>
              </a:path>
              <a:path w="403225" h="175259">
                <a:moveTo>
                  <a:pt x="79434" y="88264"/>
                </a:moveTo>
                <a:lnTo>
                  <a:pt x="43767" y="88264"/>
                </a:lnTo>
                <a:lnTo>
                  <a:pt x="48466" y="88646"/>
                </a:lnTo>
                <a:lnTo>
                  <a:pt x="52911" y="90677"/>
                </a:lnTo>
                <a:lnTo>
                  <a:pt x="57229" y="92837"/>
                </a:lnTo>
                <a:lnTo>
                  <a:pt x="60531" y="96265"/>
                </a:lnTo>
                <a:lnTo>
                  <a:pt x="62944" y="100964"/>
                </a:lnTo>
                <a:lnTo>
                  <a:pt x="81359" y="91693"/>
                </a:lnTo>
                <a:lnTo>
                  <a:pt x="79434" y="88264"/>
                </a:lnTo>
                <a:close/>
              </a:path>
              <a:path w="403225" h="175259">
                <a:moveTo>
                  <a:pt x="140414" y="49149"/>
                </a:moveTo>
                <a:lnTo>
                  <a:pt x="119586" y="54101"/>
                </a:lnTo>
                <a:lnTo>
                  <a:pt x="104727" y="160909"/>
                </a:lnTo>
                <a:lnTo>
                  <a:pt x="125682" y="155828"/>
                </a:lnTo>
                <a:lnTo>
                  <a:pt x="128476" y="131825"/>
                </a:lnTo>
                <a:lnTo>
                  <a:pt x="167465" y="122554"/>
                </a:lnTo>
                <a:lnTo>
                  <a:pt x="192199" y="122554"/>
                </a:lnTo>
                <a:lnTo>
                  <a:pt x="186107" y="113918"/>
                </a:lnTo>
                <a:lnTo>
                  <a:pt x="130635" y="113918"/>
                </a:lnTo>
                <a:lnTo>
                  <a:pt x="135207" y="74549"/>
                </a:lnTo>
                <a:lnTo>
                  <a:pt x="158333" y="74549"/>
                </a:lnTo>
                <a:lnTo>
                  <a:pt x="140414" y="49149"/>
                </a:lnTo>
                <a:close/>
              </a:path>
              <a:path w="403225" h="175259">
                <a:moveTo>
                  <a:pt x="192199" y="122554"/>
                </a:moveTo>
                <a:lnTo>
                  <a:pt x="167465" y="122554"/>
                </a:lnTo>
                <a:lnTo>
                  <a:pt x="181308" y="142621"/>
                </a:lnTo>
                <a:lnTo>
                  <a:pt x="202771" y="137540"/>
                </a:lnTo>
                <a:lnTo>
                  <a:pt x="192199" y="122554"/>
                </a:lnTo>
                <a:close/>
              </a:path>
              <a:path w="403225" h="175259">
                <a:moveTo>
                  <a:pt x="246252" y="24304"/>
                </a:moveTo>
                <a:lnTo>
                  <a:pt x="207343" y="36702"/>
                </a:lnTo>
                <a:lnTo>
                  <a:pt x="191295" y="71374"/>
                </a:lnTo>
                <a:lnTo>
                  <a:pt x="191274" y="74600"/>
                </a:lnTo>
                <a:lnTo>
                  <a:pt x="191635" y="80383"/>
                </a:lnTo>
                <a:lnTo>
                  <a:pt x="209480" y="117425"/>
                </a:lnTo>
                <a:lnTo>
                  <a:pt x="239934" y="128793"/>
                </a:lnTo>
                <a:lnTo>
                  <a:pt x="247163" y="128355"/>
                </a:lnTo>
                <a:lnTo>
                  <a:pt x="254714" y="127000"/>
                </a:lnTo>
                <a:lnTo>
                  <a:pt x="262715" y="125095"/>
                </a:lnTo>
                <a:lnTo>
                  <a:pt x="270335" y="121665"/>
                </a:lnTo>
                <a:lnTo>
                  <a:pt x="277447" y="116712"/>
                </a:lnTo>
                <a:lnTo>
                  <a:pt x="283810" y="112395"/>
                </a:lnTo>
                <a:lnTo>
                  <a:pt x="240998" y="112395"/>
                </a:lnTo>
                <a:lnTo>
                  <a:pt x="233632" y="111125"/>
                </a:lnTo>
                <a:lnTo>
                  <a:pt x="211855" y="74600"/>
                </a:lnTo>
                <a:lnTo>
                  <a:pt x="211756" y="67310"/>
                </a:lnTo>
                <a:lnTo>
                  <a:pt x="212721" y="61543"/>
                </a:lnTo>
                <a:lnTo>
                  <a:pt x="214963" y="56134"/>
                </a:lnTo>
                <a:lnTo>
                  <a:pt x="218773" y="49529"/>
                </a:lnTo>
                <a:lnTo>
                  <a:pt x="224996" y="45085"/>
                </a:lnTo>
                <a:lnTo>
                  <a:pt x="239220" y="41783"/>
                </a:lnTo>
                <a:lnTo>
                  <a:pt x="276039" y="41783"/>
                </a:lnTo>
                <a:lnTo>
                  <a:pt x="274528" y="39179"/>
                </a:lnTo>
                <a:lnTo>
                  <a:pt x="270351" y="34226"/>
                </a:lnTo>
                <a:lnTo>
                  <a:pt x="265435" y="30225"/>
                </a:lnTo>
                <a:lnTo>
                  <a:pt x="259794" y="27177"/>
                </a:lnTo>
                <a:lnTo>
                  <a:pt x="253410" y="25128"/>
                </a:lnTo>
                <a:lnTo>
                  <a:pt x="246252" y="24304"/>
                </a:lnTo>
                <a:close/>
              </a:path>
              <a:path w="403225" h="175259">
                <a:moveTo>
                  <a:pt x="158333" y="74549"/>
                </a:moveTo>
                <a:lnTo>
                  <a:pt x="135207" y="74549"/>
                </a:lnTo>
                <a:lnTo>
                  <a:pt x="157305" y="107568"/>
                </a:lnTo>
                <a:lnTo>
                  <a:pt x="130635" y="113918"/>
                </a:lnTo>
                <a:lnTo>
                  <a:pt x="186107" y="113918"/>
                </a:lnTo>
                <a:lnTo>
                  <a:pt x="158333" y="74549"/>
                </a:lnTo>
                <a:close/>
              </a:path>
              <a:path w="403225" h="175259">
                <a:moveTo>
                  <a:pt x="288603" y="84200"/>
                </a:moveTo>
                <a:lnTo>
                  <a:pt x="267541" y="84200"/>
                </a:lnTo>
                <a:lnTo>
                  <a:pt x="270462" y="96647"/>
                </a:lnTo>
                <a:lnTo>
                  <a:pt x="268049" y="99567"/>
                </a:lnTo>
                <a:lnTo>
                  <a:pt x="265001" y="102362"/>
                </a:lnTo>
                <a:lnTo>
                  <a:pt x="261191" y="105028"/>
                </a:lnTo>
                <a:lnTo>
                  <a:pt x="257508" y="107696"/>
                </a:lnTo>
                <a:lnTo>
                  <a:pt x="253571" y="109474"/>
                </a:lnTo>
                <a:lnTo>
                  <a:pt x="249380" y="110362"/>
                </a:lnTo>
                <a:lnTo>
                  <a:pt x="240998" y="112395"/>
                </a:lnTo>
                <a:lnTo>
                  <a:pt x="283810" y="112395"/>
                </a:lnTo>
                <a:lnTo>
                  <a:pt x="284559" y="111887"/>
                </a:lnTo>
                <a:lnTo>
                  <a:pt x="289639" y="106934"/>
                </a:lnTo>
                <a:lnTo>
                  <a:pt x="292814" y="101853"/>
                </a:lnTo>
                <a:lnTo>
                  <a:pt x="288603" y="84200"/>
                </a:lnTo>
                <a:close/>
              </a:path>
              <a:path w="403225" h="175259">
                <a:moveTo>
                  <a:pt x="351361" y="0"/>
                </a:moveTo>
                <a:lnTo>
                  <a:pt x="343614" y="888"/>
                </a:lnTo>
                <a:lnTo>
                  <a:pt x="291671" y="13208"/>
                </a:lnTo>
                <a:lnTo>
                  <a:pt x="314912" y="110871"/>
                </a:lnTo>
                <a:lnTo>
                  <a:pt x="334597" y="106172"/>
                </a:lnTo>
                <a:lnTo>
                  <a:pt x="324945" y="65404"/>
                </a:lnTo>
                <a:lnTo>
                  <a:pt x="328882" y="64515"/>
                </a:lnTo>
                <a:lnTo>
                  <a:pt x="333454" y="63373"/>
                </a:lnTo>
                <a:lnTo>
                  <a:pt x="336883" y="62991"/>
                </a:lnTo>
                <a:lnTo>
                  <a:pt x="374870" y="62991"/>
                </a:lnTo>
                <a:lnTo>
                  <a:pt x="374729" y="62864"/>
                </a:lnTo>
                <a:lnTo>
                  <a:pt x="371300" y="60578"/>
                </a:lnTo>
                <a:lnTo>
                  <a:pt x="367744" y="58292"/>
                </a:lnTo>
                <a:lnTo>
                  <a:pt x="363553" y="56387"/>
                </a:lnTo>
                <a:lnTo>
                  <a:pt x="358727" y="54863"/>
                </a:lnTo>
                <a:lnTo>
                  <a:pt x="366982" y="51688"/>
                </a:lnTo>
                <a:lnTo>
                  <a:pt x="369363" y="49784"/>
                </a:lnTo>
                <a:lnTo>
                  <a:pt x="321262" y="49784"/>
                </a:lnTo>
                <a:lnTo>
                  <a:pt x="315293" y="25018"/>
                </a:lnTo>
                <a:lnTo>
                  <a:pt x="338788" y="19558"/>
                </a:lnTo>
                <a:lnTo>
                  <a:pt x="343487" y="18414"/>
                </a:lnTo>
                <a:lnTo>
                  <a:pt x="348567" y="18034"/>
                </a:lnTo>
                <a:lnTo>
                  <a:pt x="377241" y="18034"/>
                </a:lnTo>
                <a:lnTo>
                  <a:pt x="376761" y="15875"/>
                </a:lnTo>
                <a:lnTo>
                  <a:pt x="374094" y="11049"/>
                </a:lnTo>
                <a:lnTo>
                  <a:pt x="366220" y="3428"/>
                </a:lnTo>
                <a:lnTo>
                  <a:pt x="361775" y="1270"/>
                </a:lnTo>
                <a:lnTo>
                  <a:pt x="351361" y="0"/>
                </a:lnTo>
                <a:close/>
              </a:path>
              <a:path w="403225" h="175259">
                <a:moveTo>
                  <a:pt x="374870" y="62991"/>
                </a:moveTo>
                <a:lnTo>
                  <a:pt x="336883" y="62991"/>
                </a:lnTo>
                <a:lnTo>
                  <a:pt x="341328" y="63500"/>
                </a:lnTo>
                <a:lnTo>
                  <a:pt x="343741" y="64388"/>
                </a:lnTo>
                <a:lnTo>
                  <a:pt x="348313" y="67437"/>
                </a:lnTo>
                <a:lnTo>
                  <a:pt x="353012" y="71374"/>
                </a:lnTo>
                <a:lnTo>
                  <a:pt x="379174" y="95630"/>
                </a:lnTo>
                <a:lnTo>
                  <a:pt x="402669" y="90042"/>
                </a:lnTo>
                <a:lnTo>
                  <a:pt x="385606" y="73120"/>
                </a:lnTo>
                <a:lnTo>
                  <a:pt x="379682" y="67310"/>
                </a:lnTo>
                <a:lnTo>
                  <a:pt x="374870" y="62991"/>
                </a:lnTo>
                <a:close/>
              </a:path>
              <a:path w="403225" h="175259">
                <a:moveTo>
                  <a:pt x="283543" y="62991"/>
                </a:moveTo>
                <a:lnTo>
                  <a:pt x="241125" y="73151"/>
                </a:lnTo>
                <a:lnTo>
                  <a:pt x="244935" y="89535"/>
                </a:lnTo>
                <a:lnTo>
                  <a:pt x="267541" y="84200"/>
                </a:lnTo>
                <a:lnTo>
                  <a:pt x="288603" y="84200"/>
                </a:lnTo>
                <a:lnTo>
                  <a:pt x="283543" y="62991"/>
                </a:lnTo>
                <a:close/>
              </a:path>
              <a:path w="403225" h="175259">
                <a:moveTo>
                  <a:pt x="276039" y="41783"/>
                </a:moveTo>
                <a:lnTo>
                  <a:pt x="239220" y="41783"/>
                </a:lnTo>
                <a:lnTo>
                  <a:pt x="244300" y="42037"/>
                </a:lnTo>
                <a:lnTo>
                  <a:pt x="248745" y="43814"/>
                </a:lnTo>
                <a:lnTo>
                  <a:pt x="253317" y="45720"/>
                </a:lnTo>
                <a:lnTo>
                  <a:pt x="256746" y="48895"/>
                </a:lnTo>
                <a:lnTo>
                  <a:pt x="259286" y="53339"/>
                </a:lnTo>
                <a:lnTo>
                  <a:pt x="277955" y="45085"/>
                </a:lnTo>
                <a:lnTo>
                  <a:pt x="276039" y="41783"/>
                </a:lnTo>
                <a:close/>
              </a:path>
              <a:path w="403225" h="175259">
                <a:moveTo>
                  <a:pt x="377241" y="18034"/>
                </a:moveTo>
                <a:lnTo>
                  <a:pt x="348567" y="18034"/>
                </a:lnTo>
                <a:lnTo>
                  <a:pt x="351361" y="18796"/>
                </a:lnTo>
                <a:lnTo>
                  <a:pt x="353520" y="20320"/>
                </a:lnTo>
                <a:lnTo>
                  <a:pt x="358727" y="33274"/>
                </a:lnTo>
                <a:lnTo>
                  <a:pt x="357838" y="35560"/>
                </a:lnTo>
                <a:lnTo>
                  <a:pt x="356949" y="37718"/>
                </a:lnTo>
                <a:lnTo>
                  <a:pt x="355425" y="39624"/>
                </a:lnTo>
                <a:lnTo>
                  <a:pt x="353266" y="40893"/>
                </a:lnTo>
                <a:lnTo>
                  <a:pt x="351107" y="42290"/>
                </a:lnTo>
                <a:lnTo>
                  <a:pt x="345265" y="44068"/>
                </a:lnTo>
                <a:lnTo>
                  <a:pt x="321262" y="49784"/>
                </a:lnTo>
                <a:lnTo>
                  <a:pt x="369363" y="49784"/>
                </a:lnTo>
                <a:lnTo>
                  <a:pt x="372697" y="47116"/>
                </a:lnTo>
                <a:lnTo>
                  <a:pt x="375872" y="41275"/>
                </a:lnTo>
                <a:lnTo>
                  <a:pt x="379047" y="35560"/>
                </a:lnTo>
                <a:lnTo>
                  <a:pt x="379662" y="30225"/>
                </a:lnTo>
                <a:lnTo>
                  <a:pt x="379686" y="28448"/>
                </a:lnTo>
                <a:lnTo>
                  <a:pt x="378003" y="21462"/>
                </a:lnTo>
                <a:lnTo>
                  <a:pt x="377241" y="180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215376" y="1386458"/>
            <a:ext cx="35560" cy="75565"/>
          </a:xfrm>
          <a:custGeom>
            <a:avLst/>
            <a:gdLst/>
            <a:ahLst/>
            <a:cxnLst/>
            <a:rect l="l" t="t" r="r" b="b"/>
            <a:pathLst>
              <a:path w="35559" h="75565">
                <a:moveTo>
                  <a:pt x="18796" y="0"/>
                </a:moveTo>
                <a:lnTo>
                  <a:pt x="0" y="4444"/>
                </a:lnTo>
                <a:lnTo>
                  <a:pt x="4572" y="23113"/>
                </a:lnTo>
                <a:lnTo>
                  <a:pt x="23241" y="18668"/>
                </a:lnTo>
                <a:lnTo>
                  <a:pt x="18796" y="0"/>
                </a:lnTo>
                <a:close/>
              </a:path>
              <a:path w="35559" h="75565">
                <a:moveTo>
                  <a:pt x="31115" y="51942"/>
                </a:moveTo>
                <a:lnTo>
                  <a:pt x="12446" y="56514"/>
                </a:lnTo>
                <a:lnTo>
                  <a:pt x="16891" y="75183"/>
                </a:lnTo>
                <a:lnTo>
                  <a:pt x="35559" y="70738"/>
                </a:lnTo>
                <a:lnTo>
                  <a:pt x="31115" y="519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293734" y="1288033"/>
            <a:ext cx="269621" cy="14909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3"/>
            <a:ext cx="990752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9100" y="0"/>
            <a:ext cx="8633460" cy="826135"/>
          </a:xfrm>
          <a:custGeom>
            <a:avLst/>
            <a:gdLst/>
            <a:ahLst/>
            <a:cxnLst/>
            <a:rect l="l" t="t" r="r" b="b"/>
            <a:pathLst>
              <a:path w="8633460" h="826135">
                <a:moveTo>
                  <a:pt x="0" y="826008"/>
                </a:moveTo>
                <a:lnTo>
                  <a:pt x="8633460" y="826008"/>
                </a:lnTo>
                <a:lnTo>
                  <a:pt x="8633460" y="0"/>
                </a:lnTo>
                <a:lnTo>
                  <a:pt x="0" y="0"/>
                </a:lnTo>
                <a:lnTo>
                  <a:pt x="0" y="826008"/>
                </a:lnTo>
                <a:close/>
              </a:path>
            </a:pathLst>
          </a:custGeom>
          <a:solidFill>
            <a:srgbClr val="05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32264" y="6540245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>
                <a:moveTo>
                  <a:pt x="0" y="0"/>
                </a:moveTo>
                <a:lnTo>
                  <a:pt x="175640" y="0"/>
                </a:lnTo>
              </a:path>
            </a:pathLst>
          </a:custGeom>
          <a:ln w="19812">
            <a:solidFill>
              <a:srgbClr val="7CB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9100" y="6540245"/>
            <a:ext cx="8742045" cy="0"/>
          </a:xfrm>
          <a:custGeom>
            <a:avLst/>
            <a:gdLst/>
            <a:ahLst/>
            <a:cxnLst/>
            <a:rect l="l" t="t" r="r" b="b"/>
            <a:pathLst>
              <a:path w="8742045">
                <a:moveTo>
                  <a:pt x="0" y="0"/>
                </a:moveTo>
                <a:lnTo>
                  <a:pt x="8741664" y="0"/>
                </a:lnTo>
              </a:path>
            </a:pathLst>
          </a:custGeom>
          <a:ln w="19812">
            <a:solidFill>
              <a:srgbClr val="7CB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19100" cy="6858000"/>
          </a:xfrm>
          <a:custGeom>
            <a:avLst/>
            <a:gdLst/>
            <a:ahLst/>
            <a:cxnLst/>
            <a:rect l="l" t="t" r="r" b="b"/>
            <a:pathLst>
              <a:path w="419100" h="6858000">
                <a:moveTo>
                  <a:pt x="0" y="6858000"/>
                </a:moveTo>
                <a:lnTo>
                  <a:pt x="419100" y="6858000"/>
                </a:lnTo>
                <a:lnTo>
                  <a:pt x="4191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3B8E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11995" y="198120"/>
            <a:ext cx="725424" cy="283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76452" y="159258"/>
            <a:ext cx="2822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Pharma</a:t>
            </a:r>
            <a:r>
              <a:rPr spc="-10" dirty="0"/>
              <a:t> </a:t>
            </a:r>
            <a:r>
              <a:rPr spc="-5" dirty="0"/>
              <a:t>Specialties</a:t>
            </a:r>
          </a:p>
        </p:txBody>
      </p:sp>
      <p:sp>
        <p:nvSpPr>
          <p:cNvPr id="9" name="object 9"/>
          <p:cNvSpPr/>
          <p:nvPr/>
        </p:nvSpPr>
        <p:spPr>
          <a:xfrm>
            <a:off x="9160764" y="6394703"/>
            <a:ext cx="571500" cy="288290"/>
          </a:xfrm>
          <a:custGeom>
            <a:avLst/>
            <a:gdLst/>
            <a:ahLst/>
            <a:cxnLst/>
            <a:rect l="l" t="t" r="r" b="b"/>
            <a:pathLst>
              <a:path w="571500" h="288290">
                <a:moveTo>
                  <a:pt x="0" y="288036"/>
                </a:moveTo>
                <a:lnTo>
                  <a:pt x="571500" y="288036"/>
                </a:lnTo>
                <a:lnTo>
                  <a:pt x="571500" y="0"/>
                </a:lnTo>
                <a:lnTo>
                  <a:pt x="0" y="0"/>
                </a:lnTo>
                <a:lnTo>
                  <a:pt x="0" y="288036"/>
                </a:lnTo>
                <a:close/>
              </a:path>
            </a:pathLst>
          </a:custGeom>
          <a:solidFill>
            <a:srgbClr val="7CB4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400413" y="6447840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5695" y="3782567"/>
            <a:ext cx="8456930" cy="342900"/>
          </a:xfrm>
          <a:prstGeom prst="rect">
            <a:avLst/>
          </a:prstGeom>
          <a:solidFill>
            <a:srgbClr val="7CB4F7"/>
          </a:solidFill>
        </p:spPr>
        <p:txBody>
          <a:bodyPr vert="horz" wrap="square" lIns="0" tIns="84455" rIns="0" bIns="0" rtlCol="0">
            <a:spAutoFit/>
          </a:bodyPr>
          <a:lstStyle/>
          <a:p>
            <a:pPr marL="2465705">
              <a:lnSpc>
                <a:spcPct val="100000"/>
              </a:lnSpc>
              <a:spcBef>
                <a:spcPts val="66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Expanding Into Emerging Markets Of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Asia 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1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Africa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2891" y="6577990"/>
            <a:ext cx="7499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665" algn="l"/>
              </a:tabLst>
            </a:pPr>
            <a:r>
              <a:rPr sz="600" dirty="0">
                <a:latin typeface="Arial"/>
                <a:cs typeface="Arial"/>
              </a:rPr>
              <a:t>(1)	Including</a:t>
            </a:r>
            <a:r>
              <a:rPr sz="600" spc="-5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India</a:t>
            </a:r>
            <a:endParaRPr sz="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3691" y="880872"/>
            <a:ext cx="1572895" cy="1858010"/>
          </a:xfrm>
          <a:prstGeom prst="rect">
            <a:avLst/>
          </a:prstGeom>
          <a:solidFill>
            <a:srgbClr val="7CB4F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02870" marR="95250" algn="ctr">
              <a:lnSpc>
                <a:spcPct val="100000"/>
              </a:lnSpc>
              <a:spcBef>
                <a:spcPts val="97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Gastro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Hepatology</a:t>
            </a:r>
            <a:r>
              <a:rPr sz="11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–  Leading Market  Position in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Hep-C 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Portfolio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3691" y="2819400"/>
            <a:ext cx="914400" cy="826135"/>
          </a:xfrm>
          <a:prstGeom prst="rect">
            <a:avLst/>
          </a:prstGeom>
          <a:solidFill>
            <a:srgbClr val="7CB4F7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0" marR="109855" indent="-7620" algn="just">
              <a:lnSpc>
                <a:spcPct val="100000"/>
              </a:lnSpc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xte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g  the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Hep-C 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Fra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ise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14372" y="880872"/>
            <a:ext cx="6823075" cy="1877695"/>
          </a:xfrm>
          <a:prstGeom prst="rect">
            <a:avLst/>
          </a:prstGeom>
          <a:ln w="9144">
            <a:solidFill>
              <a:srgbClr val="C0C0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279400" indent="-164465">
              <a:lnSpc>
                <a:spcPct val="100000"/>
              </a:lnSpc>
              <a:spcBef>
                <a:spcPts val="955"/>
              </a:spcBef>
              <a:buClr>
                <a:srgbClr val="9A9A9A"/>
              </a:buClr>
              <a:buSzPct val="60000"/>
              <a:buFont typeface="Wingdings"/>
              <a:buChar char=""/>
              <a:tabLst>
                <a:tab pos="280035" algn="l"/>
              </a:tabLst>
            </a:pPr>
            <a:r>
              <a:rPr sz="1000" spc="-5" dirty="0">
                <a:latin typeface="Arial"/>
                <a:cs typeface="Arial"/>
              </a:rPr>
              <a:t>Launched generic Sofosbuvir and its combinations </a:t>
            </a:r>
            <a:r>
              <a:rPr sz="1000" dirty="0">
                <a:latin typeface="Arial"/>
                <a:cs typeface="Arial"/>
              </a:rPr>
              <a:t>for </a:t>
            </a:r>
            <a:r>
              <a:rPr sz="1000" spc="-5" dirty="0">
                <a:latin typeface="Arial"/>
                <a:cs typeface="Arial"/>
              </a:rPr>
              <a:t>the treatment of Hep-C in India &amp; Nepal under its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brand</a:t>
            </a:r>
            <a:endParaRPr sz="1000">
              <a:latin typeface="Arial"/>
              <a:cs typeface="Arial"/>
            </a:endParaRPr>
          </a:p>
          <a:p>
            <a:pPr marL="279400">
              <a:lnSpc>
                <a:spcPct val="100000"/>
              </a:lnSpc>
            </a:pPr>
            <a:r>
              <a:rPr sz="1000" b="1" spc="-5" dirty="0">
                <a:latin typeface="Arial"/>
                <a:cs typeface="Arial"/>
              </a:rPr>
              <a:t>Hepcinat </a:t>
            </a:r>
            <a:r>
              <a:rPr sz="1000" spc="-5" dirty="0">
                <a:latin typeface="Arial"/>
                <a:cs typeface="Arial"/>
              </a:rPr>
              <a:t>&amp; </a:t>
            </a:r>
            <a:r>
              <a:rPr sz="1000" b="1" spc="-5" dirty="0">
                <a:latin typeface="Arial"/>
                <a:cs typeface="Arial"/>
              </a:rPr>
              <a:t>Hepcinat LP</a:t>
            </a:r>
            <a:endParaRPr sz="1000">
              <a:latin typeface="Arial"/>
              <a:cs typeface="Arial"/>
            </a:endParaRPr>
          </a:p>
          <a:p>
            <a:pPr marL="279400" indent="-164465">
              <a:lnSpc>
                <a:spcPct val="100000"/>
              </a:lnSpc>
              <a:spcBef>
                <a:spcPts val="600"/>
              </a:spcBef>
              <a:buClr>
                <a:srgbClr val="9A9A9A"/>
              </a:buClr>
              <a:buSzPct val="60000"/>
              <a:buFont typeface="Wingdings"/>
              <a:buChar char=""/>
              <a:tabLst>
                <a:tab pos="280035" algn="l"/>
              </a:tabLst>
            </a:pPr>
            <a:r>
              <a:rPr sz="1000" spc="-5" dirty="0">
                <a:latin typeface="Arial"/>
                <a:cs typeface="Arial"/>
              </a:rPr>
              <a:t>Non-exclusive licensing agreement </a:t>
            </a:r>
            <a:r>
              <a:rPr sz="1000" spc="-10" dirty="0">
                <a:latin typeface="Arial"/>
                <a:cs typeface="Arial"/>
              </a:rPr>
              <a:t>with </a:t>
            </a:r>
            <a:r>
              <a:rPr sz="1000" spc="-5" dirty="0">
                <a:latin typeface="Arial"/>
                <a:cs typeface="Arial"/>
              </a:rPr>
              <a:t>Gilead Sciences </a:t>
            </a:r>
            <a:r>
              <a:rPr sz="1000" dirty="0">
                <a:latin typeface="Arial"/>
                <a:cs typeface="Arial"/>
              </a:rPr>
              <a:t>for </a:t>
            </a:r>
            <a:r>
              <a:rPr sz="1000" spc="-10" dirty="0">
                <a:latin typeface="Arial"/>
                <a:cs typeface="Arial"/>
              </a:rPr>
              <a:t>105 </a:t>
            </a:r>
            <a:r>
              <a:rPr sz="1000" spc="-5" dirty="0">
                <a:latin typeface="Arial"/>
                <a:cs typeface="Arial"/>
              </a:rPr>
              <a:t>countries including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India</a:t>
            </a:r>
            <a:endParaRPr sz="1000">
              <a:latin typeface="Arial"/>
              <a:cs typeface="Arial"/>
            </a:endParaRPr>
          </a:p>
          <a:p>
            <a:pPr marL="279400" marR="326390" indent="-164465">
              <a:lnSpc>
                <a:spcPct val="100000"/>
              </a:lnSpc>
              <a:spcBef>
                <a:spcPts val="600"/>
              </a:spcBef>
              <a:buClr>
                <a:srgbClr val="9A9A9A"/>
              </a:buClr>
              <a:buSzPct val="60000"/>
              <a:buFont typeface="Wingdings"/>
              <a:buChar char=""/>
              <a:tabLst>
                <a:tab pos="280035" algn="l"/>
              </a:tabLst>
            </a:pPr>
            <a:r>
              <a:rPr sz="1000" spc="-5" dirty="0">
                <a:latin typeface="Arial"/>
                <a:cs typeface="Arial"/>
              </a:rPr>
              <a:t>Launched generic Daclatasvir in India under its brand </a:t>
            </a:r>
            <a:r>
              <a:rPr sz="1000" b="1" spc="-5" dirty="0">
                <a:latin typeface="Arial"/>
                <a:cs typeface="Arial"/>
              </a:rPr>
              <a:t>Natdac </a:t>
            </a:r>
            <a:r>
              <a:rPr sz="1000" spc="-10" dirty="0">
                <a:latin typeface="Arial"/>
                <a:cs typeface="Arial"/>
              </a:rPr>
              <a:t>and </a:t>
            </a:r>
            <a:r>
              <a:rPr sz="1000" spc="-5" dirty="0">
                <a:latin typeface="Arial"/>
                <a:cs typeface="Arial"/>
              </a:rPr>
              <a:t>an oral fixed-dose combination of Sofosbuvir  </a:t>
            </a:r>
            <a:r>
              <a:rPr sz="1000" spc="-10" dirty="0">
                <a:latin typeface="Arial"/>
                <a:cs typeface="Arial"/>
              </a:rPr>
              <a:t>and </a:t>
            </a:r>
            <a:r>
              <a:rPr sz="1000" spc="-5" dirty="0">
                <a:latin typeface="Arial"/>
                <a:cs typeface="Arial"/>
              </a:rPr>
              <a:t>Velapatasvir under its brand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Velpanat</a:t>
            </a:r>
            <a:endParaRPr sz="1000">
              <a:latin typeface="Arial"/>
              <a:cs typeface="Arial"/>
            </a:endParaRPr>
          </a:p>
          <a:p>
            <a:pPr marL="279400" indent="-164465">
              <a:lnSpc>
                <a:spcPct val="100000"/>
              </a:lnSpc>
              <a:spcBef>
                <a:spcPts val="600"/>
              </a:spcBef>
              <a:buClr>
                <a:srgbClr val="9A9A9A"/>
              </a:buClr>
              <a:buSzPct val="60000"/>
              <a:buFont typeface="Wingdings"/>
              <a:buChar char=""/>
              <a:tabLst>
                <a:tab pos="280035" algn="l"/>
              </a:tabLst>
            </a:pPr>
            <a:r>
              <a:rPr sz="1000" spc="-5" dirty="0">
                <a:latin typeface="Arial"/>
                <a:cs typeface="Arial"/>
              </a:rPr>
              <a:t>Market </a:t>
            </a:r>
            <a:r>
              <a:rPr sz="1000" spc="-10" dirty="0">
                <a:latin typeface="Arial"/>
                <a:cs typeface="Arial"/>
              </a:rPr>
              <a:t>leading positions </a:t>
            </a:r>
            <a:r>
              <a:rPr sz="1000" spc="-5" dirty="0">
                <a:latin typeface="Arial"/>
                <a:cs typeface="Arial"/>
              </a:rPr>
              <a:t>across the Hep-C class of drugs </a:t>
            </a:r>
            <a:r>
              <a:rPr sz="1000" spc="-10" dirty="0">
                <a:latin typeface="Arial"/>
                <a:cs typeface="Arial"/>
              </a:rPr>
              <a:t>in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India</a:t>
            </a:r>
            <a:endParaRPr sz="1000">
              <a:latin typeface="Arial"/>
              <a:cs typeface="Arial"/>
            </a:endParaRPr>
          </a:p>
          <a:p>
            <a:pPr marL="279400" indent="-164465">
              <a:lnSpc>
                <a:spcPct val="100000"/>
              </a:lnSpc>
              <a:spcBef>
                <a:spcPts val="605"/>
              </a:spcBef>
              <a:buClr>
                <a:srgbClr val="9A9A9A"/>
              </a:buClr>
              <a:buSzPct val="60000"/>
              <a:buFont typeface="Wingdings"/>
              <a:buChar char=""/>
              <a:tabLst>
                <a:tab pos="280035" algn="l"/>
              </a:tabLst>
            </a:pPr>
            <a:r>
              <a:rPr sz="1000" spc="-10" dirty="0">
                <a:latin typeface="Arial"/>
                <a:cs typeface="Arial"/>
              </a:rPr>
              <a:t>Sales </a:t>
            </a:r>
            <a:r>
              <a:rPr sz="1000" spc="-5" dirty="0">
                <a:latin typeface="Arial"/>
                <a:cs typeface="Arial"/>
              </a:rPr>
              <a:t>and </a:t>
            </a:r>
            <a:r>
              <a:rPr sz="1000" dirty="0">
                <a:latin typeface="Arial"/>
                <a:cs typeface="Arial"/>
              </a:rPr>
              <a:t>marketing </a:t>
            </a:r>
            <a:r>
              <a:rPr sz="1000" spc="-5" dirty="0">
                <a:latin typeface="Arial"/>
                <a:cs typeface="Arial"/>
              </a:rPr>
              <a:t>of the product is supported by approximately 120 sales</a:t>
            </a:r>
            <a:r>
              <a:rPr sz="1000" spc="-9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representatives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03247" y="2819400"/>
            <a:ext cx="3569335" cy="826135"/>
          </a:xfrm>
          <a:prstGeom prst="rect">
            <a:avLst/>
          </a:prstGeom>
          <a:ln w="9144">
            <a:solidFill>
              <a:srgbClr val="C0C0C0"/>
            </a:solidFill>
          </a:ln>
        </p:spPr>
        <p:txBody>
          <a:bodyPr vert="horz" wrap="square" lIns="0" tIns="66040" rIns="0" bIns="0" rtlCol="0">
            <a:spAutoFit/>
          </a:bodyPr>
          <a:lstStyle/>
          <a:p>
            <a:pPr marL="278765" marR="529590" indent="-164465">
              <a:lnSpc>
                <a:spcPct val="100000"/>
              </a:lnSpc>
              <a:spcBef>
                <a:spcPts val="520"/>
              </a:spcBef>
              <a:buClr>
                <a:srgbClr val="9A9A9A"/>
              </a:buClr>
              <a:buSzPct val="60000"/>
              <a:buFont typeface="Wingdings"/>
              <a:buChar char=""/>
              <a:tabLst>
                <a:tab pos="279400" algn="l"/>
              </a:tabLst>
            </a:pPr>
            <a:r>
              <a:rPr sz="1000" spc="-5" dirty="0">
                <a:latin typeface="Arial"/>
                <a:cs typeface="Arial"/>
              </a:rPr>
              <a:t>Launched </a:t>
            </a:r>
            <a:r>
              <a:rPr sz="1000" b="1" spc="-5" dirty="0">
                <a:latin typeface="Arial"/>
                <a:cs typeface="Arial"/>
              </a:rPr>
              <a:t>Hepcinat Plus</a:t>
            </a:r>
            <a:r>
              <a:rPr sz="1000" spc="-5" dirty="0">
                <a:latin typeface="Arial"/>
                <a:cs typeface="Arial"/>
              </a:rPr>
              <a:t>, a generic fixed dose  combination of </a:t>
            </a:r>
            <a:r>
              <a:rPr sz="1000" spc="-10" dirty="0">
                <a:latin typeface="Arial"/>
                <a:cs typeface="Arial"/>
              </a:rPr>
              <a:t>Sofosbuvir </a:t>
            </a:r>
            <a:r>
              <a:rPr sz="1000" spc="-5" dirty="0">
                <a:latin typeface="Arial"/>
                <a:cs typeface="Arial"/>
              </a:rPr>
              <a:t>and Daclatasvir for the  </a:t>
            </a:r>
            <a:r>
              <a:rPr sz="1000" dirty="0">
                <a:latin typeface="Arial"/>
                <a:cs typeface="Arial"/>
              </a:rPr>
              <a:t>first time </a:t>
            </a:r>
            <a:r>
              <a:rPr sz="1000" spc="-5" dirty="0">
                <a:latin typeface="Arial"/>
                <a:cs typeface="Arial"/>
              </a:rPr>
              <a:t>in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India</a:t>
            </a:r>
            <a:endParaRPr sz="1000">
              <a:latin typeface="Arial"/>
              <a:cs typeface="Arial"/>
            </a:endParaRPr>
          </a:p>
          <a:p>
            <a:pPr marL="278765" indent="-164465">
              <a:lnSpc>
                <a:spcPct val="100000"/>
              </a:lnSpc>
              <a:spcBef>
                <a:spcPts val="605"/>
              </a:spcBef>
              <a:buClr>
                <a:srgbClr val="9A9A9A"/>
              </a:buClr>
              <a:buSzPct val="60000"/>
              <a:buFont typeface="Wingdings"/>
              <a:buChar char=""/>
              <a:tabLst>
                <a:tab pos="279400" algn="l"/>
              </a:tabLst>
            </a:pPr>
            <a:r>
              <a:rPr sz="1000" spc="-10" dirty="0">
                <a:latin typeface="Arial"/>
                <a:cs typeface="Arial"/>
              </a:rPr>
              <a:t>Foraying </a:t>
            </a:r>
            <a:r>
              <a:rPr sz="1000" spc="-5" dirty="0">
                <a:latin typeface="Arial"/>
                <a:cs typeface="Arial"/>
              </a:rPr>
              <a:t>into RoW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markets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495800" y="4123944"/>
            <a:ext cx="2929128" cy="21198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66788" y="6100571"/>
            <a:ext cx="254508" cy="2712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77456" y="5530596"/>
            <a:ext cx="70103" cy="411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89120" y="5463540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6095" y="0"/>
                </a:moveTo>
                <a:lnTo>
                  <a:pt x="0" y="0"/>
                </a:lnTo>
                <a:lnTo>
                  <a:pt x="0" y="3048"/>
                </a:lnTo>
                <a:lnTo>
                  <a:pt x="2031" y="3048"/>
                </a:lnTo>
                <a:lnTo>
                  <a:pt x="6095" y="1524"/>
                </a:lnTo>
                <a:lnTo>
                  <a:pt x="6095" y="0"/>
                </a:lnTo>
                <a:close/>
              </a:path>
            </a:pathLst>
          </a:custGeom>
          <a:solidFill>
            <a:srgbClr val="E0E4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89120" y="5463540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2031" y="3048"/>
                </a:moveTo>
                <a:lnTo>
                  <a:pt x="0" y="3048"/>
                </a:lnTo>
                <a:lnTo>
                  <a:pt x="0" y="1524"/>
                </a:lnTo>
                <a:lnTo>
                  <a:pt x="0" y="0"/>
                </a:lnTo>
                <a:lnTo>
                  <a:pt x="4063" y="0"/>
                </a:lnTo>
                <a:lnTo>
                  <a:pt x="6095" y="0"/>
                </a:lnTo>
                <a:lnTo>
                  <a:pt x="6095" y="1524"/>
                </a:lnTo>
                <a:lnTo>
                  <a:pt x="2031" y="3048"/>
                </a:lnTo>
                <a:lnTo>
                  <a:pt x="2031" y="304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89120" y="5463540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4063" y="0"/>
                </a:moveTo>
                <a:lnTo>
                  <a:pt x="0" y="0"/>
                </a:lnTo>
                <a:lnTo>
                  <a:pt x="0" y="4572"/>
                </a:lnTo>
                <a:lnTo>
                  <a:pt x="2031" y="4572"/>
                </a:lnTo>
                <a:lnTo>
                  <a:pt x="2031" y="1524"/>
                </a:lnTo>
                <a:lnTo>
                  <a:pt x="4063" y="0"/>
                </a:lnTo>
                <a:close/>
              </a:path>
              <a:path w="6350" h="5079">
                <a:moveTo>
                  <a:pt x="6095" y="0"/>
                </a:moveTo>
                <a:lnTo>
                  <a:pt x="4063" y="0"/>
                </a:lnTo>
                <a:lnTo>
                  <a:pt x="2031" y="3048"/>
                </a:lnTo>
                <a:lnTo>
                  <a:pt x="6095" y="1524"/>
                </a:lnTo>
                <a:lnTo>
                  <a:pt x="6095" y="0"/>
                </a:lnTo>
                <a:close/>
              </a:path>
            </a:pathLst>
          </a:custGeom>
          <a:solidFill>
            <a:srgbClr val="E0E4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91152" y="5463540"/>
            <a:ext cx="2540" cy="3175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2032" y="0"/>
                </a:moveTo>
                <a:lnTo>
                  <a:pt x="0" y="3048"/>
                </a:lnTo>
                <a:lnTo>
                  <a:pt x="0" y="1524"/>
                </a:lnTo>
                <a:lnTo>
                  <a:pt x="203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89120" y="5463540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4063" y="0"/>
                </a:moveTo>
                <a:lnTo>
                  <a:pt x="0" y="0"/>
                </a:lnTo>
                <a:lnTo>
                  <a:pt x="0" y="1524"/>
                </a:lnTo>
                <a:lnTo>
                  <a:pt x="0" y="3048"/>
                </a:lnTo>
                <a:lnTo>
                  <a:pt x="0" y="4572"/>
                </a:lnTo>
                <a:lnTo>
                  <a:pt x="2031" y="4572"/>
                </a:lnTo>
                <a:lnTo>
                  <a:pt x="2031" y="3048"/>
                </a:lnTo>
                <a:lnTo>
                  <a:pt x="6095" y="1524"/>
                </a:lnTo>
                <a:lnTo>
                  <a:pt x="6095" y="0"/>
                </a:lnTo>
                <a:lnTo>
                  <a:pt x="4063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11979" y="5486400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2032" y="0"/>
                </a:moveTo>
                <a:lnTo>
                  <a:pt x="0" y="0"/>
                </a:lnTo>
                <a:lnTo>
                  <a:pt x="0" y="4571"/>
                </a:lnTo>
                <a:lnTo>
                  <a:pt x="6096" y="4571"/>
                </a:lnTo>
                <a:lnTo>
                  <a:pt x="6096" y="3047"/>
                </a:lnTo>
                <a:lnTo>
                  <a:pt x="2032" y="0"/>
                </a:lnTo>
                <a:close/>
              </a:path>
            </a:pathLst>
          </a:custGeom>
          <a:solidFill>
            <a:srgbClr val="E0E4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11979" y="5486400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2032" y="4571"/>
                </a:moveTo>
                <a:lnTo>
                  <a:pt x="0" y="4571"/>
                </a:lnTo>
                <a:lnTo>
                  <a:pt x="0" y="3047"/>
                </a:lnTo>
                <a:lnTo>
                  <a:pt x="0" y="0"/>
                </a:lnTo>
                <a:lnTo>
                  <a:pt x="2032" y="0"/>
                </a:lnTo>
                <a:lnTo>
                  <a:pt x="6096" y="3047"/>
                </a:lnTo>
                <a:lnTo>
                  <a:pt x="6096" y="4571"/>
                </a:lnTo>
                <a:lnTo>
                  <a:pt x="4064" y="4571"/>
                </a:lnTo>
                <a:lnTo>
                  <a:pt x="2032" y="4571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11979" y="5484876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2032" y="0"/>
                </a:moveTo>
                <a:lnTo>
                  <a:pt x="0" y="1524"/>
                </a:lnTo>
                <a:lnTo>
                  <a:pt x="0" y="6096"/>
                </a:lnTo>
                <a:lnTo>
                  <a:pt x="6096" y="6096"/>
                </a:lnTo>
                <a:lnTo>
                  <a:pt x="6096" y="4571"/>
                </a:lnTo>
                <a:lnTo>
                  <a:pt x="2032" y="4571"/>
                </a:lnTo>
                <a:lnTo>
                  <a:pt x="2032" y="0"/>
                </a:lnTo>
                <a:close/>
              </a:path>
              <a:path w="6350" h="6350">
                <a:moveTo>
                  <a:pt x="2032" y="1524"/>
                </a:moveTo>
                <a:lnTo>
                  <a:pt x="4064" y="4571"/>
                </a:lnTo>
                <a:lnTo>
                  <a:pt x="6096" y="4571"/>
                </a:lnTo>
                <a:lnTo>
                  <a:pt x="2032" y="1524"/>
                </a:lnTo>
                <a:close/>
              </a:path>
            </a:pathLst>
          </a:custGeom>
          <a:solidFill>
            <a:srgbClr val="E0E4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14011" y="5486400"/>
            <a:ext cx="2540" cy="3175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0" y="0"/>
                </a:moveTo>
                <a:lnTo>
                  <a:pt x="2032" y="3047"/>
                </a:lnTo>
                <a:lnTo>
                  <a:pt x="0" y="3047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11979" y="5484876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2032" y="0"/>
                </a:moveTo>
                <a:lnTo>
                  <a:pt x="0" y="1524"/>
                </a:lnTo>
                <a:lnTo>
                  <a:pt x="0" y="4571"/>
                </a:lnTo>
                <a:lnTo>
                  <a:pt x="0" y="6096"/>
                </a:lnTo>
                <a:lnTo>
                  <a:pt x="2032" y="6096"/>
                </a:lnTo>
                <a:lnTo>
                  <a:pt x="4064" y="6096"/>
                </a:lnTo>
                <a:lnTo>
                  <a:pt x="6096" y="6096"/>
                </a:lnTo>
                <a:lnTo>
                  <a:pt x="6096" y="4571"/>
                </a:lnTo>
                <a:lnTo>
                  <a:pt x="2032" y="1524"/>
                </a:lnTo>
                <a:lnTo>
                  <a:pt x="203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24171" y="5475732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0" y="0"/>
                </a:moveTo>
                <a:lnTo>
                  <a:pt x="0" y="3048"/>
                </a:lnTo>
                <a:lnTo>
                  <a:pt x="2286" y="3048"/>
                </a:lnTo>
                <a:lnTo>
                  <a:pt x="4572" y="1524"/>
                </a:lnTo>
                <a:lnTo>
                  <a:pt x="0" y="0"/>
                </a:lnTo>
                <a:close/>
              </a:path>
            </a:pathLst>
          </a:custGeom>
          <a:solidFill>
            <a:srgbClr val="E0E4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24171" y="5475732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0" y="3048"/>
                </a:moveTo>
                <a:lnTo>
                  <a:pt x="0" y="0"/>
                </a:lnTo>
                <a:lnTo>
                  <a:pt x="4572" y="1524"/>
                </a:lnTo>
                <a:lnTo>
                  <a:pt x="2286" y="3048"/>
                </a:lnTo>
                <a:lnTo>
                  <a:pt x="0" y="304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22647" y="5475732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6096" y="1524"/>
                </a:moveTo>
                <a:lnTo>
                  <a:pt x="2031" y="3048"/>
                </a:lnTo>
                <a:lnTo>
                  <a:pt x="2031" y="4572"/>
                </a:lnTo>
                <a:lnTo>
                  <a:pt x="4063" y="4572"/>
                </a:lnTo>
                <a:lnTo>
                  <a:pt x="4063" y="3048"/>
                </a:lnTo>
                <a:lnTo>
                  <a:pt x="6096" y="1524"/>
                </a:lnTo>
                <a:close/>
              </a:path>
              <a:path w="6350" h="5079">
                <a:moveTo>
                  <a:pt x="2031" y="0"/>
                </a:moveTo>
                <a:lnTo>
                  <a:pt x="0" y="0"/>
                </a:lnTo>
                <a:lnTo>
                  <a:pt x="2031" y="3048"/>
                </a:lnTo>
                <a:lnTo>
                  <a:pt x="2031" y="0"/>
                </a:lnTo>
                <a:close/>
              </a:path>
              <a:path w="6350" h="5079">
                <a:moveTo>
                  <a:pt x="6096" y="0"/>
                </a:moveTo>
                <a:lnTo>
                  <a:pt x="2031" y="0"/>
                </a:lnTo>
                <a:lnTo>
                  <a:pt x="6096" y="1524"/>
                </a:lnTo>
                <a:lnTo>
                  <a:pt x="6096" y="0"/>
                </a:lnTo>
                <a:close/>
              </a:path>
            </a:pathLst>
          </a:custGeom>
          <a:solidFill>
            <a:srgbClr val="E0E4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24679" y="5475732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0" y="0"/>
                </a:moveTo>
                <a:lnTo>
                  <a:pt x="4064" y="1524"/>
                </a:lnTo>
                <a:lnTo>
                  <a:pt x="0" y="3048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22647" y="5474208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2031" y="0"/>
                </a:moveTo>
                <a:lnTo>
                  <a:pt x="2031" y="1523"/>
                </a:lnTo>
                <a:lnTo>
                  <a:pt x="0" y="1523"/>
                </a:lnTo>
                <a:lnTo>
                  <a:pt x="2031" y="4571"/>
                </a:lnTo>
                <a:lnTo>
                  <a:pt x="2031" y="6095"/>
                </a:lnTo>
                <a:lnTo>
                  <a:pt x="4063" y="6095"/>
                </a:lnTo>
                <a:lnTo>
                  <a:pt x="4063" y="4571"/>
                </a:lnTo>
                <a:lnTo>
                  <a:pt x="6096" y="3047"/>
                </a:lnTo>
                <a:lnTo>
                  <a:pt x="6096" y="1523"/>
                </a:lnTo>
                <a:lnTo>
                  <a:pt x="2031" y="1523"/>
                </a:lnTo>
                <a:lnTo>
                  <a:pt x="2031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61688" y="5169408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4572" y="0"/>
                </a:moveTo>
                <a:lnTo>
                  <a:pt x="0" y="0"/>
                </a:lnTo>
                <a:lnTo>
                  <a:pt x="0" y="2286"/>
                </a:lnTo>
                <a:lnTo>
                  <a:pt x="4572" y="4572"/>
                </a:lnTo>
                <a:lnTo>
                  <a:pt x="4572" y="0"/>
                </a:lnTo>
                <a:close/>
              </a:path>
            </a:pathLst>
          </a:custGeom>
          <a:solidFill>
            <a:srgbClr val="E0E4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61688" y="5169408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4572" y="4572"/>
                </a:moveTo>
                <a:lnTo>
                  <a:pt x="0" y="2286"/>
                </a:lnTo>
                <a:lnTo>
                  <a:pt x="0" y="0"/>
                </a:lnTo>
                <a:lnTo>
                  <a:pt x="4572" y="0"/>
                </a:lnTo>
                <a:lnTo>
                  <a:pt x="4572" y="2286"/>
                </a:lnTo>
                <a:lnTo>
                  <a:pt x="4572" y="4572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61688" y="5167884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063" y="4064"/>
                </a:moveTo>
                <a:lnTo>
                  <a:pt x="0" y="4064"/>
                </a:lnTo>
                <a:lnTo>
                  <a:pt x="0" y="6096"/>
                </a:lnTo>
                <a:lnTo>
                  <a:pt x="4063" y="6096"/>
                </a:lnTo>
                <a:lnTo>
                  <a:pt x="4063" y="4064"/>
                </a:lnTo>
                <a:close/>
              </a:path>
              <a:path w="6350" h="6350">
                <a:moveTo>
                  <a:pt x="4063" y="0"/>
                </a:moveTo>
                <a:lnTo>
                  <a:pt x="0" y="2032"/>
                </a:lnTo>
                <a:lnTo>
                  <a:pt x="0" y="4064"/>
                </a:lnTo>
                <a:lnTo>
                  <a:pt x="4063" y="2032"/>
                </a:lnTo>
                <a:lnTo>
                  <a:pt x="4063" y="0"/>
                </a:lnTo>
                <a:close/>
              </a:path>
              <a:path w="6350" h="6350">
                <a:moveTo>
                  <a:pt x="6096" y="2032"/>
                </a:moveTo>
                <a:lnTo>
                  <a:pt x="4063" y="2032"/>
                </a:lnTo>
                <a:lnTo>
                  <a:pt x="4063" y="4064"/>
                </a:lnTo>
                <a:lnTo>
                  <a:pt x="6096" y="2032"/>
                </a:lnTo>
                <a:close/>
              </a:path>
            </a:pathLst>
          </a:custGeom>
          <a:solidFill>
            <a:srgbClr val="E0E4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361688" y="5169915"/>
            <a:ext cx="4445" cy="2540"/>
          </a:xfrm>
          <a:custGeom>
            <a:avLst/>
            <a:gdLst/>
            <a:ahLst/>
            <a:cxnLst/>
            <a:rect l="l" t="t" r="r" b="b"/>
            <a:pathLst>
              <a:path w="4445" h="2539">
                <a:moveTo>
                  <a:pt x="4063" y="0"/>
                </a:moveTo>
                <a:lnTo>
                  <a:pt x="4063" y="2031"/>
                </a:lnTo>
                <a:lnTo>
                  <a:pt x="0" y="2031"/>
                </a:lnTo>
                <a:lnTo>
                  <a:pt x="4063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61688" y="5167884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063" y="0"/>
                </a:moveTo>
                <a:lnTo>
                  <a:pt x="0" y="2032"/>
                </a:lnTo>
                <a:lnTo>
                  <a:pt x="0" y="4064"/>
                </a:lnTo>
                <a:lnTo>
                  <a:pt x="0" y="6096"/>
                </a:lnTo>
                <a:lnTo>
                  <a:pt x="2032" y="6096"/>
                </a:lnTo>
                <a:lnTo>
                  <a:pt x="4063" y="6096"/>
                </a:lnTo>
                <a:lnTo>
                  <a:pt x="4063" y="4064"/>
                </a:lnTo>
                <a:lnTo>
                  <a:pt x="6096" y="2032"/>
                </a:lnTo>
                <a:lnTo>
                  <a:pt x="4063" y="2032"/>
                </a:lnTo>
                <a:lnTo>
                  <a:pt x="4063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383023" y="5183123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10667" y="0"/>
                </a:moveTo>
                <a:lnTo>
                  <a:pt x="0" y="0"/>
                </a:lnTo>
                <a:lnTo>
                  <a:pt x="0" y="1524"/>
                </a:lnTo>
                <a:lnTo>
                  <a:pt x="6350" y="3048"/>
                </a:lnTo>
                <a:lnTo>
                  <a:pt x="10667" y="1524"/>
                </a:lnTo>
                <a:lnTo>
                  <a:pt x="10667" y="0"/>
                </a:lnTo>
                <a:close/>
              </a:path>
            </a:pathLst>
          </a:custGeom>
          <a:solidFill>
            <a:srgbClr val="E0E4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383023" y="5183123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6350" y="3048"/>
                </a:moveTo>
                <a:lnTo>
                  <a:pt x="0" y="1524"/>
                </a:lnTo>
                <a:lnTo>
                  <a:pt x="0" y="0"/>
                </a:lnTo>
                <a:lnTo>
                  <a:pt x="2159" y="0"/>
                </a:lnTo>
                <a:lnTo>
                  <a:pt x="10667" y="0"/>
                </a:lnTo>
                <a:lnTo>
                  <a:pt x="10667" y="1524"/>
                </a:lnTo>
                <a:lnTo>
                  <a:pt x="6350" y="304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383023" y="5183123"/>
            <a:ext cx="12700" cy="5080"/>
          </a:xfrm>
          <a:custGeom>
            <a:avLst/>
            <a:gdLst/>
            <a:ahLst/>
            <a:cxnLst/>
            <a:rect l="l" t="t" r="r" b="b"/>
            <a:pathLst>
              <a:path w="12700" h="5079">
                <a:moveTo>
                  <a:pt x="10160" y="0"/>
                </a:moveTo>
                <a:lnTo>
                  <a:pt x="0" y="0"/>
                </a:lnTo>
                <a:lnTo>
                  <a:pt x="0" y="1524"/>
                </a:lnTo>
                <a:lnTo>
                  <a:pt x="4063" y="4571"/>
                </a:lnTo>
                <a:lnTo>
                  <a:pt x="6096" y="4571"/>
                </a:lnTo>
                <a:lnTo>
                  <a:pt x="8127" y="3048"/>
                </a:lnTo>
                <a:lnTo>
                  <a:pt x="6096" y="3048"/>
                </a:lnTo>
                <a:lnTo>
                  <a:pt x="2031" y="1524"/>
                </a:lnTo>
                <a:lnTo>
                  <a:pt x="12191" y="1524"/>
                </a:lnTo>
                <a:lnTo>
                  <a:pt x="10160" y="0"/>
                </a:lnTo>
                <a:close/>
              </a:path>
              <a:path w="12700" h="5079">
                <a:moveTo>
                  <a:pt x="10160" y="1524"/>
                </a:moveTo>
                <a:lnTo>
                  <a:pt x="6096" y="3048"/>
                </a:lnTo>
                <a:lnTo>
                  <a:pt x="8127" y="3048"/>
                </a:lnTo>
                <a:lnTo>
                  <a:pt x="10160" y="1524"/>
                </a:lnTo>
                <a:close/>
              </a:path>
            </a:pathLst>
          </a:custGeom>
          <a:solidFill>
            <a:srgbClr val="E0E4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385055" y="5184647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4">
                <a:moveTo>
                  <a:pt x="8128" y="0"/>
                </a:moveTo>
                <a:lnTo>
                  <a:pt x="4064" y="1524"/>
                </a:lnTo>
                <a:lnTo>
                  <a:pt x="0" y="0"/>
                </a:lnTo>
                <a:lnTo>
                  <a:pt x="812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383023" y="5183123"/>
            <a:ext cx="12700" cy="5080"/>
          </a:xfrm>
          <a:custGeom>
            <a:avLst/>
            <a:gdLst/>
            <a:ahLst/>
            <a:cxnLst/>
            <a:rect l="l" t="t" r="r" b="b"/>
            <a:pathLst>
              <a:path w="12700" h="5079">
                <a:moveTo>
                  <a:pt x="10160" y="0"/>
                </a:moveTo>
                <a:lnTo>
                  <a:pt x="2031" y="0"/>
                </a:lnTo>
                <a:lnTo>
                  <a:pt x="0" y="0"/>
                </a:lnTo>
                <a:lnTo>
                  <a:pt x="0" y="1524"/>
                </a:lnTo>
                <a:lnTo>
                  <a:pt x="4063" y="4571"/>
                </a:lnTo>
                <a:lnTo>
                  <a:pt x="6096" y="4571"/>
                </a:lnTo>
                <a:lnTo>
                  <a:pt x="10160" y="1524"/>
                </a:lnTo>
                <a:lnTo>
                  <a:pt x="12191" y="1524"/>
                </a:lnTo>
                <a:lnTo>
                  <a:pt x="1016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09388" y="4315967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6096" y="0"/>
                </a:moveTo>
                <a:lnTo>
                  <a:pt x="0" y="0"/>
                </a:lnTo>
                <a:lnTo>
                  <a:pt x="0" y="1904"/>
                </a:lnTo>
                <a:lnTo>
                  <a:pt x="2032" y="7619"/>
                </a:lnTo>
                <a:lnTo>
                  <a:pt x="4063" y="7619"/>
                </a:lnTo>
                <a:lnTo>
                  <a:pt x="6096" y="0"/>
                </a:lnTo>
                <a:close/>
              </a:path>
            </a:pathLst>
          </a:custGeom>
          <a:solidFill>
            <a:srgbClr val="E0E4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09388" y="4315967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4063" y="7619"/>
                </a:moveTo>
                <a:lnTo>
                  <a:pt x="2032" y="7619"/>
                </a:lnTo>
                <a:lnTo>
                  <a:pt x="0" y="1904"/>
                </a:lnTo>
                <a:lnTo>
                  <a:pt x="0" y="0"/>
                </a:lnTo>
                <a:lnTo>
                  <a:pt x="6096" y="0"/>
                </a:lnTo>
                <a:lnTo>
                  <a:pt x="4063" y="761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009388" y="4314444"/>
            <a:ext cx="7620" cy="9525"/>
          </a:xfrm>
          <a:custGeom>
            <a:avLst/>
            <a:gdLst/>
            <a:ahLst/>
            <a:cxnLst/>
            <a:rect l="l" t="t" r="r" b="b"/>
            <a:pathLst>
              <a:path w="7620" h="9525">
                <a:moveTo>
                  <a:pt x="0" y="1777"/>
                </a:moveTo>
                <a:lnTo>
                  <a:pt x="0" y="3682"/>
                </a:lnTo>
                <a:lnTo>
                  <a:pt x="1904" y="9143"/>
                </a:lnTo>
                <a:lnTo>
                  <a:pt x="3810" y="9143"/>
                </a:lnTo>
                <a:lnTo>
                  <a:pt x="4729" y="7365"/>
                </a:lnTo>
                <a:lnTo>
                  <a:pt x="3810" y="7365"/>
                </a:lnTo>
                <a:lnTo>
                  <a:pt x="0" y="1777"/>
                </a:lnTo>
                <a:close/>
              </a:path>
              <a:path w="7620" h="9525">
                <a:moveTo>
                  <a:pt x="5714" y="0"/>
                </a:moveTo>
                <a:lnTo>
                  <a:pt x="0" y="1777"/>
                </a:lnTo>
                <a:lnTo>
                  <a:pt x="5714" y="1777"/>
                </a:lnTo>
                <a:lnTo>
                  <a:pt x="3810" y="7365"/>
                </a:lnTo>
                <a:lnTo>
                  <a:pt x="4729" y="7365"/>
                </a:lnTo>
                <a:lnTo>
                  <a:pt x="7620" y="1777"/>
                </a:lnTo>
                <a:lnTo>
                  <a:pt x="5714" y="0"/>
                </a:lnTo>
                <a:close/>
              </a:path>
            </a:pathLst>
          </a:custGeom>
          <a:solidFill>
            <a:srgbClr val="E0E4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009388" y="4316221"/>
            <a:ext cx="5715" cy="5715"/>
          </a:xfrm>
          <a:custGeom>
            <a:avLst/>
            <a:gdLst/>
            <a:ahLst/>
            <a:cxnLst/>
            <a:rect l="l" t="t" r="r" b="b"/>
            <a:pathLst>
              <a:path w="5714" h="5714">
                <a:moveTo>
                  <a:pt x="5714" y="0"/>
                </a:moveTo>
                <a:lnTo>
                  <a:pt x="3810" y="5587"/>
                </a:lnTo>
                <a:lnTo>
                  <a:pt x="0" y="0"/>
                </a:lnTo>
                <a:lnTo>
                  <a:pt x="571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009388" y="4314444"/>
            <a:ext cx="7620" cy="9525"/>
          </a:xfrm>
          <a:custGeom>
            <a:avLst/>
            <a:gdLst/>
            <a:ahLst/>
            <a:cxnLst/>
            <a:rect l="l" t="t" r="r" b="b"/>
            <a:pathLst>
              <a:path w="7620" h="9525">
                <a:moveTo>
                  <a:pt x="5714" y="0"/>
                </a:moveTo>
                <a:lnTo>
                  <a:pt x="0" y="1777"/>
                </a:lnTo>
                <a:lnTo>
                  <a:pt x="0" y="3682"/>
                </a:lnTo>
                <a:lnTo>
                  <a:pt x="1904" y="9143"/>
                </a:lnTo>
                <a:lnTo>
                  <a:pt x="3810" y="9143"/>
                </a:lnTo>
                <a:lnTo>
                  <a:pt x="7620" y="1777"/>
                </a:lnTo>
                <a:lnTo>
                  <a:pt x="571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711952" y="6324600"/>
            <a:ext cx="17145" cy="9525"/>
          </a:xfrm>
          <a:custGeom>
            <a:avLst/>
            <a:gdLst/>
            <a:ahLst/>
            <a:cxnLst/>
            <a:rect l="l" t="t" r="r" b="b"/>
            <a:pathLst>
              <a:path w="17145" h="9525">
                <a:moveTo>
                  <a:pt x="4825" y="0"/>
                </a:moveTo>
                <a:lnTo>
                  <a:pt x="0" y="3657"/>
                </a:lnTo>
                <a:lnTo>
                  <a:pt x="2412" y="9143"/>
                </a:lnTo>
                <a:lnTo>
                  <a:pt x="11937" y="9143"/>
                </a:lnTo>
                <a:lnTo>
                  <a:pt x="16763" y="7315"/>
                </a:lnTo>
                <a:lnTo>
                  <a:pt x="4825" y="7315"/>
                </a:lnTo>
                <a:lnTo>
                  <a:pt x="7238" y="1828"/>
                </a:lnTo>
                <a:lnTo>
                  <a:pt x="4825" y="0"/>
                </a:lnTo>
                <a:close/>
              </a:path>
              <a:path w="17145" h="9525">
                <a:moveTo>
                  <a:pt x="16763" y="5486"/>
                </a:moveTo>
                <a:lnTo>
                  <a:pt x="14350" y="5486"/>
                </a:lnTo>
                <a:lnTo>
                  <a:pt x="4825" y="7315"/>
                </a:lnTo>
                <a:lnTo>
                  <a:pt x="16763" y="7315"/>
                </a:lnTo>
                <a:lnTo>
                  <a:pt x="16763" y="5486"/>
                </a:lnTo>
                <a:close/>
              </a:path>
            </a:pathLst>
          </a:custGeom>
          <a:solidFill>
            <a:srgbClr val="E0E4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711952" y="6324600"/>
            <a:ext cx="17145" cy="9525"/>
          </a:xfrm>
          <a:custGeom>
            <a:avLst/>
            <a:gdLst/>
            <a:ahLst/>
            <a:cxnLst/>
            <a:rect l="l" t="t" r="r" b="b"/>
            <a:pathLst>
              <a:path w="17145" h="9525">
                <a:moveTo>
                  <a:pt x="2412" y="9143"/>
                </a:moveTo>
                <a:lnTo>
                  <a:pt x="0" y="3657"/>
                </a:lnTo>
                <a:lnTo>
                  <a:pt x="4825" y="0"/>
                </a:lnTo>
                <a:lnTo>
                  <a:pt x="7238" y="1828"/>
                </a:lnTo>
                <a:lnTo>
                  <a:pt x="9525" y="1828"/>
                </a:lnTo>
                <a:lnTo>
                  <a:pt x="7238" y="1828"/>
                </a:lnTo>
                <a:lnTo>
                  <a:pt x="4825" y="7315"/>
                </a:lnTo>
                <a:lnTo>
                  <a:pt x="14350" y="5486"/>
                </a:lnTo>
                <a:lnTo>
                  <a:pt x="16763" y="5486"/>
                </a:lnTo>
                <a:lnTo>
                  <a:pt x="16763" y="7315"/>
                </a:lnTo>
                <a:lnTo>
                  <a:pt x="11937" y="9143"/>
                </a:lnTo>
                <a:lnTo>
                  <a:pt x="9525" y="9143"/>
                </a:lnTo>
                <a:lnTo>
                  <a:pt x="2412" y="9143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710428" y="6324600"/>
            <a:ext cx="18415" cy="10795"/>
          </a:xfrm>
          <a:custGeom>
            <a:avLst/>
            <a:gdLst/>
            <a:ahLst/>
            <a:cxnLst/>
            <a:rect l="l" t="t" r="r" b="b"/>
            <a:pathLst>
              <a:path w="18414" h="10795">
                <a:moveTo>
                  <a:pt x="6858" y="0"/>
                </a:moveTo>
                <a:lnTo>
                  <a:pt x="9144" y="1778"/>
                </a:lnTo>
                <a:lnTo>
                  <a:pt x="6858" y="7112"/>
                </a:lnTo>
                <a:lnTo>
                  <a:pt x="16001" y="7112"/>
                </a:lnTo>
                <a:lnTo>
                  <a:pt x="11430" y="8890"/>
                </a:lnTo>
                <a:lnTo>
                  <a:pt x="4572" y="8890"/>
                </a:lnTo>
                <a:lnTo>
                  <a:pt x="4572" y="10668"/>
                </a:lnTo>
                <a:lnTo>
                  <a:pt x="13716" y="10668"/>
                </a:lnTo>
                <a:lnTo>
                  <a:pt x="18287" y="7112"/>
                </a:lnTo>
                <a:lnTo>
                  <a:pt x="18287" y="5334"/>
                </a:lnTo>
                <a:lnTo>
                  <a:pt x="9144" y="5334"/>
                </a:lnTo>
                <a:lnTo>
                  <a:pt x="11430" y="3556"/>
                </a:lnTo>
                <a:lnTo>
                  <a:pt x="11430" y="1778"/>
                </a:lnTo>
                <a:lnTo>
                  <a:pt x="6858" y="0"/>
                </a:lnTo>
                <a:close/>
              </a:path>
              <a:path w="18414" h="10795">
                <a:moveTo>
                  <a:pt x="2286" y="3556"/>
                </a:moveTo>
                <a:lnTo>
                  <a:pt x="0" y="3556"/>
                </a:lnTo>
                <a:lnTo>
                  <a:pt x="0" y="5334"/>
                </a:lnTo>
                <a:lnTo>
                  <a:pt x="2286" y="8890"/>
                </a:lnTo>
                <a:lnTo>
                  <a:pt x="4572" y="8890"/>
                </a:lnTo>
                <a:lnTo>
                  <a:pt x="2286" y="3556"/>
                </a:lnTo>
                <a:close/>
              </a:path>
              <a:path w="18414" h="10795">
                <a:moveTo>
                  <a:pt x="6858" y="0"/>
                </a:moveTo>
                <a:lnTo>
                  <a:pt x="4572" y="0"/>
                </a:lnTo>
                <a:lnTo>
                  <a:pt x="2286" y="3556"/>
                </a:lnTo>
                <a:lnTo>
                  <a:pt x="6858" y="0"/>
                </a:lnTo>
                <a:close/>
              </a:path>
            </a:pathLst>
          </a:custGeom>
          <a:solidFill>
            <a:srgbClr val="E0E4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712714" y="6324600"/>
            <a:ext cx="13970" cy="8890"/>
          </a:xfrm>
          <a:custGeom>
            <a:avLst/>
            <a:gdLst/>
            <a:ahLst/>
            <a:cxnLst/>
            <a:rect l="l" t="t" r="r" b="b"/>
            <a:pathLst>
              <a:path w="13970" h="8889">
                <a:moveTo>
                  <a:pt x="4572" y="0"/>
                </a:moveTo>
                <a:lnTo>
                  <a:pt x="4572" y="0"/>
                </a:lnTo>
                <a:lnTo>
                  <a:pt x="6858" y="1778"/>
                </a:lnTo>
                <a:lnTo>
                  <a:pt x="4572" y="7112"/>
                </a:lnTo>
                <a:lnTo>
                  <a:pt x="13715" y="7112"/>
                </a:lnTo>
                <a:lnTo>
                  <a:pt x="9144" y="8890"/>
                </a:lnTo>
                <a:lnTo>
                  <a:pt x="2286" y="8890"/>
                </a:lnTo>
                <a:lnTo>
                  <a:pt x="0" y="3556"/>
                </a:lnTo>
                <a:lnTo>
                  <a:pt x="457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710428" y="6324600"/>
            <a:ext cx="18415" cy="10795"/>
          </a:xfrm>
          <a:custGeom>
            <a:avLst/>
            <a:gdLst/>
            <a:ahLst/>
            <a:cxnLst/>
            <a:rect l="l" t="t" r="r" b="b"/>
            <a:pathLst>
              <a:path w="18414" h="10795">
                <a:moveTo>
                  <a:pt x="6858" y="0"/>
                </a:moveTo>
                <a:lnTo>
                  <a:pt x="4572" y="0"/>
                </a:lnTo>
                <a:lnTo>
                  <a:pt x="2286" y="3556"/>
                </a:lnTo>
                <a:lnTo>
                  <a:pt x="0" y="3556"/>
                </a:lnTo>
                <a:lnTo>
                  <a:pt x="0" y="5334"/>
                </a:lnTo>
                <a:lnTo>
                  <a:pt x="2286" y="8890"/>
                </a:lnTo>
                <a:lnTo>
                  <a:pt x="4572" y="8890"/>
                </a:lnTo>
                <a:lnTo>
                  <a:pt x="4572" y="10668"/>
                </a:lnTo>
                <a:lnTo>
                  <a:pt x="11430" y="10668"/>
                </a:lnTo>
                <a:lnTo>
                  <a:pt x="13716" y="10668"/>
                </a:lnTo>
                <a:lnTo>
                  <a:pt x="18287" y="7112"/>
                </a:lnTo>
                <a:lnTo>
                  <a:pt x="18287" y="5334"/>
                </a:lnTo>
                <a:lnTo>
                  <a:pt x="16001" y="5334"/>
                </a:lnTo>
                <a:lnTo>
                  <a:pt x="9144" y="5334"/>
                </a:lnTo>
                <a:lnTo>
                  <a:pt x="11430" y="3556"/>
                </a:lnTo>
                <a:lnTo>
                  <a:pt x="685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715000" y="6333744"/>
            <a:ext cx="24765" cy="10795"/>
          </a:xfrm>
          <a:custGeom>
            <a:avLst/>
            <a:gdLst/>
            <a:ahLst/>
            <a:cxnLst/>
            <a:rect l="l" t="t" r="r" b="b"/>
            <a:pathLst>
              <a:path w="24764" h="10795">
                <a:moveTo>
                  <a:pt x="24384" y="0"/>
                </a:moveTo>
                <a:lnTo>
                  <a:pt x="15494" y="0"/>
                </a:lnTo>
                <a:lnTo>
                  <a:pt x="2159" y="1777"/>
                </a:lnTo>
                <a:lnTo>
                  <a:pt x="0" y="7111"/>
                </a:lnTo>
                <a:lnTo>
                  <a:pt x="2159" y="10667"/>
                </a:lnTo>
                <a:lnTo>
                  <a:pt x="6603" y="8889"/>
                </a:lnTo>
                <a:lnTo>
                  <a:pt x="19938" y="8889"/>
                </a:lnTo>
                <a:lnTo>
                  <a:pt x="17779" y="5333"/>
                </a:lnTo>
                <a:lnTo>
                  <a:pt x="22225" y="5333"/>
                </a:lnTo>
                <a:lnTo>
                  <a:pt x="24384" y="0"/>
                </a:lnTo>
                <a:close/>
              </a:path>
              <a:path w="24764" h="10795">
                <a:moveTo>
                  <a:pt x="13335" y="8889"/>
                </a:moveTo>
                <a:lnTo>
                  <a:pt x="6603" y="8889"/>
                </a:lnTo>
                <a:lnTo>
                  <a:pt x="8889" y="10667"/>
                </a:lnTo>
                <a:lnTo>
                  <a:pt x="13335" y="8889"/>
                </a:lnTo>
                <a:close/>
              </a:path>
              <a:path w="24764" h="10795">
                <a:moveTo>
                  <a:pt x="19938" y="8889"/>
                </a:moveTo>
                <a:lnTo>
                  <a:pt x="13335" y="8889"/>
                </a:lnTo>
                <a:lnTo>
                  <a:pt x="19938" y="10667"/>
                </a:lnTo>
                <a:lnTo>
                  <a:pt x="19938" y="8889"/>
                </a:lnTo>
                <a:close/>
              </a:path>
            </a:pathLst>
          </a:custGeom>
          <a:solidFill>
            <a:srgbClr val="E0E4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715000" y="6333744"/>
            <a:ext cx="24765" cy="10795"/>
          </a:xfrm>
          <a:custGeom>
            <a:avLst/>
            <a:gdLst/>
            <a:ahLst/>
            <a:cxnLst/>
            <a:rect l="l" t="t" r="r" b="b"/>
            <a:pathLst>
              <a:path w="24764" h="10795">
                <a:moveTo>
                  <a:pt x="2159" y="10667"/>
                </a:moveTo>
                <a:lnTo>
                  <a:pt x="0" y="7111"/>
                </a:lnTo>
                <a:lnTo>
                  <a:pt x="0" y="7111"/>
                </a:lnTo>
                <a:lnTo>
                  <a:pt x="2159" y="1777"/>
                </a:lnTo>
                <a:lnTo>
                  <a:pt x="15494" y="0"/>
                </a:lnTo>
                <a:lnTo>
                  <a:pt x="24384" y="0"/>
                </a:lnTo>
                <a:lnTo>
                  <a:pt x="24384" y="0"/>
                </a:lnTo>
                <a:lnTo>
                  <a:pt x="17779" y="5333"/>
                </a:lnTo>
                <a:lnTo>
                  <a:pt x="19938" y="8889"/>
                </a:lnTo>
                <a:lnTo>
                  <a:pt x="19938" y="10667"/>
                </a:lnTo>
                <a:lnTo>
                  <a:pt x="13335" y="8889"/>
                </a:lnTo>
                <a:lnTo>
                  <a:pt x="8889" y="10667"/>
                </a:lnTo>
                <a:lnTo>
                  <a:pt x="6603" y="8889"/>
                </a:lnTo>
                <a:lnTo>
                  <a:pt x="2159" y="10667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715000" y="6332220"/>
            <a:ext cx="24130" cy="15240"/>
          </a:xfrm>
          <a:custGeom>
            <a:avLst/>
            <a:gdLst/>
            <a:ahLst/>
            <a:cxnLst/>
            <a:rect l="l" t="t" r="r" b="b"/>
            <a:pathLst>
              <a:path w="24129" h="15239">
                <a:moveTo>
                  <a:pt x="6476" y="9524"/>
                </a:moveTo>
                <a:lnTo>
                  <a:pt x="2159" y="13334"/>
                </a:lnTo>
                <a:lnTo>
                  <a:pt x="2159" y="15239"/>
                </a:lnTo>
                <a:lnTo>
                  <a:pt x="4317" y="15239"/>
                </a:lnTo>
                <a:lnTo>
                  <a:pt x="4317" y="13334"/>
                </a:lnTo>
                <a:lnTo>
                  <a:pt x="6476" y="11429"/>
                </a:lnTo>
                <a:lnTo>
                  <a:pt x="8636" y="11429"/>
                </a:lnTo>
                <a:lnTo>
                  <a:pt x="6476" y="9524"/>
                </a:lnTo>
                <a:close/>
              </a:path>
              <a:path w="24129" h="15239">
                <a:moveTo>
                  <a:pt x="0" y="9524"/>
                </a:moveTo>
                <a:lnTo>
                  <a:pt x="0" y="13334"/>
                </a:lnTo>
                <a:lnTo>
                  <a:pt x="2159" y="13334"/>
                </a:lnTo>
                <a:lnTo>
                  <a:pt x="0" y="9524"/>
                </a:lnTo>
                <a:close/>
              </a:path>
              <a:path w="24129" h="15239">
                <a:moveTo>
                  <a:pt x="12953" y="11429"/>
                </a:moveTo>
                <a:lnTo>
                  <a:pt x="6476" y="11429"/>
                </a:lnTo>
                <a:lnTo>
                  <a:pt x="8636" y="13334"/>
                </a:lnTo>
                <a:lnTo>
                  <a:pt x="10795" y="13334"/>
                </a:lnTo>
                <a:lnTo>
                  <a:pt x="12953" y="11429"/>
                </a:lnTo>
                <a:close/>
              </a:path>
              <a:path w="24129" h="15239">
                <a:moveTo>
                  <a:pt x="23749" y="1904"/>
                </a:moveTo>
                <a:lnTo>
                  <a:pt x="19430" y="7619"/>
                </a:lnTo>
                <a:lnTo>
                  <a:pt x="15112" y="7619"/>
                </a:lnTo>
                <a:lnTo>
                  <a:pt x="19430" y="11429"/>
                </a:lnTo>
                <a:lnTo>
                  <a:pt x="12953" y="11429"/>
                </a:lnTo>
                <a:lnTo>
                  <a:pt x="19430" y="13334"/>
                </a:lnTo>
                <a:lnTo>
                  <a:pt x="21589" y="13334"/>
                </a:lnTo>
                <a:lnTo>
                  <a:pt x="21589" y="11429"/>
                </a:lnTo>
                <a:lnTo>
                  <a:pt x="19430" y="9524"/>
                </a:lnTo>
                <a:lnTo>
                  <a:pt x="21589" y="9524"/>
                </a:lnTo>
                <a:lnTo>
                  <a:pt x="21589" y="7619"/>
                </a:lnTo>
                <a:lnTo>
                  <a:pt x="23749" y="1904"/>
                </a:lnTo>
                <a:close/>
              </a:path>
              <a:path w="24129" h="15239">
                <a:moveTo>
                  <a:pt x="10795" y="9524"/>
                </a:moveTo>
                <a:lnTo>
                  <a:pt x="8636" y="11429"/>
                </a:lnTo>
                <a:lnTo>
                  <a:pt x="19430" y="11429"/>
                </a:lnTo>
                <a:lnTo>
                  <a:pt x="10795" y="9524"/>
                </a:lnTo>
                <a:close/>
              </a:path>
              <a:path w="24129" h="15239">
                <a:moveTo>
                  <a:pt x="23749" y="0"/>
                </a:moveTo>
                <a:lnTo>
                  <a:pt x="15112" y="1904"/>
                </a:lnTo>
                <a:lnTo>
                  <a:pt x="2159" y="1904"/>
                </a:lnTo>
                <a:lnTo>
                  <a:pt x="2159" y="3809"/>
                </a:lnTo>
                <a:lnTo>
                  <a:pt x="15112" y="3809"/>
                </a:lnTo>
                <a:lnTo>
                  <a:pt x="23749" y="1904"/>
                </a:lnTo>
                <a:lnTo>
                  <a:pt x="23749" y="0"/>
                </a:lnTo>
                <a:close/>
              </a:path>
            </a:pathLst>
          </a:custGeom>
          <a:solidFill>
            <a:srgbClr val="E0E4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715000" y="6334125"/>
            <a:ext cx="24130" cy="11430"/>
          </a:xfrm>
          <a:custGeom>
            <a:avLst/>
            <a:gdLst/>
            <a:ahLst/>
            <a:cxnLst/>
            <a:rect l="l" t="t" r="r" b="b"/>
            <a:pathLst>
              <a:path w="24129" h="11429">
                <a:moveTo>
                  <a:pt x="23749" y="0"/>
                </a:moveTo>
                <a:lnTo>
                  <a:pt x="23749" y="0"/>
                </a:lnTo>
                <a:lnTo>
                  <a:pt x="15112" y="5715"/>
                </a:lnTo>
                <a:lnTo>
                  <a:pt x="19430" y="9525"/>
                </a:lnTo>
                <a:lnTo>
                  <a:pt x="2159" y="11429"/>
                </a:lnTo>
                <a:lnTo>
                  <a:pt x="0" y="7620"/>
                </a:lnTo>
                <a:lnTo>
                  <a:pt x="0" y="7620"/>
                </a:lnTo>
                <a:lnTo>
                  <a:pt x="2159" y="1904"/>
                </a:lnTo>
                <a:lnTo>
                  <a:pt x="15112" y="1904"/>
                </a:lnTo>
                <a:lnTo>
                  <a:pt x="2374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715000" y="6332220"/>
            <a:ext cx="26034" cy="15240"/>
          </a:xfrm>
          <a:custGeom>
            <a:avLst/>
            <a:gdLst/>
            <a:ahLst/>
            <a:cxnLst/>
            <a:rect l="l" t="t" r="r" b="b"/>
            <a:pathLst>
              <a:path w="26035" h="15239">
                <a:moveTo>
                  <a:pt x="23749" y="0"/>
                </a:moveTo>
                <a:lnTo>
                  <a:pt x="15112" y="1904"/>
                </a:lnTo>
                <a:lnTo>
                  <a:pt x="2159" y="1904"/>
                </a:lnTo>
                <a:lnTo>
                  <a:pt x="2159" y="3809"/>
                </a:lnTo>
                <a:lnTo>
                  <a:pt x="0" y="9524"/>
                </a:lnTo>
                <a:lnTo>
                  <a:pt x="0" y="11429"/>
                </a:lnTo>
                <a:lnTo>
                  <a:pt x="0" y="13334"/>
                </a:lnTo>
                <a:lnTo>
                  <a:pt x="2159" y="13334"/>
                </a:lnTo>
                <a:lnTo>
                  <a:pt x="2159" y="15239"/>
                </a:lnTo>
                <a:lnTo>
                  <a:pt x="4317" y="15239"/>
                </a:lnTo>
                <a:lnTo>
                  <a:pt x="4317" y="13334"/>
                </a:lnTo>
                <a:lnTo>
                  <a:pt x="6476" y="11429"/>
                </a:lnTo>
                <a:lnTo>
                  <a:pt x="8636" y="13334"/>
                </a:lnTo>
                <a:lnTo>
                  <a:pt x="10795" y="13334"/>
                </a:lnTo>
                <a:lnTo>
                  <a:pt x="12953" y="11429"/>
                </a:lnTo>
                <a:lnTo>
                  <a:pt x="19430" y="13334"/>
                </a:lnTo>
                <a:lnTo>
                  <a:pt x="21589" y="13334"/>
                </a:lnTo>
                <a:lnTo>
                  <a:pt x="21589" y="11429"/>
                </a:lnTo>
                <a:lnTo>
                  <a:pt x="19430" y="9524"/>
                </a:lnTo>
                <a:lnTo>
                  <a:pt x="21589" y="9524"/>
                </a:lnTo>
                <a:lnTo>
                  <a:pt x="21589" y="7619"/>
                </a:lnTo>
                <a:lnTo>
                  <a:pt x="23749" y="1904"/>
                </a:lnTo>
                <a:lnTo>
                  <a:pt x="25908" y="1904"/>
                </a:lnTo>
                <a:lnTo>
                  <a:pt x="23749" y="1904"/>
                </a:lnTo>
                <a:lnTo>
                  <a:pt x="2374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223759" y="5824728"/>
            <a:ext cx="164592" cy="1036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33827" y="4390644"/>
            <a:ext cx="1744980" cy="17480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12648" y="4264152"/>
            <a:ext cx="105410" cy="96520"/>
          </a:xfrm>
          <a:custGeom>
            <a:avLst/>
            <a:gdLst/>
            <a:ahLst/>
            <a:cxnLst/>
            <a:rect l="l" t="t" r="r" b="b"/>
            <a:pathLst>
              <a:path w="105409" h="96520">
                <a:moveTo>
                  <a:pt x="0" y="96012"/>
                </a:moveTo>
                <a:lnTo>
                  <a:pt x="105156" y="96012"/>
                </a:lnTo>
                <a:lnTo>
                  <a:pt x="105156" y="0"/>
                </a:lnTo>
                <a:lnTo>
                  <a:pt x="0" y="0"/>
                </a:lnTo>
                <a:lnTo>
                  <a:pt x="0" y="96012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749909" y="4163140"/>
            <a:ext cx="1924685" cy="43815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900" dirty="0">
                <a:latin typeface="Arial"/>
                <a:cs typeface="Arial"/>
              </a:rPr>
              <a:t>Import Permits &amp; Approvals</a:t>
            </a:r>
            <a:r>
              <a:rPr sz="900" spc="-1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Received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900" dirty="0">
                <a:latin typeface="Arial"/>
                <a:cs typeface="Arial"/>
              </a:rPr>
              <a:t>Access </a:t>
            </a:r>
            <a:r>
              <a:rPr sz="900" spc="-5" dirty="0">
                <a:latin typeface="Arial"/>
                <a:cs typeface="Arial"/>
              </a:rPr>
              <a:t>via </a:t>
            </a:r>
            <a:r>
              <a:rPr sz="900" dirty="0">
                <a:latin typeface="Arial"/>
                <a:cs typeface="Arial"/>
              </a:rPr>
              <a:t>Agreement </a:t>
            </a:r>
            <a:r>
              <a:rPr sz="900" spc="-5" dirty="0">
                <a:latin typeface="Arial"/>
                <a:cs typeface="Arial"/>
              </a:rPr>
              <a:t>with</a:t>
            </a:r>
            <a:r>
              <a:rPr sz="900" spc="-8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Gilead</a:t>
            </a:r>
            <a:endParaRPr sz="9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612648" y="4474464"/>
            <a:ext cx="105410" cy="96520"/>
          </a:xfrm>
          <a:custGeom>
            <a:avLst/>
            <a:gdLst/>
            <a:ahLst/>
            <a:cxnLst/>
            <a:rect l="l" t="t" r="r" b="b"/>
            <a:pathLst>
              <a:path w="105409" h="96520">
                <a:moveTo>
                  <a:pt x="0" y="96012"/>
                </a:moveTo>
                <a:lnTo>
                  <a:pt x="105156" y="96012"/>
                </a:lnTo>
                <a:lnTo>
                  <a:pt x="105156" y="0"/>
                </a:lnTo>
                <a:lnTo>
                  <a:pt x="0" y="0"/>
                </a:lnTo>
                <a:lnTo>
                  <a:pt x="0" y="96012"/>
                </a:lnTo>
                <a:close/>
              </a:path>
            </a:pathLst>
          </a:custGeom>
          <a:solidFill>
            <a:srgbClr val="094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615695" y="6207252"/>
            <a:ext cx="8456930" cy="303530"/>
          </a:xfrm>
          <a:prstGeom prst="rect">
            <a:avLst/>
          </a:prstGeom>
          <a:solidFill>
            <a:srgbClr val="3B8EF1"/>
          </a:solidFill>
        </p:spPr>
        <p:txBody>
          <a:bodyPr vert="horz" wrap="square" lIns="0" tIns="80645" rIns="0" bIns="0" rtlCol="0">
            <a:spAutoFit/>
          </a:bodyPr>
          <a:lstStyle/>
          <a:p>
            <a:pPr marL="2172335">
              <a:lnSpc>
                <a:spcPct val="100000"/>
              </a:lnSpc>
              <a:spcBef>
                <a:spcPts val="635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Import permits / 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approvals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Hep-C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related drug 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received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14</a:t>
            </a:r>
            <a:r>
              <a:rPr sz="9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countries</a:t>
            </a:r>
            <a:r>
              <a:rPr sz="900" b="1" baseline="27777" dirty="0">
                <a:solidFill>
                  <a:srgbClr val="FFFFFF"/>
                </a:solidFill>
                <a:latin typeface="Arial"/>
                <a:cs typeface="Arial"/>
              </a:rPr>
              <a:t>(1)</a:t>
            </a:r>
            <a:endParaRPr sz="900" baseline="27777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269991" y="2816351"/>
            <a:ext cx="951230" cy="829310"/>
          </a:xfrm>
          <a:prstGeom prst="rect">
            <a:avLst/>
          </a:prstGeom>
          <a:solidFill>
            <a:srgbClr val="7CB4F7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07314" marR="100330" indent="2540" algn="ctr">
              <a:lnSpc>
                <a:spcPct val="100000"/>
              </a:lnSpc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Emerging  portfolio</a:t>
            </a:r>
            <a:r>
              <a:rPr sz="11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Hep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1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306311" y="2819400"/>
            <a:ext cx="2729865" cy="826135"/>
          </a:xfrm>
          <a:prstGeom prst="rect">
            <a:avLst/>
          </a:prstGeom>
          <a:ln w="9144">
            <a:solidFill>
              <a:srgbClr val="C0C0C0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850">
              <a:latin typeface="Times New Roman"/>
              <a:cs typeface="Times New Roman"/>
            </a:endParaRPr>
          </a:p>
          <a:p>
            <a:pPr marL="191770" marR="213995" indent="-164465">
              <a:lnSpc>
                <a:spcPct val="100000"/>
              </a:lnSpc>
              <a:buClr>
                <a:srgbClr val="9A9A9A"/>
              </a:buClr>
              <a:buSzPct val="60000"/>
              <a:buFont typeface="Wingdings"/>
              <a:buChar char=""/>
              <a:tabLst>
                <a:tab pos="192405" algn="l"/>
              </a:tabLst>
            </a:pPr>
            <a:r>
              <a:rPr sz="1000" spc="-5" dirty="0">
                <a:latin typeface="Arial"/>
                <a:cs typeface="Arial"/>
              </a:rPr>
              <a:t>Launched Tenofovir Alafenamide tablets  under its brand </a:t>
            </a:r>
            <a:r>
              <a:rPr sz="1000" b="1" dirty="0">
                <a:latin typeface="Arial"/>
                <a:cs typeface="Arial"/>
              </a:rPr>
              <a:t>Tafnat </a:t>
            </a:r>
            <a:r>
              <a:rPr sz="1000" spc="-5" dirty="0">
                <a:latin typeface="Arial"/>
                <a:cs typeface="Arial"/>
              </a:rPr>
              <a:t>as an extension</a:t>
            </a:r>
            <a:r>
              <a:rPr sz="1000" spc="-114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to  existing Hep B portfolio of Tenofovir  (Teravir) &amp; Entecavir (X-Vir)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tablets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1422</TotalTime>
  <Words>4509</Words>
  <Application>Microsoft Office PowerPoint</Application>
  <PresentationFormat>A4 Paper (210x297 mm)</PresentationFormat>
  <Paragraphs>1030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Office Theme</vt:lpstr>
      <vt:lpstr>Worksheet</vt:lpstr>
      <vt:lpstr>PowerPoint Presentation</vt:lpstr>
      <vt:lpstr>Disclaimer / Important Disclosure</vt:lpstr>
      <vt:lpstr>PowerPoint Presentation</vt:lpstr>
      <vt:lpstr>Track Record of Consistent Growth</vt:lpstr>
      <vt:lpstr>Key Business Segments</vt:lpstr>
      <vt:lpstr>US Market - Focus on Complex Generics</vt:lpstr>
      <vt:lpstr>Strong Growth in Domestic Formulations Business</vt:lpstr>
      <vt:lpstr>Strong Market Position in Domestic Oncology Segment</vt:lpstr>
      <vt:lpstr>Pharma Specialties</vt:lpstr>
      <vt:lpstr>Expanding Domestic Presence with CnD Division</vt:lpstr>
      <vt:lpstr>Expanding RoW Presence</vt:lpstr>
      <vt:lpstr>In-House API Development with Vertical Integration for  Key Formulation Products</vt:lpstr>
      <vt:lpstr>Research &amp; Development Capabilities</vt:lpstr>
      <vt:lpstr>Commitment to Manufacturing Excellence with a Culture  of Quality and Compliance</vt:lpstr>
      <vt:lpstr>Experienced Management</vt:lpstr>
      <vt:lpstr>Natco’s Near and Long-Term Goals</vt:lpstr>
      <vt:lpstr>Demonstrated Track Record of Topline and Earnings  Growth</vt:lpstr>
      <vt:lpstr>Historical Financials</vt:lpstr>
      <vt:lpstr>Historical Financials (contd.)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Mallik;Rajesh</dc:creator>
  <cp:lastModifiedBy>Mallikarjuna Thatipalli</cp:lastModifiedBy>
  <cp:revision>94</cp:revision>
  <cp:lastPrinted>2019-02-13T04:22:30Z</cp:lastPrinted>
  <dcterms:created xsi:type="dcterms:W3CDTF">2018-11-05T08:42:53Z</dcterms:created>
  <dcterms:modified xsi:type="dcterms:W3CDTF">2019-02-19T05:03:03Z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2018-08-09T00:00:00Z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2018-11-05T00:00:00Z</vt:filetime>
  </property>
</Properties>
</file>